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260" r:id="rId5"/>
    <p:sldId id="261" r:id="rId6"/>
    <p:sldId id="326" r:id="rId7"/>
    <p:sldId id="263" r:id="rId8"/>
    <p:sldId id="262" r:id="rId9"/>
    <p:sldId id="264" r:id="rId10"/>
    <p:sldId id="265" r:id="rId11"/>
    <p:sldId id="266" r:id="rId12"/>
    <p:sldId id="268" r:id="rId13"/>
    <p:sldId id="269" r:id="rId14"/>
    <p:sldId id="271" r:id="rId15"/>
    <p:sldId id="272" r:id="rId16"/>
    <p:sldId id="305" r:id="rId17"/>
    <p:sldId id="306" r:id="rId18"/>
    <p:sldId id="307" r:id="rId19"/>
    <p:sldId id="308" r:id="rId20"/>
    <p:sldId id="310" r:id="rId21"/>
    <p:sldId id="309" r:id="rId22"/>
    <p:sldId id="311" r:id="rId23"/>
    <p:sldId id="312" r:id="rId24"/>
    <p:sldId id="313" r:id="rId25"/>
    <p:sldId id="314" r:id="rId26"/>
    <p:sldId id="289" r:id="rId27"/>
    <p:sldId id="276" r:id="rId28"/>
    <p:sldId id="279" r:id="rId29"/>
    <p:sldId id="280" r:id="rId30"/>
    <p:sldId id="281" r:id="rId31"/>
    <p:sldId id="315" r:id="rId32"/>
    <p:sldId id="282" r:id="rId33"/>
    <p:sldId id="283" r:id="rId34"/>
    <p:sldId id="316" r:id="rId35"/>
    <p:sldId id="285" r:id="rId36"/>
    <p:sldId id="287" r:id="rId37"/>
    <p:sldId id="288" r:id="rId38"/>
    <p:sldId id="293" r:id="rId39"/>
    <p:sldId id="317" r:id="rId40"/>
    <p:sldId id="318" r:id="rId41"/>
    <p:sldId id="319" r:id="rId42"/>
    <p:sldId id="290" r:id="rId43"/>
    <p:sldId id="291" r:id="rId44"/>
    <p:sldId id="321" r:id="rId45"/>
    <p:sldId id="295" r:id="rId46"/>
    <p:sldId id="296" r:id="rId47"/>
    <p:sldId id="297" r:id="rId48"/>
    <p:sldId id="320" r:id="rId49"/>
    <p:sldId id="323" r:id="rId50"/>
    <p:sldId id="298" r:id="rId51"/>
    <p:sldId id="299" r:id="rId52"/>
    <p:sldId id="322" r:id="rId53"/>
    <p:sldId id="324" r:id="rId54"/>
    <p:sldId id="301" r:id="rId55"/>
    <p:sldId id="302" r:id="rId56"/>
    <p:sldId id="303" r:id="rId57"/>
    <p:sldId id="304" r:id="rId58"/>
    <p:sldId id="325" r:id="rId5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138"/>
    <a:srgbClr val="48190B"/>
    <a:srgbClr val="8B3E22"/>
    <a:srgbClr val="157B3C"/>
    <a:srgbClr val="27CB50"/>
    <a:srgbClr val="147B3D"/>
    <a:srgbClr val="FD4B5A"/>
    <a:srgbClr val="2E313A"/>
    <a:srgbClr val="99402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p:scale>
          <a:sx n="66" d="100"/>
          <a:sy n="66" d="100"/>
        </p:scale>
        <p:origin x="2634" y="141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660160-CC71-46F4-90E1-E6E8AB8CB7E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it-IT"/>
        </a:p>
      </dgm:t>
    </dgm:pt>
    <dgm:pt modelId="{65B5F66F-861B-42AB-ADDC-3C0E4E2EF14E}">
      <dgm:prSet phldrT="[Testo]" custT="1"/>
      <dgm:spPr>
        <a:solidFill>
          <a:srgbClr val="27CB50"/>
        </a:solidFill>
      </dgm:spPr>
      <dgm:t>
        <a:bodyPr/>
        <a:lstStyle/>
        <a:p>
          <a:pPr algn="ctr"/>
          <a:r>
            <a:rPr lang="it-IT" sz="1800" dirty="0">
              <a:latin typeface="Pokemon Solid" panose="040B0500000000000000" pitchFamily="82" charset="2"/>
            </a:rPr>
            <a:t>Presentation Layer</a:t>
          </a:r>
        </a:p>
      </dgm:t>
    </dgm:pt>
    <dgm:pt modelId="{73F2B7DB-10B0-48F7-951E-CE47817C2058}" type="parTrans" cxnId="{90686D78-C01C-4C96-BAA5-D7372A071617}">
      <dgm:prSet/>
      <dgm:spPr/>
      <dgm:t>
        <a:bodyPr/>
        <a:lstStyle/>
        <a:p>
          <a:endParaRPr lang="it-IT"/>
        </a:p>
      </dgm:t>
    </dgm:pt>
    <dgm:pt modelId="{07B4E084-9520-4B10-A78C-7F38C4E9E911}" type="sibTrans" cxnId="{90686D78-C01C-4C96-BAA5-D7372A071617}">
      <dgm:prSet/>
      <dgm:spPr/>
      <dgm:t>
        <a:bodyPr/>
        <a:lstStyle/>
        <a:p>
          <a:endParaRPr lang="it-IT"/>
        </a:p>
      </dgm:t>
    </dgm:pt>
    <dgm:pt modelId="{B37819F1-8922-470C-95CC-A3C9B2536AB4}">
      <dgm:prSet phldrT="[Testo]" custT="1"/>
      <dgm:spPr>
        <a:solidFill>
          <a:srgbClr val="27CB50"/>
        </a:solidFill>
      </dgm:spPr>
      <dgm:t>
        <a:bodyPr/>
        <a:lstStyle/>
        <a:p>
          <a:pPr algn="l">
            <a:buFont typeface="Arial" panose="020B0604020202020204" pitchFamily="34" charset="0"/>
            <a:buChar char="•"/>
          </a:pPr>
          <a:r>
            <a:rPr lang="it-IT" sz="1400" dirty="0">
              <a:latin typeface="Pokemon Solid" panose="040B0500000000000000" pitchFamily="82" charset="2"/>
            </a:rPr>
            <a:t>Le viste sono responsabili di presentare i dati all'utente in un formato comprensibile, e interagiscono con </a:t>
          </a:r>
          <a:r>
            <a:rPr lang="it-IT" sz="1400" dirty="0" err="1">
              <a:latin typeface="Pokemon Solid" panose="040B0500000000000000" pitchFamily="82" charset="2"/>
            </a:rPr>
            <a:t>l’application</a:t>
          </a:r>
          <a:r>
            <a:rPr lang="it-IT" sz="1400" dirty="0">
              <a:latin typeface="Pokemon Solid" panose="040B0500000000000000" pitchFamily="82" charset="2"/>
            </a:rPr>
            <a:t> </a:t>
          </a:r>
          <a:r>
            <a:rPr lang="it-IT" sz="1400" dirty="0" err="1">
              <a:latin typeface="Pokemon Solid" panose="040B0500000000000000" pitchFamily="82" charset="2"/>
            </a:rPr>
            <a:t>layer</a:t>
          </a:r>
          <a:r>
            <a:rPr lang="it-IT" sz="1400" dirty="0">
              <a:latin typeface="Pokemon Solid" panose="040B0500000000000000" pitchFamily="82" charset="2"/>
            </a:rPr>
            <a:t> per inviare richieste e ricevere dati.</a:t>
          </a:r>
        </a:p>
      </dgm:t>
    </dgm:pt>
    <dgm:pt modelId="{0932FC9D-D07D-43BA-94DA-288ED0635BC4}" type="parTrans" cxnId="{949DC4E5-6AB2-4FEB-AD82-47CF9D323CBC}">
      <dgm:prSet/>
      <dgm:spPr/>
      <dgm:t>
        <a:bodyPr/>
        <a:lstStyle/>
        <a:p>
          <a:endParaRPr lang="it-IT"/>
        </a:p>
      </dgm:t>
    </dgm:pt>
    <dgm:pt modelId="{17EB4869-9BBF-41DE-8133-7B7BFF09C180}" type="sibTrans" cxnId="{949DC4E5-6AB2-4FEB-AD82-47CF9D323CBC}">
      <dgm:prSet/>
      <dgm:spPr/>
      <dgm:t>
        <a:bodyPr/>
        <a:lstStyle/>
        <a:p>
          <a:endParaRPr lang="it-IT"/>
        </a:p>
      </dgm:t>
    </dgm:pt>
    <dgm:pt modelId="{12104FBD-D7B2-4869-9F8F-9DAD52C739D8}">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dgm:t>
    </dgm:pt>
    <dgm:pt modelId="{B2BFFB4C-9C1D-4A5F-B027-D6952193EDCA}" type="parTrans" cxnId="{2D982616-DC0B-43FD-B66A-AC7B72D87DF1}">
      <dgm:prSet/>
      <dgm:spPr/>
      <dgm:t>
        <a:bodyPr/>
        <a:lstStyle/>
        <a:p>
          <a:endParaRPr lang="it-IT"/>
        </a:p>
      </dgm:t>
    </dgm:pt>
    <dgm:pt modelId="{A0883EC9-B68B-4203-8627-19F8293F904A}" type="sibTrans" cxnId="{2D982616-DC0B-43FD-B66A-AC7B72D87DF1}">
      <dgm:prSet/>
      <dgm:spPr/>
      <dgm:t>
        <a:bodyPr/>
        <a:lstStyle/>
        <a:p>
          <a:endParaRPr lang="it-IT"/>
        </a:p>
      </dgm:t>
    </dgm:pt>
    <dgm:pt modelId="{89719E3C-5F4A-4D1D-88FD-3AF0C025B599}">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dgm:t>
    </dgm:pt>
    <dgm:pt modelId="{D5776D41-4924-450C-A36D-4020D5260FEE}" type="parTrans" cxnId="{2A739426-15E9-4BB9-9080-1E8D72BF7A90}">
      <dgm:prSet/>
      <dgm:spPr/>
      <dgm:t>
        <a:bodyPr/>
        <a:lstStyle/>
        <a:p>
          <a:endParaRPr lang="it-IT"/>
        </a:p>
      </dgm:t>
    </dgm:pt>
    <dgm:pt modelId="{03F9C3A6-A4A4-4661-A4C8-3D4FBF23BF23}" type="sibTrans" cxnId="{2A739426-15E9-4BB9-9080-1E8D72BF7A90}">
      <dgm:prSet/>
      <dgm:spPr/>
      <dgm:t>
        <a:bodyPr/>
        <a:lstStyle/>
        <a:p>
          <a:endParaRPr lang="it-IT"/>
        </a:p>
      </dgm:t>
    </dgm:pt>
    <dgm:pt modelId="{80F0344F-34C6-4BCB-B882-96D2B13ABE68}">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gm:t>
    </dgm:pt>
    <dgm:pt modelId="{555F7D0E-C3F0-4B52-B35E-CC3F6E9473D9}" type="parTrans" cxnId="{B6DB82E8-4AB5-4E6D-84EB-5B135710F56B}">
      <dgm:prSet/>
      <dgm:spPr/>
      <dgm:t>
        <a:bodyPr/>
        <a:lstStyle/>
        <a:p>
          <a:endParaRPr lang="it-IT"/>
        </a:p>
      </dgm:t>
    </dgm:pt>
    <dgm:pt modelId="{AE5C88AE-91CD-4874-8DA5-847451521C0A}" type="sibTrans" cxnId="{B6DB82E8-4AB5-4E6D-84EB-5B135710F56B}">
      <dgm:prSet/>
      <dgm:spPr/>
      <dgm:t>
        <a:bodyPr/>
        <a:lstStyle/>
        <a:p>
          <a:endParaRPr lang="it-IT"/>
        </a:p>
      </dgm:t>
    </dgm:pt>
    <dgm:pt modelId="{EC94F1C7-DDDB-4E5A-994E-C3114C995BCE}">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gm:t>
    </dgm:pt>
    <dgm:pt modelId="{5B3B36C6-524B-4D17-9BEF-CD40435A50F6}" type="parTrans" cxnId="{120F5FC9-E082-4685-8558-52018F5B1204}">
      <dgm:prSet/>
      <dgm:spPr/>
      <dgm:t>
        <a:bodyPr/>
        <a:lstStyle/>
        <a:p>
          <a:endParaRPr lang="it-IT"/>
        </a:p>
      </dgm:t>
    </dgm:pt>
    <dgm:pt modelId="{8CD5E9E7-3C12-466C-B1C9-5C4A2A2BED00}" type="sibTrans" cxnId="{120F5FC9-E082-4685-8558-52018F5B1204}">
      <dgm:prSet/>
      <dgm:spPr/>
      <dgm:t>
        <a:bodyPr/>
        <a:lstStyle/>
        <a:p>
          <a:endParaRPr lang="it-IT"/>
        </a:p>
      </dgm:t>
    </dgm:pt>
    <dgm:pt modelId="{C53A4E92-5FF6-4D9B-B712-A398C72D7C61}" type="pres">
      <dgm:prSet presAssocID="{1D660160-CC71-46F4-90E1-E6E8AB8CB7E5}" presName="CompostProcess" presStyleCnt="0">
        <dgm:presLayoutVars>
          <dgm:dir/>
          <dgm:resizeHandles val="exact"/>
        </dgm:presLayoutVars>
      </dgm:prSet>
      <dgm:spPr/>
    </dgm:pt>
    <dgm:pt modelId="{51C47482-5DC2-4A31-9A3B-438D5F1FA01F}" type="pres">
      <dgm:prSet presAssocID="{1D660160-CC71-46F4-90E1-E6E8AB8CB7E5}" presName="arrow" presStyleLbl="bgShp" presStyleIdx="0" presStyleCnt="1"/>
      <dgm:spPr/>
    </dgm:pt>
    <dgm:pt modelId="{723678D8-BB60-47E2-8816-28663CF5E57E}" type="pres">
      <dgm:prSet presAssocID="{1D660160-CC71-46F4-90E1-E6E8AB8CB7E5}" presName="linearProcess" presStyleCnt="0"/>
      <dgm:spPr/>
    </dgm:pt>
    <dgm:pt modelId="{2F403D0B-9E3B-4EE8-BF42-D5A46173ECB7}" type="pres">
      <dgm:prSet presAssocID="{65B5F66F-861B-42AB-ADDC-3C0E4E2EF14E}" presName="textNode" presStyleLbl="node1" presStyleIdx="0" presStyleCnt="3" custScaleX="105626" custScaleY="205080">
        <dgm:presLayoutVars>
          <dgm:bulletEnabled val="1"/>
        </dgm:presLayoutVars>
      </dgm:prSet>
      <dgm:spPr/>
    </dgm:pt>
    <dgm:pt modelId="{3028858D-5064-4413-A108-3C34C0808FD2}" type="pres">
      <dgm:prSet presAssocID="{07B4E084-9520-4B10-A78C-7F38C4E9E911}" presName="sibTrans" presStyleCnt="0"/>
      <dgm:spPr/>
    </dgm:pt>
    <dgm:pt modelId="{1700FA2B-0C06-440E-9A8C-F87BFF75BE28}" type="pres">
      <dgm:prSet presAssocID="{12104FBD-D7B2-4869-9F8F-9DAD52C739D8}" presName="textNode" presStyleLbl="node1" presStyleIdx="1" presStyleCnt="3" custScaleY="205080">
        <dgm:presLayoutVars>
          <dgm:bulletEnabled val="1"/>
        </dgm:presLayoutVars>
      </dgm:prSet>
      <dgm:spPr/>
    </dgm:pt>
    <dgm:pt modelId="{7D93011A-A868-4CEF-8C15-A0F30DF1617A}" type="pres">
      <dgm:prSet presAssocID="{A0883EC9-B68B-4203-8627-19F8293F904A}" presName="sibTrans" presStyleCnt="0"/>
      <dgm:spPr/>
    </dgm:pt>
    <dgm:pt modelId="{B4B24986-4FD2-45A7-8463-749132C72631}" type="pres">
      <dgm:prSet presAssocID="{89719E3C-5F4A-4D1D-88FD-3AF0C025B599}" presName="textNode" presStyleLbl="node1" presStyleIdx="2" presStyleCnt="3" custScaleY="198735">
        <dgm:presLayoutVars>
          <dgm:bulletEnabled val="1"/>
        </dgm:presLayoutVars>
      </dgm:prSet>
      <dgm:spPr/>
    </dgm:pt>
  </dgm:ptLst>
  <dgm:cxnLst>
    <dgm:cxn modelId="{2D982616-DC0B-43FD-B66A-AC7B72D87DF1}" srcId="{1D660160-CC71-46F4-90E1-E6E8AB8CB7E5}" destId="{12104FBD-D7B2-4869-9F8F-9DAD52C739D8}" srcOrd="1" destOrd="0" parTransId="{B2BFFB4C-9C1D-4A5F-B027-D6952193EDCA}" sibTransId="{A0883EC9-B68B-4203-8627-19F8293F904A}"/>
    <dgm:cxn modelId="{27DDCA20-8058-4148-82FF-36885103908C}" type="presOf" srcId="{80F0344F-34C6-4BCB-B882-96D2B13ABE68}" destId="{B4B24986-4FD2-45A7-8463-749132C72631}" srcOrd="0" destOrd="1" presId="urn:microsoft.com/office/officeart/2005/8/layout/hProcess9"/>
    <dgm:cxn modelId="{2A739426-15E9-4BB9-9080-1E8D72BF7A90}" srcId="{1D660160-CC71-46F4-90E1-E6E8AB8CB7E5}" destId="{89719E3C-5F4A-4D1D-88FD-3AF0C025B599}" srcOrd="2" destOrd="0" parTransId="{D5776D41-4924-450C-A36D-4020D5260FEE}" sibTransId="{03F9C3A6-A4A4-4661-A4C8-3D4FBF23BF23}"/>
    <dgm:cxn modelId="{92E66540-D3F3-4B71-AE65-1F79FE3183E4}" type="presOf" srcId="{1D660160-CC71-46F4-90E1-E6E8AB8CB7E5}" destId="{C53A4E92-5FF6-4D9B-B712-A398C72D7C61}" srcOrd="0" destOrd="0" presId="urn:microsoft.com/office/officeart/2005/8/layout/hProcess9"/>
    <dgm:cxn modelId="{DABDAE66-C12F-423E-9482-944104A9663C}" type="presOf" srcId="{B37819F1-8922-470C-95CC-A3C9B2536AB4}" destId="{2F403D0B-9E3B-4EE8-BF42-D5A46173ECB7}" srcOrd="0" destOrd="1" presId="urn:microsoft.com/office/officeart/2005/8/layout/hProcess9"/>
    <dgm:cxn modelId="{2F865549-6058-46D1-AE46-F804A14FBA95}" type="presOf" srcId="{12104FBD-D7B2-4869-9F8F-9DAD52C739D8}" destId="{1700FA2B-0C06-440E-9A8C-F87BFF75BE28}" srcOrd="0" destOrd="0" presId="urn:microsoft.com/office/officeart/2005/8/layout/hProcess9"/>
    <dgm:cxn modelId="{B6C3DD6A-0621-453C-A5F8-9A1101F00EA7}" type="presOf" srcId="{EC94F1C7-DDDB-4E5A-994E-C3114C995BCE}" destId="{1700FA2B-0C06-440E-9A8C-F87BFF75BE28}" srcOrd="0" destOrd="1" presId="urn:microsoft.com/office/officeart/2005/8/layout/hProcess9"/>
    <dgm:cxn modelId="{90686D78-C01C-4C96-BAA5-D7372A071617}" srcId="{1D660160-CC71-46F4-90E1-E6E8AB8CB7E5}" destId="{65B5F66F-861B-42AB-ADDC-3C0E4E2EF14E}" srcOrd="0" destOrd="0" parTransId="{73F2B7DB-10B0-48F7-951E-CE47817C2058}" sibTransId="{07B4E084-9520-4B10-A78C-7F38C4E9E911}"/>
    <dgm:cxn modelId="{363FED7E-6B9F-411C-9171-C0529A09923D}" type="presOf" srcId="{65B5F66F-861B-42AB-ADDC-3C0E4E2EF14E}" destId="{2F403D0B-9E3B-4EE8-BF42-D5A46173ECB7}" srcOrd="0" destOrd="0" presId="urn:microsoft.com/office/officeart/2005/8/layout/hProcess9"/>
    <dgm:cxn modelId="{A1595389-2EE7-4B8D-916B-9EFBFFFF2F9E}" type="presOf" srcId="{89719E3C-5F4A-4D1D-88FD-3AF0C025B599}" destId="{B4B24986-4FD2-45A7-8463-749132C72631}" srcOrd="0" destOrd="0" presId="urn:microsoft.com/office/officeart/2005/8/layout/hProcess9"/>
    <dgm:cxn modelId="{120F5FC9-E082-4685-8558-52018F5B1204}" srcId="{12104FBD-D7B2-4869-9F8F-9DAD52C739D8}" destId="{EC94F1C7-DDDB-4E5A-994E-C3114C995BCE}" srcOrd="0" destOrd="0" parTransId="{5B3B36C6-524B-4D17-9BEF-CD40435A50F6}" sibTransId="{8CD5E9E7-3C12-466C-B1C9-5C4A2A2BED00}"/>
    <dgm:cxn modelId="{949DC4E5-6AB2-4FEB-AD82-47CF9D323CBC}" srcId="{65B5F66F-861B-42AB-ADDC-3C0E4E2EF14E}" destId="{B37819F1-8922-470C-95CC-A3C9B2536AB4}" srcOrd="0" destOrd="0" parTransId="{0932FC9D-D07D-43BA-94DA-288ED0635BC4}" sibTransId="{17EB4869-9BBF-41DE-8133-7B7BFF09C180}"/>
    <dgm:cxn modelId="{B6DB82E8-4AB5-4E6D-84EB-5B135710F56B}" srcId="{89719E3C-5F4A-4D1D-88FD-3AF0C025B599}" destId="{80F0344F-34C6-4BCB-B882-96D2B13ABE68}" srcOrd="0" destOrd="0" parTransId="{555F7D0E-C3F0-4B52-B35E-CC3F6E9473D9}" sibTransId="{AE5C88AE-91CD-4874-8DA5-847451521C0A}"/>
    <dgm:cxn modelId="{D1266BF9-DAAA-4F4D-80F1-861F91A3974C}" type="presParOf" srcId="{C53A4E92-5FF6-4D9B-B712-A398C72D7C61}" destId="{51C47482-5DC2-4A31-9A3B-438D5F1FA01F}" srcOrd="0" destOrd="0" presId="urn:microsoft.com/office/officeart/2005/8/layout/hProcess9"/>
    <dgm:cxn modelId="{F61CED35-0601-425F-BD17-B4EDA4E511F6}" type="presParOf" srcId="{C53A4E92-5FF6-4D9B-B712-A398C72D7C61}" destId="{723678D8-BB60-47E2-8816-28663CF5E57E}" srcOrd="1" destOrd="0" presId="urn:microsoft.com/office/officeart/2005/8/layout/hProcess9"/>
    <dgm:cxn modelId="{99E8925D-622E-47F7-ACBA-FCB0C4CE51BC}" type="presParOf" srcId="{723678D8-BB60-47E2-8816-28663CF5E57E}" destId="{2F403D0B-9E3B-4EE8-BF42-D5A46173ECB7}" srcOrd="0" destOrd="0" presId="urn:microsoft.com/office/officeart/2005/8/layout/hProcess9"/>
    <dgm:cxn modelId="{62238265-A44A-4C00-89F1-88EFCB8AFFBF}" type="presParOf" srcId="{723678D8-BB60-47E2-8816-28663CF5E57E}" destId="{3028858D-5064-4413-A108-3C34C0808FD2}" srcOrd="1" destOrd="0" presId="urn:microsoft.com/office/officeart/2005/8/layout/hProcess9"/>
    <dgm:cxn modelId="{815B4345-FFEF-4B69-9CAE-C0DB50D5568D}" type="presParOf" srcId="{723678D8-BB60-47E2-8816-28663CF5E57E}" destId="{1700FA2B-0C06-440E-9A8C-F87BFF75BE28}" srcOrd="2" destOrd="0" presId="urn:microsoft.com/office/officeart/2005/8/layout/hProcess9"/>
    <dgm:cxn modelId="{07B20FB5-BF42-49B8-BDA9-5430AE726EEC}" type="presParOf" srcId="{723678D8-BB60-47E2-8816-28663CF5E57E}" destId="{7D93011A-A868-4CEF-8C15-A0F30DF1617A}" srcOrd="3" destOrd="0" presId="urn:microsoft.com/office/officeart/2005/8/layout/hProcess9"/>
    <dgm:cxn modelId="{F7B24080-7D24-4643-A7AA-71E66AA4C9F6}" type="presParOf" srcId="{723678D8-BB60-47E2-8816-28663CF5E57E}" destId="{B4B24986-4FD2-45A7-8463-749132C7263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660160-CC71-46F4-90E1-E6E8AB8CB7E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it-IT"/>
        </a:p>
      </dgm:t>
    </dgm:pt>
    <dgm:pt modelId="{65B5F66F-861B-42AB-ADDC-3C0E4E2EF14E}">
      <dgm:prSet phldrT="[Testo]" custT="1"/>
      <dgm:spPr>
        <a:solidFill>
          <a:srgbClr val="27CB50"/>
        </a:solidFill>
      </dgm:spPr>
      <dgm:t>
        <a:bodyPr/>
        <a:lstStyle/>
        <a:p>
          <a:pPr algn="ctr"/>
          <a:r>
            <a:rPr lang="it-IT" sz="1800" kern="1200" dirty="0">
              <a:latin typeface="Pokemon Solid" panose="040B0500000000000000" pitchFamily="82" charset="2"/>
            </a:rPr>
            <a:t>Presentation Layer</a:t>
          </a:r>
        </a:p>
      </dgm:t>
    </dgm:pt>
    <dgm:pt modelId="{73F2B7DB-10B0-48F7-951E-CE47817C2058}" type="parTrans" cxnId="{90686D78-C01C-4C96-BAA5-D7372A071617}">
      <dgm:prSet/>
      <dgm:spPr/>
      <dgm:t>
        <a:bodyPr/>
        <a:lstStyle/>
        <a:p>
          <a:endParaRPr lang="it-IT"/>
        </a:p>
      </dgm:t>
    </dgm:pt>
    <dgm:pt modelId="{07B4E084-9520-4B10-A78C-7F38C4E9E911}" type="sibTrans" cxnId="{90686D78-C01C-4C96-BAA5-D7372A071617}">
      <dgm:prSet/>
      <dgm:spPr/>
      <dgm:t>
        <a:bodyPr/>
        <a:lstStyle/>
        <a:p>
          <a:endParaRPr lang="it-IT"/>
        </a:p>
      </dgm:t>
    </dgm:pt>
    <dgm:pt modelId="{B37819F1-8922-470C-95CC-A3C9B2536AB4}">
      <dgm:prSet phldrT="[Testo]" custT="1"/>
      <dgm:spPr>
        <a:solidFill>
          <a:srgbClr val="27CB50"/>
        </a:solidFill>
      </dgm:spPr>
      <dgm:t>
        <a:bodyPr/>
        <a:lstStyle/>
        <a:p>
          <a:pPr algn="l">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è responsabile di presentare i dati all'utente in un formato comprensibile, e interagisce con </a:t>
          </a:r>
          <a:r>
            <a:rPr lang="it-IT" sz="1350" kern="1200" dirty="0" err="1">
              <a:solidFill>
                <a:prstClr val="white"/>
              </a:solidFill>
              <a:latin typeface="Pokemon Solid" panose="040B0500000000000000" pitchFamily="82" charset="2"/>
              <a:ea typeface="+mn-ea"/>
              <a:cs typeface="+mn-cs"/>
            </a:rPr>
            <a:t>l’application</a:t>
          </a:r>
          <a:r>
            <a:rPr lang="it-IT" sz="1350" kern="1200" dirty="0">
              <a:solidFill>
                <a:prstClr val="white"/>
              </a:solidFill>
              <a:latin typeface="Pokemon Solid" panose="040B0500000000000000" pitchFamily="82" charset="2"/>
              <a:ea typeface="+mn-ea"/>
              <a:cs typeface="+mn-cs"/>
            </a:rPr>
            <a:t> </a:t>
          </a:r>
          <a:r>
            <a:rPr lang="it-IT" sz="1350" kern="1200" dirty="0" err="1">
              <a:solidFill>
                <a:prstClr val="white"/>
              </a:solidFill>
              <a:latin typeface="Pokemon Solid" panose="040B0500000000000000" pitchFamily="82" charset="2"/>
              <a:ea typeface="+mn-ea"/>
              <a:cs typeface="+mn-cs"/>
            </a:rPr>
            <a:t>layer</a:t>
          </a:r>
          <a:r>
            <a:rPr lang="it-IT" sz="1350" kern="1200" dirty="0">
              <a:solidFill>
                <a:prstClr val="white"/>
              </a:solidFill>
              <a:latin typeface="Pokemon Solid" panose="040B0500000000000000" pitchFamily="82" charset="2"/>
              <a:ea typeface="+mn-ea"/>
              <a:cs typeface="+mn-cs"/>
            </a:rPr>
            <a:t> per inviare richieste e ricevere dati.</a:t>
          </a:r>
        </a:p>
      </dgm:t>
    </dgm:pt>
    <dgm:pt modelId="{0932FC9D-D07D-43BA-94DA-288ED0635BC4}" type="parTrans" cxnId="{949DC4E5-6AB2-4FEB-AD82-47CF9D323CBC}">
      <dgm:prSet/>
      <dgm:spPr/>
      <dgm:t>
        <a:bodyPr/>
        <a:lstStyle/>
        <a:p>
          <a:endParaRPr lang="it-IT"/>
        </a:p>
      </dgm:t>
    </dgm:pt>
    <dgm:pt modelId="{17EB4869-9BBF-41DE-8133-7B7BFF09C180}" type="sibTrans" cxnId="{949DC4E5-6AB2-4FEB-AD82-47CF9D323CBC}">
      <dgm:prSet/>
      <dgm:spPr/>
      <dgm:t>
        <a:bodyPr/>
        <a:lstStyle/>
        <a:p>
          <a:endParaRPr lang="it-IT"/>
        </a:p>
      </dgm:t>
    </dgm:pt>
    <dgm:pt modelId="{12104FBD-D7B2-4869-9F8F-9DAD52C739D8}">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dgm:t>
    </dgm:pt>
    <dgm:pt modelId="{B2BFFB4C-9C1D-4A5F-B027-D6952193EDCA}" type="parTrans" cxnId="{2D982616-DC0B-43FD-B66A-AC7B72D87DF1}">
      <dgm:prSet/>
      <dgm:spPr/>
      <dgm:t>
        <a:bodyPr/>
        <a:lstStyle/>
        <a:p>
          <a:endParaRPr lang="it-IT"/>
        </a:p>
      </dgm:t>
    </dgm:pt>
    <dgm:pt modelId="{A0883EC9-B68B-4203-8627-19F8293F904A}" type="sibTrans" cxnId="{2D982616-DC0B-43FD-B66A-AC7B72D87DF1}">
      <dgm:prSet/>
      <dgm:spPr/>
      <dgm:t>
        <a:bodyPr/>
        <a:lstStyle/>
        <a:p>
          <a:endParaRPr lang="it-IT"/>
        </a:p>
      </dgm:t>
    </dgm:pt>
    <dgm:pt modelId="{89719E3C-5F4A-4D1D-88FD-3AF0C025B599}">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dgm:t>
    </dgm:pt>
    <dgm:pt modelId="{D5776D41-4924-450C-A36D-4020D5260FEE}" type="parTrans" cxnId="{2A739426-15E9-4BB9-9080-1E8D72BF7A90}">
      <dgm:prSet/>
      <dgm:spPr/>
      <dgm:t>
        <a:bodyPr/>
        <a:lstStyle/>
        <a:p>
          <a:endParaRPr lang="it-IT"/>
        </a:p>
      </dgm:t>
    </dgm:pt>
    <dgm:pt modelId="{03F9C3A6-A4A4-4661-A4C8-3D4FBF23BF23}" type="sibTrans" cxnId="{2A739426-15E9-4BB9-9080-1E8D72BF7A90}">
      <dgm:prSet/>
      <dgm:spPr/>
      <dgm:t>
        <a:bodyPr/>
        <a:lstStyle/>
        <a:p>
          <a:endParaRPr lang="it-IT"/>
        </a:p>
      </dgm:t>
    </dgm:pt>
    <dgm:pt modelId="{80F0344F-34C6-4BCB-B882-96D2B13ABE68}">
      <dgm:prSet phldrT="[Testo]" custT="1"/>
      <dgm:spPr>
        <a:solidFill>
          <a:srgbClr val="27CB50"/>
        </a:solidFill>
      </dgm:spPr>
      <dgm:t>
        <a:bodyPr/>
        <a:lstStyle/>
        <a:p>
          <a:pPr marL="114300" lvl="1" indent="-114300" algn="l" defTabSz="600075">
            <a:lnSpc>
              <a:spcPct val="90000"/>
            </a:lnSpc>
            <a:spcBef>
              <a:spcPct val="0"/>
            </a:spcBef>
            <a:spcAft>
              <a:spcPct val="15000"/>
            </a:spcAft>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si occupa dell'accesso ai dati e della persistenza.</a:t>
          </a:r>
        </a:p>
      </dgm:t>
    </dgm:pt>
    <dgm:pt modelId="{555F7D0E-C3F0-4B52-B35E-CC3F6E9473D9}" type="parTrans" cxnId="{B6DB82E8-4AB5-4E6D-84EB-5B135710F56B}">
      <dgm:prSet/>
      <dgm:spPr/>
      <dgm:t>
        <a:bodyPr/>
        <a:lstStyle/>
        <a:p>
          <a:endParaRPr lang="it-IT"/>
        </a:p>
      </dgm:t>
    </dgm:pt>
    <dgm:pt modelId="{AE5C88AE-91CD-4874-8DA5-847451521C0A}" type="sibTrans" cxnId="{B6DB82E8-4AB5-4E6D-84EB-5B135710F56B}">
      <dgm:prSet/>
      <dgm:spPr/>
      <dgm:t>
        <a:bodyPr/>
        <a:lstStyle/>
        <a:p>
          <a:endParaRPr lang="it-IT"/>
        </a:p>
      </dgm:t>
    </dgm:pt>
    <dgm:pt modelId="{EC94F1C7-DDDB-4E5A-994E-C3114C995BCE}">
      <dgm:prSet phldrT="[Testo]" custT="1"/>
      <dgm:spPr>
        <a:solidFill>
          <a:srgbClr val="27CB50"/>
        </a:solidFill>
      </dgm:spPr>
      <dgm:t>
        <a:bodyPr/>
        <a:lstStyle/>
        <a:p>
          <a:pPr marL="114300" lvl="1" indent="-114300" algn="l" defTabSz="600075">
            <a:lnSpc>
              <a:spcPct val="90000"/>
            </a:lnSpc>
            <a:spcBef>
              <a:spcPct val="0"/>
            </a:spcBef>
            <a:spcAft>
              <a:spcPct val="15000"/>
            </a:spcAft>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si occupa di gestire la logica di business. È responsabile della manipolazione dei dati, dell'esecuzione delle operazioni richieste dagli utenti.</a:t>
          </a:r>
        </a:p>
      </dgm:t>
    </dgm:pt>
    <dgm:pt modelId="{5B3B36C6-524B-4D17-9BEF-CD40435A50F6}" type="parTrans" cxnId="{120F5FC9-E082-4685-8558-52018F5B1204}">
      <dgm:prSet/>
      <dgm:spPr/>
      <dgm:t>
        <a:bodyPr/>
        <a:lstStyle/>
        <a:p>
          <a:endParaRPr lang="it-IT"/>
        </a:p>
      </dgm:t>
    </dgm:pt>
    <dgm:pt modelId="{8CD5E9E7-3C12-466C-B1C9-5C4A2A2BED00}" type="sibTrans" cxnId="{120F5FC9-E082-4685-8558-52018F5B1204}">
      <dgm:prSet/>
      <dgm:spPr/>
      <dgm:t>
        <a:bodyPr/>
        <a:lstStyle/>
        <a:p>
          <a:endParaRPr lang="it-IT"/>
        </a:p>
      </dgm:t>
    </dgm:pt>
    <dgm:pt modelId="{C53A4E92-5FF6-4D9B-B712-A398C72D7C61}" type="pres">
      <dgm:prSet presAssocID="{1D660160-CC71-46F4-90E1-E6E8AB8CB7E5}" presName="CompostProcess" presStyleCnt="0">
        <dgm:presLayoutVars>
          <dgm:dir/>
          <dgm:resizeHandles val="exact"/>
        </dgm:presLayoutVars>
      </dgm:prSet>
      <dgm:spPr/>
    </dgm:pt>
    <dgm:pt modelId="{51C47482-5DC2-4A31-9A3B-438D5F1FA01F}" type="pres">
      <dgm:prSet presAssocID="{1D660160-CC71-46F4-90E1-E6E8AB8CB7E5}" presName="arrow" presStyleLbl="bgShp" presStyleIdx="0" presStyleCnt="1"/>
      <dgm:spPr/>
    </dgm:pt>
    <dgm:pt modelId="{723678D8-BB60-47E2-8816-28663CF5E57E}" type="pres">
      <dgm:prSet presAssocID="{1D660160-CC71-46F4-90E1-E6E8AB8CB7E5}" presName="linearProcess" presStyleCnt="0"/>
      <dgm:spPr/>
    </dgm:pt>
    <dgm:pt modelId="{2F403D0B-9E3B-4EE8-BF42-D5A46173ECB7}" type="pres">
      <dgm:prSet presAssocID="{65B5F66F-861B-42AB-ADDC-3C0E4E2EF14E}" presName="textNode" presStyleLbl="node1" presStyleIdx="0" presStyleCnt="3" custScaleX="105626" custScaleY="205080">
        <dgm:presLayoutVars>
          <dgm:bulletEnabled val="1"/>
        </dgm:presLayoutVars>
      </dgm:prSet>
      <dgm:spPr/>
    </dgm:pt>
    <dgm:pt modelId="{3028858D-5064-4413-A108-3C34C0808FD2}" type="pres">
      <dgm:prSet presAssocID="{07B4E084-9520-4B10-A78C-7F38C4E9E911}" presName="sibTrans" presStyleCnt="0"/>
      <dgm:spPr/>
    </dgm:pt>
    <dgm:pt modelId="{1700FA2B-0C06-440E-9A8C-F87BFF75BE28}" type="pres">
      <dgm:prSet presAssocID="{12104FBD-D7B2-4869-9F8F-9DAD52C739D8}" presName="textNode" presStyleLbl="node1" presStyleIdx="1" presStyleCnt="3" custScaleY="205080">
        <dgm:presLayoutVars>
          <dgm:bulletEnabled val="1"/>
        </dgm:presLayoutVars>
      </dgm:prSet>
      <dgm:spPr/>
    </dgm:pt>
    <dgm:pt modelId="{7D93011A-A868-4CEF-8C15-A0F30DF1617A}" type="pres">
      <dgm:prSet presAssocID="{A0883EC9-B68B-4203-8627-19F8293F904A}" presName="sibTrans" presStyleCnt="0"/>
      <dgm:spPr/>
    </dgm:pt>
    <dgm:pt modelId="{B4B24986-4FD2-45A7-8463-749132C72631}" type="pres">
      <dgm:prSet presAssocID="{89719E3C-5F4A-4D1D-88FD-3AF0C025B599}" presName="textNode" presStyleLbl="node1" presStyleIdx="2" presStyleCnt="3" custScaleY="198735">
        <dgm:presLayoutVars>
          <dgm:bulletEnabled val="1"/>
        </dgm:presLayoutVars>
      </dgm:prSet>
      <dgm:spPr/>
    </dgm:pt>
  </dgm:ptLst>
  <dgm:cxnLst>
    <dgm:cxn modelId="{2D982616-DC0B-43FD-B66A-AC7B72D87DF1}" srcId="{1D660160-CC71-46F4-90E1-E6E8AB8CB7E5}" destId="{12104FBD-D7B2-4869-9F8F-9DAD52C739D8}" srcOrd="1" destOrd="0" parTransId="{B2BFFB4C-9C1D-4A5F-B027-D6952193EDCA}" sibTransId="{A0883EC9-B68B-4203-8627-19F8293F904A}"/>
    <dgm:cxn modelId="{27DDCA20-8058-4148-82FF-36885103908C}" type="presOf" srcId="{80F0344F-34C6-4BCB-B882-96D2B13ABE68}" destId="{B4B24986-4FD2-45A7-8463-749132C72631}" srcOrd="0" destOrd="1" presId="urn:microsoft.com/office/officeart/2005/8/layout/hProcess9"/>
    <dgm:cxn modelId="{2A739426-15E9-4BB9-9080-1E8D72BF7A90}" srcId="{1D660160-CC71-46F4-90E1-E6E8AB8CB7E5}" destId="{89719E3C-5F4A-4D1D-88FD-3AF0C025B599}" srcOrd="2" destOrd="0" parTransId="{D5776D41-4924-450C-A36D-4020D5260FEE}" sibTransId="{03F9C3A6-A4A4-4661-A4C8-3D4FBF23BF23}"/>
    <dgm:cxn modelId="{92E66540-D3F3-4B71-AE65-1F79FE3183E4}" type="presOf" srcId="{1D660160-CC71-46F4-90E1-E6E8AB8CB7E5}" destId="{C53A4E92-5FF6-4D9B-B712-A398C72D7C61}" srcOrd="0" destOrd="0" presId="urn:microsoft.com/office/officeart/2005/8/layout/hProcess9"/>
    <dgm:cxn modelId="{DABDAE66-C12F-423E-9482-944104A9663C}" type="presOf" srcId="{B37819F1-8922-470C-95CC-A3C9B2536AB4}" destId="{2F403D0B-9E3B-4EE8-BF42-D5A46173ECB7}" srcOrd="0" destOrd="1" presId="urn:microsoft.com/office/officeart/2005/8/layout/hProcess9"/>
    <dgm:cxn modelId="{2F865549-6058-46D1-AE46-F804A14FBA95}" type="presOf" srcId="{12104FBD-D7B2-4869-9F8F-9DAD52C739D8}" destId="{1700FA2B-0C06-440E-9A8C-F87BFF75BE28}" srcOrd="0" destOrd="0" presId="urn:microsoft.com/office/officeart/2005/8/layout/hProcess9"/>
    <dgm:cxn modelId="{B6C3DD6A-0621-453C-A5F8-9A1101F00EA7}" type="presOf" srcId="{EC94F1C7-DDDB-4E5A-994E-C3114C995BCE}" destId="{1700FA2B-0C06-440E-9A8C-F87BFF75BE28}" srcOrd="0" destOrd="1" presId="urn:microsoft.com/office/officeart/2005/8/layout/hProcess9"/>
    <dgm:cxn modelId="{90686D78-C01C-4C96-BAA5-D7372A071617}" srcId="{1D660160-CC71-46F4-90E1-E6E8AB8CB7E5}" destId="{65B5F66F-861B-42AB-ADDC-3C0E4E2EF14E}" srcOrd="0" destOrd="0" parTransId="{73F2B7DB-10B0-48F7-951E-CE47817C2058}" sibTransId="{07B4E084-9520-4B10-A78C-7F38C4E9E911}"/>
    <dgm:cxn modelId="{363FED7E-6B9F-411C-9171-C0529A09923D}" type="presOf" srcId="{65B5F66F-861B-42AB-ADDC-3C0E4E2EF14E}" destId="{2F403D0B-9E3B-4EE8-BF42-D5A46173ECB7}" srcOrd="0" destOrd="0" presId="urn:microsoft.com/office/officeart/2005/8/layout/hProcess9"/>
    <dgm:cxn modelId="{A1595389-2EE7-4B8D-916B-9EFBFFFF2F9E}" type="presOf" srcId="{89719E3C-5F4A-4D1D-88FD-3AF0C025B599}" destId="{B4B24986-4FD2-45A7-8463-749132C72631}" srcOrd="0" destOrd="0" presId="urn:microsoft.com/office/officeart/2005/8/layout/hProcess9"/>
    <dgm:cxn modelId="{120F5FC9-E082-4685-8558-52018F5B1204}" srcId="{12104FBD-D7B2-4869-9F8F-9DAD52C739D8}" destId="{EC94F1C7-DDDB-4E5A-994E-C3114C995BCE}" srcOrd="0" destOrd="0" parTransId="{5B3B36C6-524B-4D17-9BEF-CD40435A50F6}" sibTransId="{8CD5E9E7-3C12-466C-B1C9-5C4A2A2BED00}"/>
    <dgm:cxn modelId="{949DC4E5-6AB2-4FEB-AD82-47CF9D323CBC}" srcId="{65B5F66F-861B-42AB-ADDC-3C0E4E2EF14E}" destId="{B37819F1-8922-470C-95CC-A3C9B2536AB4}" srcOrd="0" destOrd="0" parTransId="{0932FC9D-D07D-43BA-94DA-288ED0635BC4}" sibTransId="{17EB4869-9BBF-41DE-8133-7B7BFF09C180}"/>
    <dgm:cxn modelId="{B6DB82E8-4AB5-4E6D-84EB-5B135710F56B}" srcId="{89719E3C-5F4A-4D1D-88FD-3AF0C025B599}" destId="{80F0344F-34C6-4BCB-B882-96D2B13ABE68}" srcOrd="0" destOrd="0" parTransId="{555F7D0E-C3F0-4B52-B35E-CC3F6E9473D9}" sibTransId="{AE5C88AE-91CD-4874-8DA5-847451521C0A}"/>
    <dgm:cxn modelId="{D1266BF9-DAAA-4F4D-80F1-861F91A3974C}" type="presParOf" srcId="{C53A4E92-5FF6-4D9B-B712-A398C72D7C61}" destId="{51C47482-5DC2-4A31-9A3B-438D5F1FA01F}" srcOrd="0" destOrd="0" presId="urn:microsoft.com/office/officeart/2005/8/layout/hProcess9"/>
    <dgm:cxn modelId="{F61CED35-0601-425F-BD17-B4EDA4E511F6}" type="presParOf" srcId="{C53A4E92-5FF6-4D9B-B712-A398C72D7C61}" destId="{723678D8-BB60-47E2-8816-28663CF5E57E}" srcOrd="1" destOrd="0" presId="urn:microsoft.com/office/officeart/2005/8/layout/hProcess9"/>
    <dgm:cxn modelId="{99E8925D-622E-47F7-ACBA-FCB0C4CE51BC}" type="presParOf" srcId="{723678D8-BB60-47E2-8816-28663CF5E57E}" destId="{2F403D0B-9E3B-4EE8-BF42-D5A46173ECB7}" srcOrd="0" destOrd="0" presId="urn:microsoft.com/office/officeart/2005/8/layout/hProcess9"/>
    <dgm:cxn modelId="{62238265-A44A-4C00-89F1-88EFCB8AFFBF}" type="presParOf" srcId="{723678D8-BB60-47E2-8816-28663CF5E57E}" destId="{3028858D-5064-4413-A108-3C34C0808FD2}" srcOrd="1" destOrd="0" presId="urn:microsoft.com/office/officeart/2005/8/layout/hProcess9"/>
    <dgm:cxn modelId="{815B4345-FFEF-4B69-9CAE-C0DB50D5568D}" type="presParOf" srcId="{723678D8-BB60-47E2-8816-28663CF5E57E}" destId="{1700FA2B-0C06-440E-9A8C-F87BFF75BE28}" srcOrd="2" destOrd="0" presId="urn:microsoft.com/office/officeart/2005/8/layout/hProcess9"/>
    <dgm:cxn modelId="{07B20FB5-BF42-49B8-BDA9-5430AE726EEC}" type="presParOf" srcId="{723678D8-BB60-47E2-8816-28663CF5E57E}" destId="{7D93011A-A868-4CEF-8C15-A0F30DF1617A}" srcOrd="3" destOrd="0" presId="urn:microsoft.com/office/officeart/2005/8/layout/hProcess9"/>
    <dgm:cxn modelId="{F7B24080-7D24-4643-A7AA-71E66AA4C9F6}" type="presParOf" srcId="{723678D8-BB60-47E2-8816-28663CF5E57E}" destId="{B4B24986-4FD2-45A7-8463-749132C72631}" srcOrd="4" destOrd="0" presId="urn:microsoft.com/office/officeart/2005/8/layout/hProcess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660160-CC71-46F4-90E1-E6E8AB8CB7E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it-IT"/>
        </a:p>
      </dgm:t>
    </dgm:pt>
    <dgm:pt modelId="{65B5F66F-861B-42AB-ADDC-3C0E4E2EF14E}">
      <dgm:prSet phldrT="[Testo]" custT="1"/>
      <dgm:spPr>
        <a:solidFill>
          <a:srgbClr val="27CB50"/>
        </a:solidFill>
      </dgm:spPr>
      <dgm:t>
        <a:bodyPr/>
        <a:lstStyle/>
        <a:p>
          <a:pPr algn="ctr"/>
          <a:r>
            <a:rPr lang="it-IT" sz="1800" dirty="0">
              <a:latin typeface="Pokemon Solid" panose="040B0500000000000000" pitchFamily="82" charset="2"/>
            </a:rPr>
            <a:t>Presentation Layer</a:t>
          </a:r>
        </a:p>
      </dgm:t>
    </dgm:pt>
    <dgm:pt modelId="{73F2B7DB-10B0-48F7-951E-CE47817C2058}" type="parTrans" cxnId="{90686D78-C01C-4C96-BAA5-D7372A071617}">
      <dgm:prSet/>
      <dgm:spPr/>
      <dgm:t>
        <a:bodyPr/>
        <a:lstStyle/>
        <a:p>
          <a:endParaRPr lang="it-IT"/>
        </a:p>
      </dgm:t>
    </dgm:pt>
    <dgm:pt modelId="{07B4E084-9520-4B10-A78C-7F38C4E9E911}" type="sibTrans" cxnId="{90686D78-C01C-4C96-BAA5-D7372A071617}">
      <dgm:prSet/>
      <dgm:spPr/>
      <dgm:t>
        <a:bodyPr/>
        <a:lstStyle/>
        <a:p>
          <a:endParaRPr lang="it-IT"/>
        </a:p>
      </dgm:t>
    </dgm:pt>
    <dgm:pt modelId="{B37819F1-8922-470C-95CC-A3C9B2536AB4}">
      <dgm:prSet phldrT="[Testo]" custT="1"/>
      <dgm:spPr>
        <a:solidFill>
          <a:srgbClr val="27CB50"/>
        </a:solidFill>
      </dgm:spPr>
      <dgm:t>
        <a:bodyPr/>
        <a:lstStyle/>
        <a:p>
          <a:pPr algn="l">
            <a:buFont typeface="Arial" panose="020B0604020202020204" pitchFamily="34" charset="0"/>
            <a:buChar char="•"/>
          </a:pPr>
          <a:r>
            <a:rPr lang="it-IT" sz="1400" dirty="0">
              <a:latin typeface="Pokemon Solid" panose="040B0500000000000000" pitchFamily="82" charset="2"/>
            </a:rPr>
            <a:t>Le viste sono responsabili di presentare i dati all'utente in un formato comprensibile, e interagiscono con </a:t>
          </a:r>
          <a:r>
            <a:rPr lang="it-IT" sz="1400" dirty="0" err="1">
              <a:latin typeface="Pokemon Solid" panose="040B0500000000000000" pitchFamily="82" charset="2"/>
            </a:rPr>
            <a:t>l’application</a:t>
          </a:r>
          <a:r>
            <a:rPr lang="it-IT" sz="1400" dirty="0">
              <a:latin typeface="Pokemon Solid" panose="040B0500000000000000" pitchFamily="82" charset="2"/>
            </a:rPr>
            <a:t> </a:t>
          </a:r>
          <a:r>
            <a:rPr lang="it-IT" sz="1400" dirty="0" err="1">
              <a:latin typeface="Pokemon Solid" panose="040B0500000000000000" pitchFamily="82" charset="2"/>
            </a:rPr>
            <a:t>layer</a:t>
          </a:r>
          <a:r>
            <a:rPr lang="it-IT" sz="1400" dirty="0">
              <a:latin typeface="Pokemon Solid" panose="040B0500000000000000" pitchFamily="82" charset="2"/>
            </a:rPr>
            <a:t> per inviare richieste e ricevere dati.</a:t>
          </a:r>
        </a:p>
      </dgm:t>
    </dgm:pt>
    <dgm:pt modelId="{0932FC9D-D07D-43BA-94DA-288ED0635BC4}" type="parTrans" cxnId="{949DC4E5-6AB2-4FEB-AD82-47CF9D323CBC}">
      <dgm:prSet/>
      <dgm:spPr/>
      <dgm:t>
        <a:bodyPr/>
        <a:lstStyle/>
        <a:p>
          <a:endParaRPr lang="it-IT"/>
        </a:p>
      </dgm:t>
    </dgm:pt>
    <dgm:pt modelId="{17EB4869-9BBF-41DE-8133-7B7BFF09C180}" type="sibTrans" cxnId="{949DC4E5-6AB2-4FEB-AD82-47CF9D323CBC}">
      <dgm:prSet/>
      <dgm:spPr/>
      <dgm:t>
        <a:bodyPr/>
        <a:lstStyle/>
        <a:p>
          <a:endParaRPr lang="it-IT"/>
        </a:p>
      </dgm:t>
    </dgm:pt>
    <dgm:pt modelId="{12104FBD-D7B2-4869-9F8F-9DAD52C739D8}">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dgm:t>
    </dgm:pt>
    <dgm:pt modelId="{B2BFFB4C-9C1D-4A5F-B027-D6952193EDCA}" type="parTrans" cxnId="{2D982616-DC0B-43FD-B66A-AC7B72D87DF1}">
      <dgm:prSet/>
      <dgm:spPr/>
      <dgm:t>
        <a:bodyPr/>
        <a:lstStyle/>
        <a:p>
          <a:endParaRPr lang="it-IT"/>
        </a:p>
      </dgm:t>
    </dgm:pt>
    <dgm:pt modelId="{A0883EC9-B68B-4203-8627-19F8293F904A}" type="sibTrans" cxnId="{2D982616-DC0B-43FD-B66A-AC7B72D87DF1}">
      <dgm:prSet/>
      <dgm:spPr/>
      <dgm:t>
        <a:bodyPr/>
        <a:lstStyle/>
        <a:p>
          <a:endParaRPr lang="it-IT"/>
        </a:p>
      </dgm:t>
    </dgm:pt>
    <dgm:pt modelId="{89719E3C-5F4A-4D1D-88FD-3AF0C025B599}">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dgm:t>
    </dgm:pt>
    <dgm:pt modelId="{D5776D41-4924-450C-A36D-4020D5260FEE}" type="parTrans" cxnId="{2A739426-15E9-4BB9-9080-1E8D72BF7A90}">
      <dgm:prSet/>
      <dgm:spPr/>
      <dgm:t>
        <a:bodyPr/>
        <a:lstStyle/>
        <a:p>
          <a:endParaRPr lang="it-IT"/>
        </a:p>
      </dgm:t>
    </dgm:pt>
    <dgm:pt modelId="{03F9C3A6-A4A4-4661-A4C8-3D4FBF23BF23}" type="sibTrans" cxnId="{2A739426-15E9-4BB9-9080-1E8D72BF7A90}">
      <dgm:prSet/>
      <dgm:spPr/>
      <dgm:t>
        <a:bodyPr/>
        <a:lstStyle/>
        <a:p>
          <a:endParaRPr lang="it-IT"/>
        </a:p>
      </dgm:t>
    </dgm:pt>
    <dgm:pt modelId="{80F0344F-34C6-4BCB-B882-96D2B13ABE68}">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gm:t>
    </dgm:pt>
    <dgm:pt modelId="{555F7D0E-C3F0-4B52-B35E-CC3F6E9473D9}" type="parTrans" cxnId="{B6DB82E8-4AB5-4E6D-84EB-5B135710F56B}">
      <dgm:prSet/>
      <dgm:spPr/>
      <dgm:t>
        <a:bodyPr/>
        <a:lstStyle/>
        <a:p>
          <a:endParaRPr lang="it-IT"/>
        </a:p>
      </dgm:t>
    </dgm:pt>
    <dgm:pt modelId="{AE5C88AE-91CD-4874-8DA5-847451521C0A}" type="sibTrans" cxnId="{B6DB82E8-4AB5-4E6D-84EB-5B135710F56B}">
      <dgm:prSet/>
      <dgm:spPr/>
      <dgm:t>
        <a:bodyPr/>
        <a:lstStyle/>
        <a:p>
          <a:endParaRPr lang="it-IT"/>
        </a:p>
      </dgm:t>
    </dgm:pt>
    <dgm:pt modelId="{EC94F1C7-DDDB-4E5A-994E-C3114C995BCE}">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gm:t>
    </dgm:pt>
    <dgm:pt modelId="{5B3B36C6-524B-4D17-9BEF-CD40435A50F6}" type="parTrans" cxnId="{120F5FC9-E082-4685-8558-52018F5B1204}">
      <dgm:prSet/>
      <dgm:spPr/>
      <dgm:t>
        <a:bodyPr/>
        <a:lstStyle/>
        <a:p>
          <a:endParaRPr lang="it-IT"/>
        </a:p>
      </dgm:t>
    </dgm:pt>
    <dgm:pt modelId="{8CD5E9E7-3C12-466C-B1C9-5C4A2A2BED00}" type="sibTrans" cxnId="{120F5FC9-E082-4685-8558-52018F5B1204}">
      <dgm:prSet/>
      <dgm:spPr/>
      <dgm:t>
        <a:bodyPr/>
        <a:lstStyle/>
        <a:p>
          <a:endParaRPr lang="it-IT"/>
        </a:p>
      </dgm:t>
    </dgm:pt>
    <dgm:pt modelId="{C53A4E92-5FF6-4D9B-B712-A398C72D7C61}" type="pres">
      <dgm:prSet presAssocID="{1D660160-CC71-46F4-90E1-E6E8AB8CB7E5}" presName="CompostProcess" presStyleCnt="0">
        <dgm:presLayoutVars>
          <dgm:dir/>
          <dgm:resizeHandles val="exact"/>
        </dgm:presLayoutVars>
      </dgm:prSet>
      <dgm:spPr/>
    </dgm:pt>
    <dgm:pt modelId="{51C47482-5DC2-4A31-9A3B-438D5F1FA01F}" type="pres">
      <dgm:prSet presAssocID="{1D660160-CC71-46F4-90E1-E6E8AB8CB7E5}" presName="arrow" presStyleLbl="bgShp" presStyleIdx="0" presStyleCnt="1"/>
      <dgm:spPr/>
    </dgm:pt>
    <dgm:pt modelId="{723678D8-BB60-47E2-8816-28663CF5E57E}" type="pres">
      <dgm:prSet presAssocID="{1D660160-CC71-46F4-90E1-E6E8AB8CB7E5}" presName="linearProcess" presStyleCnt="0"/>
      <dgm:spPr/>
    </dgm:pt>
    <dgm:pt modelId="{2F403D0B-9E3B-4EE8-BF42-D5A46173ECB7}" type="pres">
      <dgm:prSet presAssocID="{65B5F66F-861B-42AB-ADDC-3C0E4E2EF14E}" presName="textNode" presStyleLbl="node1" presStyleIdx="0" presStyleCnt="3" custScaleX="105626" custScaleY="205080">
        <dgm:presLayoutVars>
          <dgm:bulletEnabled val="1"/>
        </dgm:presLayoutVars>
      </dgm:prSet>
      <dgm:spPr/>
    </dgm:pt>
    <dgm:pt modelId="{3028858D-5064-4413-A108-3C34C0808FD2}" type="pres">
      <dgm:prSet presAssocID="{07B4E084-9520-4B10-A78C-7F38C4E9E911}" presName="sibTrans" presStyleCnt="0"/>
      <dgm:spPr/>
    </dgm:pt>
    <dgm:pt modelId="{1700FA2B-0C06-440E-9A8C-F87BFF75BE28}" type="pres">
      <dgm:prSet presAssocID="{12104FBD-D7B2-4869-9F8F-9DAD52C739D8}" presName="textNode" presStyleLbl="node1" presStyleIdx="1" presStyleCnt="3" custScaleY="205080">
        <dgm:presLayoutVars>
          <dgm:bulletEnabled val="1"/>
        </dgm:presLayoutVars>
      </dgm:prSet>
      <dgm:spPr/>
    </dgm:pt>
    <dgm:pt modelId="{7D93011A-A868-4CEF-8C15-A0F30DF1617A}" type="pres">
      <dgm:prSet presAssocID="{A0883EC9-B68B-4203-8627-19F8293F904A}" presName="sibTrans" presStyleCnt="0"/>
      <dgm:spPr/>
    </dgm:pt>
    <dgm:pt modelId="{B4B24986-4FD2-45A7-8463-749132C72631}" type="pres">
      <dgm:prSet presAssocID="{89719E3C-5F4A-4D1D-88FD-3AF0C025B599}" presName="textNode" presStyleLbl="node1" presStyleIdx="2" presStyleCnt="3" custScaleY="198735">
        <dgm:presLayoutVars>
          <dgm:bulletEnabled val="1"/>
        </dgm:presLayoutVars>
      </dgm:prSet>
      <dgm:spPr/>
    </dgm:pt>
  </dgm:ptLst>
  <dgm:cxnLst>
    <dgm:cxn modelId="{2D982616-DC0B-43FD-B66A-AC7B72D87DF1}" srcId="{1D660160-CC71-46F4-90E1-E6E8AB8CB7E5}" destId="{12104FBD-D7B2-4869-9F8F-9DAD52C739D8}" srcOrd="1" destOrd="0" parTransId="{B2BFFB4C-9C1D-4A5F-B027-D6952193EDCA}" sibTransId="{A0883EC9-B68B-4203-8627-19F8293F904A}"/>
    <dgm:cxn modelId="{27DDCA20-8058-4148-82FF-36885103908C}" type="presOf" srcId="{80F0344F-34C6-4BCB-B882-96D2B13ABE68}" destId="{B4B24986-4FD2-45A7-8463-749132C72631}" srcOrd="0" destOrd="1" presId="urn:microsoft.com/office/officeart/2005/8/layout/hProcess9"/>
    <dgm:cxn modelId="{2A739426-15E9-4BB9-9080-1E8D72BF7A90}" srcId="{1D660160-CC71-46F4-90E1-E6E8AB8CB7E5}" destId="{89719E3C-5F4A-4D1D-88FD-3AF0C025B599}" srcOrd="2" destOrd="0" parTransId="{D5776D41-4924-450C-A36D-4020D5260FEE}" sibTransId="{03F9C3A6-A4A4-4661-A4C8-3D4FBF23BF23}"/>
    <dgm:cxn modelId="{92E66540-D3F3-4B71-AE65-1F79FE3183E4}" type="presOf" srcId="{1D660160-CC71-46F4-90E1-E6E8AB8CB7E5}" destId="{C53A4E92-5FF6-4D9B-B712-A398C72D7C61}" srcOrd="0" destOrd="0" presId="urn:microsoft.com/office/officeart/2005/8/layout/hProcess9"/>
    <dgm:cxn modelId="{DABDAE66-C12F-423E-9482-944104A9663C}" type="presOf" srcId="{B37819F1-8922-470C-95CC-A3C9B2536AB4}" destId="{2F403D0B-9E3B-4EE8-BF42-D5A46173ECB7}" srcOrd="0" destOrd="1" presId="urn:microsoft.com/office/officeart/2005/8/layout/hProcess9"/>
    <dgm:cxn modelId="{2F865549-6058-46D1-AE46-F804A14FBA95}" type="presOf" srcId="{12104FBD-D7B2-4869-9F8F-9DAD52C739D8}" destId="{1700FA2B-0C06-440E-9A8C-F87BFF75BE28}" srcOrd="0" destOrd="0" presId="urn:microsoft.com/office/officeart/2005/8/layout/hProcess9"/>
    <dgm:cxn modelId="{B6C3DD6A-0621-453C-A5F8-9A1101F00EA7}" type="presOf" srcId="{EC94F1C7-DDDB-4E5A-994E-C3114C995BCE}" destId="{1700FA2B-0C06-440E-9A8C-F87BFF75BE28}" srcOrd="0" destOrd="1" presId="urn:microsoft.com/office/officeart/2005/8/layout/hProcess9"/>
    <dgm:cxn modelId="{90686D78-C01C-4C96-BAA5-D7372A071617}" srcId="{1D660160-CC71-46F4-90E1-E6E8AB8CB7E5}" destId="{65B5F66F-861B-42AB-ADDC-3C0E4E2EF14E}" srcOrd="0" destOrd="0" parTransId="{73F2B7DB-10B0-48F7-951E-CE47817C2058}" sibTransId="{07B4E084-9520-4B10-A78C-7F38C4E9E911}"/>
    <dgm:cxn modelId="{363FED7E-6B9F-411C-9171-C0529A09923D}" type="presOf" srcId="{65B5F66F-861B-42AB-ADDC-3C0E4E2EF14E}" destId="{2F403D0B-9E3B-4EE8-BF42-D5A46173ECB7}" srcOrd="0" destOrd="0" presId="urn:microsoft.com/office/officeart/2005/8/layout/hProcess9"/>
    <dgm:cxn modelId="{A1595389-2EE7-4B8D-916B-9EFBFFFF2F9E}" type="presOf" srcId="{89719E3C-5F4A-4D1D-88FD-3AF0C025B599}" destId="{B4B24986-4FD2-45A7-8463-749132C72631}" srcOrd="0" destOrd="0" presId="urn:microsoft.com/office/officeart/2005/8/layout/hProcess9"/>
    <dgm:cxn modelId="{120F5FC9-E082-4685-8558-52018F5B1204}" srcId="{12104FBD-D7B2-4869-9F8F-9DAD52C739D8}" destId="{EC94F1C7-DDDB-4E5A-994E-C3114C995BCE}" srcOrd="0" destOrd="0" parTransId="{5B3B36C6-524B-4D17-9BEF-CD40435A50F6}" sibTransId="{8CD5E9E7-3C12-466C-B1C9-5C4A2A2BED00}"/>
    <dgm:cxn modelId="{949DC4E5-6AB2-4FEB-AD82-47CF9D323CBC}" srcId="{65B5F66F-861B-42AB-ADDC-3C0E4E2EF14E}" destId="{B37819F1-8922-470C-95CC-A3C9B2536AB4}" srcOrd="0" destOrd="0" parTransId="{0932FC9D-D07D-43BA-94DA-288ED0635BC4}" sibTransId="{17EB4869-9BBF-41DE-8133-7B7BFF09C180}"/>
    <dgm:cxn modelId="{B6DB82E8-4AB5-4E6D-84EB-5B135710F56B}" srcId="{89719E3C-5F4A-4D1D-88FD-3AF0C025B599}" destId="{80F0344F-34C6-4BCB-B882-96D2B13ABE68}" srcOrd="0" destOrd="0" parTransId="{555F7D0E-C3F0-4B52-B35E-CC3F6E9473D9}" sibTransId="{AE5C88AE-91CD-4874-8DA5-847451521C0A}"/>
    <dgm:cxn modelId="{D1266BF9-DAAA-4F4D-80F1-861F91A3974C}" type="presParOf" srcId="{C53A4E92-5FF6-4D9B-B712-A398C72D7C61}" destId="{51C47482-5DC2-4A31-9A3B-438D5F1FA01F}" srcOrd="0" destOrd="0" presId="urn:microsoft.com/office/officeart/2005/8/layout/hProcess9"/>
    <dgm:cxn modelId="{F61CED35-0601-425F-BD17-B4EDA4E511F6}" type="presParOf" srcId="{C53A4E92-5FF6-4D9B-B712-A398C72D7C61}" destId="{723678D8-BB60-47E2-8816-28663CF5E57E}" srcOrd="1" destOrd="0" presId="urn:microsoft.com/office/officeart/2005/8/layout/hProcess9"/>
    <dgm:cxn modelId="{99E8925D-622E-47F7-ACBA-FCB0C4CE51BC}" type="presParOf" srcId="{723678D8-BB60-47E2-8816-28663CF5E57E}" destId="{2F403D0B-9E3B-4EE8-BF42-D5A46173ECB7}" srcOrd="0" destOrd="0" presId="urn:microsoft.com/office/officeart/2005/8/layout/hProcess9"/>
    <dgm:cxn modelId="{62238265-A44A-4C00-89F1-88EFCB8AFFBF}" type="presParOf" srcId="{723678D8-BB60-47E2-8816-28663CF5E57E}" destId="{3028858D-5064-4413-A108-3C34C0808FD2}" srcOrd="1" destOrd="0" presId="urn:microsoft.com/office/officeart/2005/8/layout/hProcess9"/>
    <dgm:cxn modelId="{815B4345-FFEF-4B69-9CAE-C0DB50D5568D}" type="presParOf" srcId="{723678D8-BB60-47E2-8816-28663CF5E57E}" destId="{1700FA2B-0C06-440E-9A8C-F87BFF75BE28}" srcOrd="2" destOrd="0" presId="urn:microsoft.com/office/officeart/2005/8/layout/hProcess9"/>
    <dgm:cxn modelId="{07B20FB5-BF42-49B8-BDA9-5430AE726EEC}" type="presParOf" srcId="{723678D8-BB60-47E2-8816-28663CF5E57E}" destId="{7D93011A-A868-4CEF-8C15-A0F30DF1617A}" srcOrd="3" destOrd="0" presId="urn:microsoft.com/office/officeart/2005/8/layout/hProcess9"/>
    <dgm:cxn modelId="{F7B24080-7D24-4643-A7AA-71E66AA4C9F6}" type="presParOf" srcId="{723678D8-BB60-47E2-8816-28663CF5E57E}" destId="{B4B24986-4FD2-45A7-8463-749132C72631}" srcOrd="4"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660160-CC71-46F4-90E1-E6E8AB8CB7E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it-IT"/>
        </a:p>
      </dgm:t>
    </dgm:pt>
    <dgm:pt modelId="{65B5F66F-861B-42AB-ADDC-3C0E4E2EF14E}">
      <dgm:prSet phldrT="[Testo]" custT="1"/>
      <dgm:spPr>
        <a:solidFill>
          <a:srgbClr val="27CB50"/>
        </a:solidFill>
      </dgm:spPr>
      <dgm:t>
        <a:bodyPr/>
        <a:lstStyle/>
        <a:p>
          <a:pPr algn="ctr"/>
          <a:r>
            <a:rPr lang="it-IT" sz="1800" dirty="0">
              <a:latin typeface="Pokemon Solid" panose="040B0500000000000000" pitchFamily="82" charset="2"/>
            </a:rPr>
            <a:t>Presentation Layer</a:t>
          </a:r>
        </a:p>
      </dgm:t>
    </dgm:pt>
    <dgm:pt modelId="{73F2B7DB-10B0-48F7-951E-CE47817C2058}" type="parTrans" cxnId="{90686D78-C01C-4C96-BAA5-D7372A071617}">
      <dgm:prSet/>
      <dgm:spPr/>
      <dgm:t>
        <a:bodyPr/>
        <a:lstStyle/>
        <a:p>
          <a:endParaRPr lang="it-IT"/>
        </a:p>
      </dgm:t>
    </dgm:pt>
    <dgm:pt modelId="{07B4E084-9520-4B10-A78C-7F38C4E9E911}" type="sibTrans" cxnId="{90686D78-C01C-4C96-BAA5-D7372A071617}">
      <dgm:prSet/>
      <dgm:spPr/>
      <dgm:t>
        <a:bodyPr/>
        <a:lstStyle/>
        <a:p>
          <a:endParaRPr lang="it-IT"/>
        </a:p>
      </dgm:t>
    </dgm:pt>
    <dgm:pt modelId="{B37819F1-8922-470C-95CC-A3C9B2536AB4}">
      <dgm:prSet phldrT="[Testo]" custT="1"/>
      <dgm:spPr>
        <a:solidFill>
          <a:srgbClr val="27CB50"/>
        </a:solidFill>
      </dgm:spPr>
      <dgm:t>
        <a:bodyPr/>
        <a:lstStyle/>
        <a:p>
          <a:pPr algn="l">
            <a:buFont typeface="Arial" panose="020B0604020202020204" pitchFamily="34" charset="0"/>
            <a:buChar char="•"/>
          </a:pPr>
          <a:r>
            <a:rPr lang="it-IT" sz="1400" dirty="0">
              <a:latin typeface="Pokemon Solid" panose="040B0500000000000000" pitchFamily="82" charset="2"/>
            </a:rPr>
            <a:t>Le viste sono responsabili di presentare i dati all'utente in un formato comprensibile, e interagiscono con </a:t>
          </a:r>
          <a:r>
            <a:rPr lang="it-IT" sz="1400" dirty="0" err="1">
              <a:latin typeface="Pokemon Solid" panose="040B0500000000000000" pitchFamily="82" charset="2"/>
            </a:rPr>
            <a:t>l’application</a:t>
          </a:r>
          <a:r>
            <a:rPr lang="it-IT" sz="1400" dirty="0">
              <a:latin typeface="Pokemon Solid" panose="040B0500000000000000" pitchFamily="82" charset="2"/>
            </a:rPr>
            <a:t> </a:t>
          </a:r>
          <a:r>
            <a:rPr lang="it-IT" sz="1400" dirty="0" err="1">
              <a:latin typeface="Pokemon Solid" panose="040B0500000000000000" pitchFamily="82" charset="2"/>
            </a:rPr>
            <a:t>layer</a:t>
          </a:r>
          <a:r>
            <a:rPr lang="it-IT" sz="1400" dirty="0">
              <a:latin typeface="Pokemon Solid" panose="040B0500000000000000" pitchFamily="82" charset="2"/>
            </a:rPr>
            <a:t> per inviare richieste e ricevere dati.</a:t>
          </a:r>
        </a:p>
      </dgm:t>
    </dgm:pt>
    <dgm:pt modelId="{0932FC9D-D07D-43BA-94DA-288ED0635BC4}" type="parTrans" cxnId="{949DC4E5-6AB2-4FEB-AD82-47CF9D323CBC}">
      <dgm:prSet/>
      <dgm:spPr/>
      <dgm:t>
        <a:bodyPr/>
        <a:lstStyle/>
        <a:p>
          <a:endParaRPr lang="it-IT"/>
        </a:p>
      </dgm:t>
    </dgm:pt>
    <dgm:pt modelId="{17EB4869-9BBF-41DE-8133-7B7BFF09C180}" type="sibTrans" cxnId="{949DC4E5-6AB2-4FEB-AD82-47CF9D323CBC}">
      <dgm:prSet/>
      <dgm:spPr/>
      <dgm:t>
        <a:bodyPr/>
        <a:lstStyle/>
        <a:p>
          <a:endParaRPr lang="it-IT"/>
        </a:p>
      </dgm:t>
    </dgm:pt>
    <dgm:pt modelId="{12104FBD-D7B2-4869-9F8F-9DAD52C739D8}">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dgm:t>
    </dgm:pt>
    <dgm:pt modelId="{B2BFFB4C-9C1D-4A5F-B027-D6952193EDCA}" type="parTrans" cxnId="{2D982616-DC0B-43FD-B66A-AC7B72D87DF1}">
      <dgm:prSet/>
      <dgm:spPr/>
      <dgm:t>
        <a:bodyPr/>
        <a:lstStyle/>
        <a:p>
          <a:endParaRPr lang="it-IT"/>
        </a:p>
      </dgm:t>
    </dgm:pt>
    <dgm:pt modelId="{A0883EC9-B68B-4203-8627-19F8293F904A}" type="sibTrans" cxnId="{2D982616-DC0B-43FD-B66A-AC7B72D87DF1}">
      <dgm:prSet/>
      <dgm:spPr/>
      <dgm:t>
        <a:bodyPr/>
        <a:lstStyle/>
        <a:p>
          <a:endParaRPr lang="it-IT"/>
        </a:p>
      </dgm:t>
    </dgm:pt>
    <dgm:pt modelId="{89719E3C-5F4A-4D1D-88FD-3AF0C025B599}">
      <dgm:prSet phldrT="[Testo]" custT="1"/>
      <dgm:spPr>
        <a:solidFill>
          <a:srgbClr val="27CB50"/>
        </a:solidFill>
      </dgm:spPr>
      <dgm:t>
        <a:bodyPr/>
        <a:lstStyle/>
        <a:p>
          <a:pPr marL="0" lvl="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dgm:t>
    </dgm:pt>
    <dgm:pt modelId="{D5776D41-4924-450C-A36D-4020D5260FEE}" type="parTrans" cxnId="{2A739426-15E9-4BB9-9080-1E8D72BF7A90}">
      <dgm:prSet/>
      <dgm:spPr/>
      <dgm:t>
        <a:bodyPr/>
        <a:lstStyle/>
        <a:p>
          <a:endParaRPr lang="it-IT"/>
        </a:p>
      </dgm:t>
    </dgm:pt>
    <dgm:pt modelId="{03F9C3A6-A4A4-4661-A4C8-3D4FBF23BF23}" type="sibTrans" cxnId="{2A739426-15E9-4BB9-9080-1E8D72BF7A90}">
      <dgm:prSet/>
      <dgm:spPr/>
      <dgm:t>
        <a:bodyPr/>
        <a:lstStyle/>
        <a:p>
          <a:endParaRPr lang="it-IT"/>
        </a:p>
      </dgm:t>
    </dgm:pt>
    <dgm:pt modelId="{80F0344F-34C6-4BCB-B882-96D2B13ABE68}">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gm:t>
    </dgm:pt>
    <dgm:pt modelId="{555F7D0E-C3F0-4B52-B35E-CC3F6E9473D9}" type="parTrans" cxnId="{B6DB82E8-4AB5-4E6D-84EB-5B135710F56B}">
      <dgm:prSet/>
      <dgm:spPr/>
      <dgm:t>
        <a:bodyPr/>
        <a:lstStyle/>
        <a:p>
          <a:endParaRPr lang="it-IT"/>
        </a:p>
      </dgm:t>
    </dgm:pt>
    <dgm:pt modelId="{AE5C88AE-91CD-4874-8DA5-847451521C0A}" type="sibTrans" cxnId="{B6DB82E8-4AB5-4E6D-84EB-5B135710F56B}">
      <dgm:prSet/>
      <dgm:spPr/>
      <dgm:t>
        <a:bodyPr/>
        <a:lstStyle/>
        <a:p>
          <a:endParaRPr lang="it-IT"/>
        </a:p>
      </dgm:t>
    </dgm:pt>
    <dgm:pt modelId="{EC94F1C7-DDDB-4E5A-994E-C3114C995BCE}">
      <dgm:prSet phldrT="[Testo]" custT="1"/>
      <dgm:spPr>
        <a:solidFill>
          <a:srgbClr val="27CB50"/>
        </a:solidFill>
      </dgm:spPr>
      <dgm:t>
        <a:bodyPr/>
        <a:lstStyle/>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gm:t>
    </dgm:pt>
    <dgm:pt modelId="{5B3B36C6-524B-4D17-9BEF-CD40435A50F6}" type="parTrans" cxnId="{120F5FC9-E082-4685-8558-52018F5B1204}">
      <dgm:prSet/>
      <dgm:spPr/>
      <dgm:t>
        <a:bodyPr/>
        <a:lstStyle/>
        <a:p>
          <a:endParaRPr lang="it-IT"/>
        </a:p>
      </dgm:t>
    </dgm:pt>
    <dgm:pt modelId="{8CD5E9E7-3C12-466C-B1C9-5C4A2A2BED00}" type="sibTrans" cxnId="{120F5FC9-E082-4685-8558-52018F5B1204}">
      <dgm:prSet/>
      <dgm:spPr/>
      <dgm:t>
        <a:bodyPr/>
        <a:lstStyle/>
        <a:p>
          <a:endParaRPr lang="it-IT"/>
        </a:p>
      </dgm:t>
    </dgm:pt>
    <dgm:pt modelId="{C53A4E92-5FF6-4D9B-B712-A398C72D7C61}" type="pres">
      <dgm:prSet presAssocID="{1D660160-CC71-46F4-90E1-E6E8AB8CB7E5}" presName="CompostProcess" presStyleCnt="0">
        <dgm:presLayoutVars>
          <dgm:dir/>
          <dgm:resizeHandles val="exact"/>
        </dgm:presLayoutVars>
      </dgm:prSet>
      <dgm:spPr/>
    </dgm:pt>
    <dgm:pt modelId="{51C47482-5DC2-4A31-9A3B-438D5F1FA01F}" type="pres">
      <dgm:prSet presAssocID="{1D660160-CC71-46F4-90E1-E6E8AB8CB7E5}" presName="arrow" presStyleLbl="bgShp" presStyleIdx="0" presStyleCnt="1"/>
      <dgm:spPr/>
    </dgm:pt>
    <dgm:pt modelId="{723678D8-BB60-47E2-8816-28663CF5E57E}" type="pres">
      <dgm:prSet presAssocID="{1D660160-CC71-46F4-90E1-E6E8AB8CB7E5}" presName="linearProcess" presStyleCnt="0"/>
      <dgm:spPr/>
    </dgm:pt>
    <dgm:pt modelId="{2F403D0B-9E3B-4EE8-BF42-D5A46173ECB7}" type="pres">
      <dgm:prSet presAssocID="{65B5F66F-861B-42AB-ADDC-3C0E4E2EF14E}" presName="textNode" presStyleLbl="node1" presStyleIdx="0" presStyleCnt="3" custScaleX="105626" custScaleY="205080">
        <dgm:presLayoutVars>
          <dgm:bulletEnabled val="1"/>
        </dgm:presLayoutVars>
      </dgm:prSet>
      <dgm:spPr/>
    </dgm:pt>
    <dgm:pt modelId="{3028858D-5064-4413-A108-3C34C0808FD2}" type="pres">
      <dgm:prSet presAssocID="{07B4E084-9520-4B10-A78C-7F38C4E9E911}" presName="sibTrans" presStyleCnt="0"/>
      <dgm:spPr/>
    </dgm:pt>
    <dgm:pt modelId="{1700FA2B-0C06-440E-9A8C-F87BFF75BE28}" type="pres">
      <dgm:prSet presAssocID="{12104FBD-D7B2-4869-9F8F-9DAD52C739D8}" presName="textNode" presStyleLbl="node1" presStyleIdx="1" presStyleCnt="3" custScaleY="205080">
        <dgm:presLayoutVars>
          <dgm:bulletEnabled val="1"/>
        </dgm:presLayoutVars>
      </dgm:prSet>
      <dgm:spPr/>
    </dgm:pt>
    <dgm:pt modelId="{7D93011A-A868-4CEF-8C15-A0F30DF1617A}" type="pres">
      <dgm:prSet presAssocID="{A0883EC9-B68B-4203-8627-19F8293F904A}" presName="sibTrans" presStyleCnt="0"/>
      <dgm:spPr/>
    </dgm:pt>
    <dgm:pt modelId="{B4B24986-4FD2-45A7-8463-749132C72631}" type="pres">
      <dgm:prSet presAssocID="{89719E3C-5F4A-4D1D-88FD-3AF0C025B599}" presName="textNode" presStyleLbl="node1" presStyleIdx="2" presStyleCnt="3" custScaleY="198735">
        <dgm:presLayoutVars>
          <dgm:bulletEnabled val="1"/>
        </dgm:presLayoutVars>
      </dgm:prSet>
      <dgm:spPr/>
    </dgm:pt>
  </dgm:ptLst>
  <dgm:cxnLst>
    <dgm:cxn modelId="{2D982616-DC0B-43FD-B66A-AC7B72D87DF1}" srcId="{1D660160-CC71-46F4-90E1-E6E8AB8CB7E5}" destId="{12104FBD-D7B2-4869-9F8F-9DAD52C739D8}" srcOrd="1" destOrd="0" parTransId="{B2BFFB4C-9C1D-4A5F-B027-D6952193EDCA}" sibTransId="{A0883EC9-B68B-4203-8627-19F8293F904A}"/>
    <dgm:cxn modelId="{27DDCA20-8058-4148-82FF-36885103908C}" type="presOf" srcId="{80F0344F-34C6-4BCB-B882-96D2B13ABE68}" destId="{B4B24986-4FD2-45A7-8463-749132C72631}" srcOrd="0" destOrd="1" presId="urn:microsoft.com/office/officeart/2005/8/layout/hProcess9"/>
    <dgm:cxn modelId="{2A739426-15E9-4BB9-9080-1E8D72BF7A90}" srcId="{1D660160-CC71-46F4-90E1-E6E8AB8CB7E5}" destId="{89719E3C-5F4A-4D1D-88FD-3AF0C025B599}" srcOrd="2" destOrd="0" parTransId="{D5776D41-4924-450C-A36D-4020D5260FEE}" sibTransId="{03F9C3A6-A4A4-4661-A4C8-3D4FBF23BF23}"/>
    <dgm:cxn modelId="{92E66540-D3F3-4B71-AE65-1F79FE3183E4}" type="presOf" srcId="{1D660160-CC71-46F4-90E1-E6E8AB8CB7E5}" destId="{C53A4E92-5FF6-4D9B-B712-A398C72D7C61}" srcOrd="0" destOrd="0" presId="urn:microsoft.com/office/officeart/2005/8/layout/hProcess9"/>
    <dgm:cxn modelId="{DABDAE66-C12F-423E-9482-944104A9663C}" type="presOf" srcId="{B37819F1-8922-470C-95CC-A3C9B2536AB4}" destId="{2F403D0B-9E3B-4EE8-BF42-D5A46173ECB7}" srcOrd="0" destOrd="1" presId="urn:microsoft.com/office/officeart/2005/8/layout/hProcess9"/>
    <dgm:cxn modelId="{2F865549-6058-46D1-AE46-F804A14FBA95}" type="presOf" srcId="{12104FBD-D7B2-4869-9F8F-9DAD52C739D8}" destId="{1700FA2B-0C06-440E-9A8C-F87BFF75BE28}" srcOrd="0" destOrd="0" presId="urn:microsoft.com/office/officeart/2005/8/layout/hProcess9"/>
    <dgm:cxn modelId="{B6C3DD6A-0621-453C-A5F8-9A1101F00EA7}" type="presOf" srcId="{EC94F1C7-DDDB-4E5A-994E-C3114C995BCE}" destId="{1700FA2B-0C06-440E-9A8C-F87BFF75BE28}" srcOrd="0" destOrd="1" presId="urn:microsoft.com/office/officeart/2005/8/layout/hProcess9"/>
    <dgm:cxn modelId="{90686D78-C01C-4C96-BAA5-D7372A071617}" srcId="{1D660160-CC71-46F4-90E1-E6E8AB8CB7E5}" destId="{65B5F66F-861B-42AB-ADDC-3C0E4E2EF14E}" srcOrd="0" destOrd="0" parTransId="{73F2B7DB-10B0-48F7-951E-CE47817C2058}" sibTransId="{07B4E084-9520-4B10-A78C-7F38C4E9E911}"/>
    <dgm:cxn modelId="{363FED7E-6B9F-411C-9171-C0529A09923D}" type="presOf" srcId="{65B5F66F-861B-42AB-ADDC-3C0E4E2EF14E}" destId="{2F403D0B-9E3B-4EE8-BF42-D5A46173ECB7}" srcOrd="0" destOrd="0" presId="urn:microsoft.com/office/officeart/2005/8/layout/hProcess9"/>
    <dgm:cxn modelId="{A1595389-2EE7-4B8D-916B-9EFBFFFF2F9E}" type="presOf" srcId="{89719E3C-5F4A-4D1D-88FD-3AF0C025B599}" destId="{B4B24986-4FD2-45A7-8463-749132C72631}" srcOrd="0" destOrd="0" presId="urn:microsoft.com/office/officeart/2005/8/layout/hProcess9"/>
    <dgm:cxn modelId="{120F5FC9-E082-4685-8558-52018F5B1204}" srcId="{12104FBD-D7B2-4869-9F8F-9DAD52C739D8}" destId="{EC94F1C7-DDDB-4E5A-994E-C3114C995BCE}" srcOrd="0" destOrd="0" parTransId="{5B3B36C6-524B-4D17-9BEF-CD40435A50F6}" sibTransId="{8CD5E9E7-3C12-466C-B1C9-5C4A2A2BED00}"/>
    <dgm:cxn modelId="{949DC4E5-6AB2-4FEB-AD82-47CF9D323CBC}" srcId="{65B5F66F-861B-42AB-ADDC-3C0E4E2EF14E}" destId="{B37819F1-8922-470C-95CC-A3C9B2536AB4}" srcOrd="0" destOrd="0" parTransId="{0932FC9D-D07D-43BA-94DA-288ED0635BC4}" sibTransId="{17EB4869-9BBF-41DE-8133-7B7BFF09C180}"/>
    <dgm:cxn modelId="{B6DB82E8-4AB5-4E6D-84EB-5B135710F56B}" srcId="{89719E3C-5F4A-4D1D-88FD-3AF0C025B599}" destId="{80F0344F-34C6-4BCB-B882-96D2B13ABE68}" srcOrd="0" destOrd="0" parTransId="{555F7D0E-C3F0-4B52-B35E-CC3F6E9473D9}" sibTransId="{AE5C88AE-91CD-4874-8DA5-847451521C0A}"/>
    <dgm:cxn modelId="{D1266BF9-DAAA-4F4D-80F1-861F91A3974C}" type="presParOf" srcId="{C53A4E92-5FF6-4D9B-B712-A398C72D7C61}" destId="{51C47482-5DC2-4A31-9A3B-438D5F1FA01F}" srcOrd="0" destOrd="0" presId="urn:microsoft.com/office/officeart/2005/8/layout/hProcess9"/>
    <dgm:cxn modelId="{F61CED35-0601-425F-BD17-B4EDA4E511F6}" type="presParOf" srcId="{C53A4E92-5FF6-4D9B-B712-A398C72D7C61}" destId="{723678D8-BB60-47E2-8816-28663CF5E57E}" srcOrd="1" destOrd="0" presId="urn:microsoft.com/office/officeart/2005/8/layout/hProcess9"/>
    <dgm:cxn modelId="{99E8925D-622E-47F7-ACBA-FCB0C4CE51BC}" type="presParOf" srcId="{723678D8-BB60-47E2-8816-28663CF5E57E}" destId="{2F403D0B-9E3B-4EE8-BF42-D5A46173ECB7}" srcOrd="0" destOrd="0" presId="urn:microsoft.com/office/officeart/2005/8/layout/hProcess9"/>
    <dgm:cxn modelId="{62238265-A44A-4C00-89F1-88EFCB8AFFBF}" type="presParOf" srcId="{723678D8-BB60-47E2-8816-28663CF5E57E}" destId="{3028858D-5064-4413-A108-3C34C0808FD2}" srcOrd="1" destOrd="0" presId="urn:microsoft.com/office/officeart/2005/8/layout/hProcess9"/>
    <dgm:cxn modelId="{815B4345-FFEF-4B69-9CAE-C0DB50D5568D}" type="presParOf" srcId="{723678D8-BB60-47E2-8816-28663CF5E57E}" destId="{1700FA2B-0C06-440E-9A8C-F87BFF75BE28}" srcOrd="2" destOrd="0" presId="urn:microsoft.com/office/officeart/2005/8/layout/hProcess9"/>
    <dgm:cxn modelId="{07B20FB5-BF42-49B8-BDA9-5430AE726EEC}" type="presParOf" srcId="{723678D8-BB60-47E2-8816-28663CF5E57E}" destId="{7D93011A-A868-4CEF-8C15-A0F30DF1617A}" srcOrd="3" destOrd="0" presId="urn:microsoft.com/office/officeart/2005/8/layout/hProcess9"/>
    <dgm:cxn modelId="{F7B24080-7D24-4643-A7AA-71E66AA4C9F6}" type="presParOf" srcId="{723678D8-BB60-47E2-8816-28663CF5E57E}" destId="{B4B24986-4FD2-45A7-8463-749132C72631}"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47482-5DC2-4A31-9A3B-438D5F1FA01F}">
      <dsp:nvSpPr>
        <dsp:cNvPr id="0" name=""/>
        <dsp:cNvSpPr/>
      </dsp:nvSpPr>
      <dsp:spPr>
        <a:xfrm>
          <a:off x="665068" y="0"/>
          <a:ext cx="7537446" cy="585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03D0B-9E3B-4EE8-BF42-D5A46173ECB7}">
      <dsp:nvSpPr>
        <dsp:cNvPr id="0" name=""/>
        <dsp:cNvSpPr/>
      </dsp:nvSpPr>
      <dsp:spPr>
        <a:xfrm>
          <a:off x="113403" y="525563"/>
          <a:ext cx="2772010"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it-IT" sz="1800" kern="1200" dirty="0">
              <a:latin typeface="Pokemon Solid" panose="040B0500000000000000" pitchFamily="82" charset="2"/>
            </a:rPr>
            <a:t>Presentation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latin typeface="Pokemon Solid" panose="040B0500000000000000" pitchFamily="82" charset="2"/>
            </a:rPr>
            <a:t>Le viste sono responsabili di presentare i dati all'utente in un formato comprensibile, e interagiscono con </a:t>
          </a:r>
          <a:r>
            <a:rPr lang="it-IT" sz="1400" kern="1200" dirty="0" err="1">
              <a:latin typeface="Pokemon Solid" panose="040B0500000000000000" pitchFamily="82" charset="2"/>
            </a:rPr>
            <a:t>l’application</a:t>
          </a:r>
          <a:r>
            <a:rPr lang="it-IT" sz="1400" kern="1200" dirty="0">
              <a:latin typeface="Pokemon Solid" panose="040B0500000000000000" pitchFamily="82" charset="2"/>
            </a:rPr>
            <a:t> </a:t>
          </a:r>
          <a:r>
            <a:rPr lang="it-IT" sz="1400" kern="1200" dirty="0" err="1">
              <a:latin typeface="Pokemon Solid" panose="040B0500000000000000" pitchFamily="82" charset="2"/>
            </a:rPr>
            <a:t>layer</a:t>
          </a:r>
          <a:r>
            <a:rPr lang="it-IT" sz="1400" kern="1200" dirty="0">
              <a:latin typeface="Pokemon Solid" panose="040B0500000000000000" pitchFamily="82" charset="2"/>
            </a:rPr>
            <a:t> per inviare richieste e ricevere dati.</a:t>
          </a:r>
        </a:p>
      </dsp:txBody>
      <dsp:txXfrm>
        <a:off x="248721" y="660881"/>
        <a:ext cx="2501374" cy="4528236"/>
      </dsp:txXfrm>
    </dsp:sp>
    <dsp:sp modelId="{1700FA2B-0C06-440E-9A8C-F87BFF75BE28}">
      <dsp:nvSpPr>
        <dsp:cNvPr id="0" name=""/>
        <dsp:cNvSpPr/>
      </dsp:nvSpPr>
      <dsp:spPr>
        <a:xfrm>
          <a:off x="3195433" y="525563"/>
          <a:ext cx="2624363"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sp:txBody>
      <dsp:txXfrm>
        <a:off x="3323544" y="653674"/>
        <a:ext cx="2368141" cy="4542650"/>
      </dsp:txXfrm>
    </dsp:sp>
    <dsp:sp modelId="{B4B24986-4FD2-45A7-8463-749132C72631}">
      <dsp:nvSpPr>
        <dsp:cNvPr id="0" name=""/>
        <dsp:cNvSpPr/>
      </dsp:nvSpPr>
      <dsp:spPr>
        <a:xfrm>
          <a:off x="6129816" y="599800"/>
          <a:ext cx="2624363" cy="4650399"/>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sp:txBody>
      <dsp:txXfrm>
        <a:off x="6257927" y="727911"/>
        <a:ext cx="2368141" cy="4394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47482-5DC2-4A31-9A3B-438D5F1FA01F}">
      <dsp:nvSpPr>
        <dsp:cNvPr id="0" name=""/>
        <dsp:cNvSpPr/>
      </dsp:nvSpPr>
      <dsp:spPr>
        <a:xfrm>
          <a:off x="665068" y="0"/>
          <a:ext cx="7537446" cy="585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03D0B-9E3B-4EE8-BF42-D5A46173ECB7}">
      <dsp:nvSpPr>
        <dsp:cNvPr id="0" name=""/>
        <dsp:cNvSpPr/>
      </dsp:nvSpPr>
      <dsp:spPr>
        <a:xfrm>
          <a:off x="132273" y="525563"/>
          <a:ext cx="2739514"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it-IT" sz="1800" kern="1200" dirty="0">
              <a:latin typeface="Pokemon Solid" panose="040B0500000000000000" pitchFamily="82" charset="2"/>
            </a:rPr>
            <a:t>Presentation Layer</a:t>
          </a:r>
        </a:p>
        <a:p>
          <a:pPr marL="114300" lvl="1" indent="-114300" algn="l" defTabSz="600075">
            <a:lnSpc>
              <a:spcPct val="90000"/>
            </a:lnSpc>
            <a:spcBef>
              <a:spcPct val="0"/>
            </a:spcBef>
            <a:spcAft>
              <a:spcPct val="15000"/>
            </a:spcAft>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è responsabile di presentare i dati all'utente in un formato comprensibile, e interagisce con </a:t>
          </a:r>
          <a:r>
            <a:rPr lang="it-IT" sz="1350" kern="1200" dirty="0" err="1">
              <a:solidFill>
                <a:prstClr val="white"/>
              </a:solidFill>
              <a:latin typeface="Pokemon Solid" panose="040B0500000000000000" pitchFamily="82" charset="2"/>
              <a:ea typeface="+mn-ea"/>
              <a:cs typeface="+mn-cs"/>
            </a:rPr>
            <a:t>l’application</a:t>
          </a:r>
          <a:r>
            <a:rPr lang="it-IT" sz="1350" kern="1200" dirty="0">
              <a:solidFill>
                <a:prstClr val="white"/>
              </a:solidFill>
              <a:latin typeface="Pokemon Solid" panose="040B0500000000000000" pitchFamily="82" charset="2"/>
              <a:ea typeface="+mn-ea"/>
              <a:cs typeface="+mn-cs"/>
            </a:rPr>
            <a:t> </a:t>
          </a:r>
          <a:r>
            <a:rPr lang="it-IT" sz="1350" kern="1200" dirty="0" err="1">
              <a:solidFill>
                <a:prstClr val="white"/>
              </a:solidFill>
              <a:latin typeface="Pokemon Solid" panose="040B0500000000000000" pitchFamily="82" charset="2"/>
              <a:ea typeface="+mn-ea"/>
              <a:cs typeface="+mn-cs"/>
            </a:rPr>
            <a:t>layer</a:t>
          </a:r>
          <a:r>
            <a:rPr lang="it-IT" sz="1350" kern="1200" dirty="0">
              <a:solidFill>
                <a:prstClr val="white"/>
              </a:solidFill>
              <a:latin typeface="Pokemon Solid" panose="040B0500000000000000" pitchFamily="82" charset="2"/>
              <a:ea typeface="+mn-ea"/>
              <a:cs typeface="+mn-cs"/>
            </a:rPr>
            <a:t> per inviare richieste e ricevere dati.</a:t>
          </a:r>
        </a:p>
      </dsp:txBody>
      <dsp:txXfrm>
        <a:off x="266005" y="659295"/>
        <a:ext cx="2472050" cy="4531408"/>
      </dsp:txXfrm>
    </dsp:sp>
    <dsp:sp modelId="{1700FA2B-0C06-440E-9A8C-F87BFF75BE28}">
      <dsp:nvSpPr>
        <dsp:cNvPr id="0" name=""/>
        <dsp:cNvSpPr/>
      </dsp:nvSpPr>
      <dsp:spPr>
        <a:xfrm>
          <a:off x="3209950" y="525563"/>
          <a:ext cx="2593598"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a:p>
          <a:pPr marL="114300" lvl="1" indent="-114300" algn="l" defTabSz="600075">
            <a:lnSpc>
              <a:spcPct val="90000"/>
            </a:lnSpc>
            <a:spcBef>
              <a:spcPct val="0"/>
            </a:spcBef>
            <a:spcAft>
              <a:spcPct val="15000"/>
            </a:spcAft>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si occupa di gestire la logica di business. È responsabile della manipolazione dei dati, dell'esecuzione delle operazioni richieste dagli utenti.</a:t>
          </a:r>
        </a:p>
      </dsp:txBody>
      <dsp:txXfrm>
        <a:off x="3336559" y="652172"/>
        <a:ext cx="2340380" cy="4545654"/>
      </dsp:txXfrm>
    </dsp:sp>
    <dsp:sp modelId="{B4B24986-4FD2-45A7-8463-749132C72631}">
      <dsp:nvSpPr>
        <dsp:cNvPr id="0" name=""/>
        <dsp:cNvSpPr/>
      </dsp:nvSpPr>
      <dsp:spPr>
        <a:xfrm>
          <a:off x="6141712" y="599800"/>
          <a:ext cx="2593598" cy="4650399"/>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a:p>
          <a:pPr marL="114300" lvl="1" indent="-114300" algn="l" defTabSz="600075">
            <a:lnSpc>
              <a:spcPct val="90000"/>
            </a:lnSpc>
            <a:spcBef>
              <a:spcPct val="0"/>
            </a:spcBef>
            <a:spcAft>
              <a:spcPct val="15000"/>
            </a:spcAft>
            <a:buFont typeface="Arial" panose="020B0604020202020204" pitchFamily="34" charset="0"/>
            <a:buChar char="•"/>
          </a:pPr>
          <a:r>
            <a:rPr lang="it-IT" sz="1350" kern="1200" dirty="0">
              <a:solidFill>
                <a:prstClr val="white"/>
              </a:solidFill>
              <a:latin typeface="Pokemon Solid" panose="040B0500000000000000" pitchFamily="82" charset="2"/>
              <a:ea typeface="+mn-ea"/>
              <a:cs typeface="+mn-cs"/>
            </a:rPr>
            <a:t>Questo livello si occupa dell'accesso ai dati e della persistenza.</a:t>
          </a:r>
        </a:p>
      </dsp:txBody>
      <dsp:txXfrm>
        <a:off x="6268321" y="726409"/>
        <a:ext cx="2340380" cy="4397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47482-5DC2-4A31-9A3B-438D5F1FA01F}">
      <dsp:nvSpPr>
        <dsp:cNvPr id="0" name=""/>
        <dsp:cNvSpPr/>
      </dsp:nvSpPr>
      <dsp:spPr>
        <a:xfrm>
          <a:off x="665068" y="0"/>
          <a:ext cx="7537446" cy="585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03D0B-9E3B-4EE8-BF42-D5A46173ECB7}">
      <dsp:nvSpPr>
        <dsp:cNvPr id="0" name=""/>
        <dsp:cNvSpPr/>
      </dsp:nvSpPr>
      <dsp:spPr>
        <a:xfrm>
          <a:off x="113403" y="525563"/>
          <a:ext cx="2772010"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it-IT" sz="1800" kern="1200" dirty="0">
              <a:latin typeface="Pokemon Solid" panose="040B0500000000000000" pitchFamily="82" charset="2"/>
            </a:rPr>
            <a:t>Presentation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latin typeface="Pokemon Solid" panose="040B0500000000000000" pitchFamily="82" charset="2"/>
            </a:rPr>
            <a:t>Le viste sono responsabili di presentare i dati all'utente in un formato comprensibile, e interagiscono con </a:t>
          </a:r>
          <a:r>
            <a:rPr lang="it-IT" sz="1400" kern="1200" dirty="0" err="1">
              <a:latin typeface="Pokemon Solid" panose="040B0500000000000000" pitchFamily="82" charset="2"/>
            </a:rPr>
            <a:t>l’application</a:t>
          </a:r>
          <a:r>
            <a:rPr lang="it-IT" sz="1400" kern="1200" dirty="0">
              <a:latin typeface="Pokemon Solid" panose="040B0500000000000000" pitchFamily="82" charset="2"/>
            </a:rPr>
            <a:t> </a:t>
          </a:r>
          <a:r>
            <a:rPr lang="it-IT" sz="1400" kern="1200" dirty="0" err="1">
              <a:latin typeface="Pokemon Solid" panose="040B0500000000000000" pitchFamily="82" charset="2"/>
            </a:rPr>
            <a:t>layer</a:t>
          </a:r>
          <a:r>
            <a:rPr lang="it-IT" sz="1400" kern="1200" dirty="0">
              <a:latin typeface="Pokemon Solid" panose="040B0500000000000000" pitchFamily="82" charset="2"/>
            </a:rPr>
            <a:t> per inviare richieste e ricevere dati.</a:t>
          </a:r>
        </a:p>
      </dsp:txBody>
      <dsp:txXfrm>
        <a:off x="248721" y="660881"/>
        <a:ext cx="2501374" cy="4528236"/>
      </dsp:txXfrm>
    </dsp:sp>
    <dsp:sp modelId="{1700FA2B-0C06-440E-9A8C-F87BFF75BE28}">
      <dsp:nvSpPr>
        <dsp:cNvPr id="0" name=""/>
        <dsp:cNvSpPr/>
      </dsp:nvSpPr>
      <dsp:spPr>
        <a:xfrm>
          <a:off x="3195433" y="525563"/>
          <a:ext cx="2624363"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sp:txBody>
      <dsp:txXfrm>
        <a:off x="3323544" y="653674"/>
        <a:ext cx="2368141" cy="4542650"/>
      </dsp:txXfrm>
    </dsp:sp>
    <dsp:sp modelId="{B4B24986-4FD2-45A7-8463-749132C72631}">
      <dsp:nvSpPr>
        <dsp:cNvPr id="0" name=""/>
        <dsp:cNvSpPr/>
      </dsp:nvSpPr>
      <dsp:spPr>
        <a:xfrm>
          <a:off x="6129816" y="599800"/>
          <a:ext cx="2624363" cy="4650399"/>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sp:txBody>
      <dsp:txXfrm>
        <a:off x="6257927" y="727911"/>
        <a:ext cx="2368141" cy="4394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47482-5DC2-4A31-9A3B-438D5F1FA01F}">
      <dsp:nvSpPr>
        <dsp:cNvPr id="0" name=""/>
        <dsp:cNvSpPr/>
      </dsp:nvSpPr>
      <dsp:spPr>
        <a:xfrm>
          <a:off x="665068" y="0"/>
          <a:ext cx="7537446" cy="585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03D0B-9E3B-4EE8-BF42-D5A46173ECB7}">
      <dsp:nvSpPr>
        <dsp:cNvPr id="0" name=""/>
        <dsp:cNvSpPr/>
      </dsp:nvSpPr>
      <dsp:spPr>
        <a:xfrm>
          <a:off x="113403" y="525563"/>
          <a:ext cx="2772010"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it-IT" sz="1800" kern="1200" dirty="0">
              <a:latin typeface="Pokemon Solid" panose="040B0500000000000000" pitchFamily="82" charset="2"/>
            </a:rPr>
            <a:t>Presentation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latin typeface="Pokemon Solid" panose="040B0500000000000000" pitchFamily="82" charset="2"/>
            </a:rPr>
            <a:t>Le viste sono responsabili di presentare i dati all'utente in un formato comprensibile, e interagiscono con </a:t>
          </a:r>
          <a:r>
            <a:rPr lang="it-IT" sz="1400" kern="1200" dirty="0" err="1">
              <a:latin typeface="Pokemon Solid" panose="040B0500000000000000" pitchFamily="82" charset="2"/>
            </a:rPr>
            <a:t>l’application</a:t>
          </a:r>
          <a:r>
            <a:rPr lang="it-IT" sz="1400" kern="1200" dirty="0">
              <a:latin typeface="Pokemon Solid" panose="040B0500000000000000" pitchFamily="82" charset="2"/>
            </a:rPr>
            <a:t> </a:t>
          </a:r>
          <a:r>
            <a:rPr lang="it-IT" sz="1400" kern="1200" dirty="0" err="1">
              <a:latin typeface="Pokemon Solid" panose="040B0500000000000000" pitchFamily="82" charset="2"/>
            </a:rPr>
            <a:t>layer</a:t>
          </a:r>
          <a:r>
            <a:rPr lang="it-IT" sz="1400" kern="1200" dirty="0">
              <a:latin typeface="Pokemon Solid" panose="040B0500000000000000" pitchFamily="82" charset="2"/>
            </a:rPr>
            <a:t> per inviare richieste e ricevere dati.</a:t>
          </a:r>
        </a:p>
      </dsp:txBody>
      <dsp:txXfrm>
        <a:off x="248721" y="660881"/>
        <a:ext cx="2501374" cy="4528236"/>
      </dsp:txXfrm>
    </dsp:sp>
    <dsp:sp modelId="{1700FA2B-0C06-440E-9A8C-F87BFF75BE28}">
      <dsp:nvSpPr>
        <dsp:cNvPr id="0" name=""/>
        <dsp:cNvSpPr/>
      </dsp:nvSpPr>
      <dsp:spPr>
        <a:xfrm>
          <a:off x="3195433" y="525563"/>
          <a:ext cx="2624363" cy="4798872"/>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Application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I controller si interfacciano con i servizi applicativi per coordinare le azioni richieste dagli utenti e delegare la logica di business appropriata.</a:t>
          </a:r>
        </a:p>
      </dsp:txBody>
      <dsp:txXfrm>
        <a:off x="3323544" y="653674"/>
        <a:ext cx="2368141" cy="4542650"/>
      </dsp:txXfrm>
    </dsp:sp>
    <dsp:sp modelId="{B4B24986-4FD2-45A7-8463-749132C72631}">
      <dsp:nvSpPr>
        <dsp:cNvPr id="0" name=""/>
        <dsp:cNvSpPr/>
      </dsp:nvSpPr>
      <dsp:spPr>
        <a:xfrm>
          <a:off x="6129816" y="599800"/>
          <a:ext cx="2624363" cy="4650399"/>
        </a:xfrm>
        <a:prstGeom prst="roundRect">
          <a:avLst/>
        </a:prstGeom>
        <a:solidFill>
          <a:srgbClr val="27CB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1600200">
            <a:lnSpc>
              <a:spcPct val="90000"/>
            </a:lnSpc>
            <a:spcBef>
              <a:spcPct val="0"/>
            </a:spcBef>
            <a:spcAft>
              <a:spcPct val="35000"/>
            </a:spcAft>
            <a:buNone/>
          </a:pPr>
          <a:r>
            <a:rPr lang="it-IT" sz="1800" kern="1200" dirty="0">
              <a:solidFill>
                <a:prstClr val="white"/>
              </a:solidFill>
              <a:latin typeface="Pokemon Solid" panose="040B0500000000000000" pitchFamily="82" charset="2"/>
              <a:ea typeface="+mn-ea"/>
              <a:cs typeface="+mn-cs"/>
            </a:rPr>
            <a:t>Data Access Layer</a:t>
          </a:r>
        </a:p>
        <a:p>
          <a:pPr marL="114300" lvl="1" indent="-114300" algn="l" defTabSz="622300">
            <a:lnSpc>
              <a:spcPct val="90000"/>
            </a:lnSpc>
            <a:spcBef>
              <a:spcPct val="0"/>
            </a:spcBef>
            <a:spcAft>
              <a:spcPct val="15000"/>
            </a:spcAft>
            <a:buFont typeface="Arial" panose="020B0604020202020204" pitchFamily="34" charset="0"/>
            <a:buChar char="•"/>
          </a:pPr>
          <a:r>
            <a:rPr lang="it-IT" sz="1400" kern="1200" dirty="0">
              <a:solidFill>
                <a:prstClr val="white"/>
              </a:solidFill>
              <a:latin typeface="Pokemon Solid" panose="040B0500000000000000" pitchFamily="82" charset="2"/>
              <a:ea typeface="+mn-ea"/>
              <a:cs typeface="+mn-cs"/>
            </a:rPr>
            <a:t>Questo livello si occupa dell'accesso ai dati e della persistenza.</a:t>
          </a:r>
        </a:p>
      </dsp:txBody>
      <dsp:txXfrm>
        <a:off x="6257927" y="727911"/>
        <a:ext cx="2368141" cy="43941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B7FE6-1A5B-4C5E-BEE4-4FD9BBF773B4}" type="datetimeFigureOut">
              <a:rPr lang="it-IT" smtClean="0"/>
              <a:t>12/02/2024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EDD7E-C218-4A8E-AD2D-E43B9386CE9E}" type="slidenum">
              <a:rPr lang="it-IT" smtClean="0"/>
              <a:t>‹N›</a:t>
            </a:fld>
            <a:endParaRPr lang="it-IT"/>
          </a:p>
        </p:txBody>
      </p:sp>
    </p:spTree>
    <p:extLst>
      <p:ext uri="{BB962C8B-B14F-4D97-AF65-F5344CB8AC3E}">
        <p14:creationId xmlns:p14="http://schemas.microsoft.com/office/powerpoint/2010/main" val="252205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899C2-22C6-BC1B-E759-31464F6D47D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716462D-7584-1FAE-3437-503766C48D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2419C3E-1B93-4AEA-1A3D-6519CC4F4C6F}"/>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0430ADDC-D3A4-080E-DAB2-A4EB726988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9331358-780E-0800-059C-B788C8644DC2}"/>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291204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B2064C-9E4D-9797-5988-7BDB4D54A38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17866D7-7AE5-F849-BD42-B0605ACECB8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FC66D8F-590D-9944-D8E8-830F4407EBD6}"/>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7DABCEAB-04CF-35D8-153A-E835949DCFE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8D8EBA6-B9E0-8061-0CFB-260933D00FFD}"/>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295711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9D8ECEB-A930-4602-7002-AF1BEA97EBD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79F0400-FF99-AD3F-F386-51417882785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5D9E61A-2806-A54A-932A-83257402D7B6}"/>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A0A25798-C398-4C22-CA69-766C453D22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ABF5EE5-7CFD-37F6-41E2-BEEE54DD1E88}"/>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34373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58AD96-46C4-062C-4E4A-27FCC7A1188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DA0BEC4-BBDC-BDEE-3130-328BAE1E6BD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7A158A-0166-2686-230D-DCB9F6BBCB61}"/>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D585648C-C5D5-8CB6-0DE6-AADABA1DB8A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D4BCBE0-7008-65A8-071C-6B6525541F39}"/>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663143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7A2346-06FC-CDCA-5F42-6132FD11035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2E3F7D9-734C-B858-8730-D49C5B372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93C4677-DBF5-D928-344E-059225FA82F7}"/>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44CF6531-3EFB-2E2D-3CB9-EA30F071967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961B89-353F-52E9-6FB3-AE43463A28E0}"/>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339177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86333C-09B3-418C-A466-9E622EDB71C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4DD3C42-F920-3183-2EF9-F52C637B341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FBC4FBA-3680-B537-FB1A-597F844225E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CBF4F7D-4B01-A056-4D6A-1D7CF2357D12}"/>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6" name="Segnaposto piè di pagina 5">
            <a:extLst>
              <a:ext uri="{FF2B5EF4-FFF2-40B4-BE49-F238E27FC236}">
                <a16:creationId xmlns:a16="http://schemas.microsoft.com/office/drawing/2014/main" id="{BE89AC7B-64D4-F7D6-C94A-3A30ED1FE01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462DD1-C403-647A-0EFE-BF6E409F2B85}"/>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165007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DA7A43-442D-7DCC-6FF2-FC82AA04640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97C4002-8CC3-4DAF-682C-9AEF12375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4FD17F-BCB4-C652-DE94-8AD83CD955F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CF826F2-7FD8-1CE2-5089-B7776BAC0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099C0E-DA2D-715C-8FA5-B6C93AB0ADE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08BCC5F-0831-5A2F-06FC-2FEC53CA9E95}"/>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8" name="Segnaposto piè di pagina 7">
            <a:extLst>
              <a:ext uri="{FF2B5EF4-FFF2-40B4-BE49-F238E27FC236}">
                <a16:creationId xmlns:a16="http://schemas.microsoft.com/office/drawing/2014/main" id="{3D7E1F3A-DB83-5B9C-5D9C-9B6A323D04D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C5D5F82-5966-59E2-DF02-5E077B3B963B}"/>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40144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9A4A0-F739-58C0-DD44-0B40CFD32329}"/>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D31279A-55DF-F92D-4FA1-7F7AE29C3D34}"/>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4" name="Segnaposto piè di pagina 3">
            <a:extLst>
              <a:ext uri="{FF2B5EF4-FFF2-40B4-BE49-F238E27FC236}">
                <a16:creationId xmlns:a16="http://schemas.microsoft.com/office/drawing/2014/main" id="{3DBEBF71-A55F-CFE6-8351-2BA7E1A69FB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80660B9-B40A-4A47-7141-D44AA24A1C96}"/>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110013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C4EB7B4-93F3-B660-97DB-CEC81B0DF3BD}"/>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3" name="Segnaposto piè di pagina 2">
            <a:extLst>
              <a:ext uri="{FF2B5EF4-FFF2-40B4-BE49-F238E27FC236}">
                <a16:creationId xmlns:a16="http://schemas.microsoft.com/office/drawing/2014/main" id="{FC496CE5-F6BC-0E71-43E2-261A39B1EFB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87EAA6E-4F57-0FA2-BD49-A2FC715A56BD}"/>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2915226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FEF4D2-6502-6C3C-8264-AA762983061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8E8B53E-040D-3475-3AB3-ED038F0646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7A66CC9-C385-B658-F977-EE926DE68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151D92-E60E-58C3-FE34-E27C9E1A547C}"/>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6" name="Segnaposto piè di pagina 5">
            <a:extLst>
              <a:ext uri="{FF2B5EF4-FFF2-40B4-BE49-F238E27FC236}">
                <a16:creationId xmlns:a16="http://schemas.microsoft.com/office/drawing/2014/main" id="{E58168DE-6930-86CA-D5F3-1B97388A1B8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C430579-D5E2-243E-FC97-7E17F0EFBA40}"/>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652678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7352-4E6E-746F-51C8-7A6501FC301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C57A1E6-A999-876F-853C-4EFC62DCFB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027465D-E96B-AC7E-2291-8FD6B3183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B2B6D43-AC2A-9B58-F89A-C469D185516B}"/>
              </a:ext>
            </a:extLst>
          </p:cNvPr>
          <p:cNvSpPr>
            <a:spLocks noGrp="1"/>
          </p:cNvSpPr>
          <p:nvPr>
            <p:ph type="dt" sz="half" idx="10"/>
          </p:nvPr>
        </p:nvSpPr>
        <p:spPr/>
        <p:txBody>
          <a:bodyPr/>
          <a:lstStyle/>
          <a:p>
            <a:fld id="{1A0C97EF-0749-4306-8B96-19C464BD9493}" type="datetimeFigureOut">
              <a:rPr lang="it-IT" smtClean="0"/>
              <a:t>12/02/2024</a:t>
            </a:fld>
            <a:endParaRPr lang="it-IT"/>
          </a:p>
        </p:txBody>
      </p:sp>
      <p:sp>
        <p:nvSpPr>
          <p:cNvPr id="6" name="Segnaposto piè di pagina 5">
            <a:extLst>
              <a:ext uri="{FF2B5EF4-FFF2-40B4-BE49-F238E27FC236}">
                <a16:creationId xmlns:a16="http://schemas.microsoft.com/office/drawing/2014/main" id="{EFF0049E-9990-D171-9E91-B3B548D799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22A633C-AC4C-3A01-6816-FC7433CAECD7}"/>
              </a:ext>
            </a:extLst>
          </p:cNvPr>
          <p:cNvSpPr>
            <a:spLocks noGrp="1"/>
          </p:cNvSpPr>
          <p:nvPr>
            <p:ph type="sldNum" sz="quarter" idx="12"/>
          </p:nvPr>
        </p:nvSpPr>
        <p:spPr/>
        <p:txBody>
          <a:bodyPr/>
          <a:lstStyle/>
          <a:p>
            <a:fld id="{13802216-B9A8-4F2C-8476-F582C9350805}" type="slidenum">
              <a:rPr lang="it-IT" smtClean="0"/>
              <a:t>‹N›</a:t>
            </a:fld>
            <a:endParaRPr lang="it-IT"/>
          </a:p>
        </p:txBody>
      </p:sp>
    </p:spTree>
    <p:extLst>
      <p:ext uri="{BB962C8B-B14F-4D97-AF65-F5344CB8AC3E}">
        <p14:creationId xmlns:p14="http://schemas.microsoft.com/office/powerpoint/2010/main" val="201849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BAF8A54-7F73-3A64-941C-9EB12E5E19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D3691E4-6C39-F4F6-4CC8-2968CA4BF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B5C7815-DF35-A904-E6B9-F9740FE16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C97EF-0749-4306-8B96-19C464BD9493}" type="datetimeFigureOut">
              <a:rPr lang="it-IT" smtClean="0"/>
              <a:t>12/02/2024</a:t>
            </a:fld>
            <a:endParaRPr lang="it-IT"/>
          </a:p>
        </p:txBody>
      </p:sp>
      <p:sp>
        <p:nvSpPr>
          <p:cNvPr id="5" name="Segnaposto piè di pagina 4">
            <a:extLst>
              <a:ext uri="{FF2B5EF4-FFF2-40B4-BE49-F238E27FC236}">
                <a16:creationId xmlns:a16="http://schemas.microsoft.com/office/drawing/2014/main" id="{8D611C1B-48A1-8A3A-4871-4B0AF105B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B2D14D9-6760-885A-3DC1-169B10F04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02216-B9A8-4F2C-8476-F582C9350805}" type="slidenum">
              <a:rPr lang="it-IT" smtClean="0"/>
              <a:t>‹N›</a:t>
            </a:fld>
            <a:endParaRPr lang="it-IT"/>
          </a:p>
        </p:txBody>
      </p:sp>
    </p:spTree>
    <p:extLst>
      <p:ext uri="{BB962C8B-B14F-4D97-AF65-F5344CB8AC3E}">
        <p14:creationId xmlns:p14="http://schemas.microsoft.com/office/powerpoint/2010/main" val="1381470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1.png"/><Relationship Id="rId7" Type="http://schemas.openxmlformats.org/officeDocument/2006/relationships/image" Target="../media/image17.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1.png"/><Relationship Id="rId7" Type="http://schemas.openxmlformats.org/officeDocument/2006/relationships/image" Target="../media/image18.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3.png"/><Relationship Id="rId10" Type="http://schemas.openxmlformats.org/officeDocument/2006/relationships/image" Target="../media/image21.jpg"/><Relationship Id="rId4" Type="http://schemas.openxmlformats.org/officeDocument/2006/relationships/image" Target="../media/image12.png"/><Relationship Id="rId9" Type="http://schemas.openxmlformats.org/officeDocument/2006/relationships/image" Target="../media/image20.jpg"/></Relationships>
</file>

<file path=ppt/slides/_rels/slide2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png"/><Relationship Id="rId7" Type="http://schemas.openxmlformats.org/officeDocument/2006/relationships/image" Target="../media/image19.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13.png"/><Relationship Id="rId10" Type="http://schemas.openxmlformats.org/officeDocument/2006/relationships/image" Target="../media/image22.jpg"/><Relationship Id="rId4" Type="http://schemas.openxmlformats.org/officeDocument/2006/relationships/image" Target="../media/image12.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jp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2.jpg"/><Relationship Id="rId10" Type="http://schemas.openxmlformats.org/officeDocument/2006/relationships/image" Target="../media/image12.png"/><Relationship Id="rId4" Type="http://schemas.openxmlformats.org/officeDocument/2006/relationships/image" Target="../media/image21.jp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23.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png"/><Relationship Id="rId5" Type="http://schemas.openxmlformats.org/officeDocument/2006/relationships/diagramColors" Target="../diagrams/colors1.xml"/><Relationship Id="rId1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diagramQuickStyle" Target="../diagrams/quickStyle1.xml"/><Relationship Id="rId9" Type="http://schemas.openxmlformats.org/officeDocument/2006/relationships/image" Target="../media/image25.png"/><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diagramQuickStyle" Target="../diagrams/quickStyle2.xml"/><Relationship Id="rId2" Type="http://schemas.openxmlformats.org/officeDocument/2006/relationships/image" Target="../media/image23.png"/><Relationship Id="rId16" Type="http://schemas.openxmlformats.org/officeDocument/2006/relationships/image" Target="../media/image27.jpg"/><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diagramLayout" Target="../diagrams/layout2.xml"/><Relationship Id="rId5" Type="http://schemas.openxmlformats.org/officeDocument/2006/relationships/image" Target="../media/image26.png"/><Relationship Id="rId15" Type="http://schemas.openxmlformats.org/officeDocument/2006/relationships/image" Target="../media/image12.png"/><Relationship Id="rId10" Type="http://schemas.openxmlformats.org/officeDocument/2006/relationships/diagramData" Target="../diagrams/data2.xml"/><Relationship Id="rId4" Type="http://schemas.openxmlformats.org/officeDocument/2006/relationships/image" Target="../media/image25.png"/><Relationship Id="rId9" Type="http://schemas.openxmlformats.org/officeDocument/2006/relationships/image" Target="../media/image13.png"/><Relationship Id="rId14" Type="http://schemas.microsoft.com/office/2007/relationships/diagramDrawing" Target="../diagrams/drawing2.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0.png"/><Relationship Id="rId7" Type="http://schemas.openxmlformats.org/officeDocument/2006/relationships/diagramLayout" Target="../diagrams/layout3.xml"/><Relationship Id="rId12"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Data" Target="../diagrams/data3.xml"/><Relationship Id="rId11" Type="http://schemas.openxmlformats.org/officeDocument/2006/relationships/image" Target="../media/image12.png"/><Relationship Id="rId5" Type="http://schemas.openxmlformats.org/officeDocument/2006/relationships/image" Target="../media/image13.png"/><Relationship Id="rId10" Type="http://schemas.microsoft.com/office/2007/relationships/diagramDrawing" Target="../diagrams/drawing3.xml"/><Relationship Id="rId4" Type="http://schemas.openxmlformats.org/officeDocument/2006/relationships/image" Target="../media/image11.png"/><Relationship Id="rId9" Type="http://schemas.openxmlformats.org/officeDocument/2006/relationships/diagramColors" Target="../diagrams/colors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27.jpg"/><Relationship Id="rId3" Type="http://schemas.openxmlformats.org/officeDocument/2006/relationships/image" Target="../media/image1.png"/><Relationship Id="rId7" Type="http://schemas.openxmlformats.org/officeDocument/2006/relationships/diagramData" Target="../diagrams/data4.xml"/><Relationship Id="rId12"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13.png"/><Relationship Id="rId11" Type="http://schemas.microsoft.com/office/2007/relationships/diagramDrawing" Target="../diagrams/drawing4.xml"/><Relationship Id="rId5" Type="http://schemas.openxmlformats.org/officeDocument/2006/relationships/image" Target="../media/image11.png"/><Relationship Id="rId10" Type="http://schemas.openxmlformats.org/officeDocument/2006/relationships/diagramColors" Target="../diagrams/colors4.xml"/><Relationship Id="rId4" Type="http://schemas.openxmlformats.org/officeDocument/2006/relationships/image" Target="../media/image10.png"/><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1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jp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30.jp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9.webp"/><Relationship Id="rId4" Type="http://schemas.openxmlformats.org/officeDocument/2006/relationships/image" Target="../media/image8.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4.svg"/><Relationship Id="rId4" Type="http://schemas.openxmlformats.org/officeDocument/2006/relationships/image" Target="../media/image11.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2.svg"/><Relationship Id="rId4" Type="http://schemas.openxmlformats.org/officeDocument/2006/relationships/image" Target="../media/image11.png"/><Relationship Id="rId9"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2.svg"/><Relationship Id="rId4" Type="http://schemas.openxmlformats.org/officeDocument/2006/relationships/image" Target="../media/image11.png"/><Relationship Id="rId9"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32.svg"/><Relationship Id="rId4" Type="http://schemas.microsoft.com/office/2007/relationships/hdphoto" Target="../media/hdphoto1.wdp"/><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32.svg"/><Relationship Id="rId4" Type="http://schemas.microsoft.com/office/2007/relationships/hdphoto" Target="../media/hdphoto1.wdp"/><Relationship Id="rId9" Type="http://schemas.openxmlformats.org/officeDocument/2006/relationships/image" Target="../media/image31.pn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12.png"/><Relationship Id="rId12"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32.svg"/><Relationship Id="rId4" Type="http://schemas.microsoft.com/office/2007/relationships/hdphoto" Target="../media/hdphoto1.wdp"/><Relationship Id="rId9" Type="http://schemas.openxmlformats.org/officeDocument/2006/relationships/image" Target="../media/image31.png"/></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12"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32.svg"/><Relationship Id="rId4" Type="http://schemas.openxmlformats.org/officeDocument/2006/relationships/image" Target="../media/image37.png"/><Relationship Id="rId9" Type="http://schemas.openxmlformats.org/officeDocument/2006/relationships/image" Target="../media/image31.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9.png"/><Relationship Id="rId3" Type="http://schemas.microsoft.com/office/2007/relationships/hdphoto" Target="../media/hdphoto1.wdp"/><Relationship Id="rId7" Type="http://schemas.openxmlformats.org/officeDocument/2006/relationships/image" Target="../media/image12.png"/><Relationship Id="rId12"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32.svg"/><Relationship Id="rId4" Type="http://schemas.openxmlformats.org/officeDocument/2006/relationships/image" Target="../media/image37.pn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2.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webp"/><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2.sv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1.png"/><Relationship Id="rId7"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webp"/><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webp"/><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webp"/><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9.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026C5-F6F5-E8F9-070E-DCB1CBBE4998}"/>
              </a:ext>
            </a:extLst>
          </p:cNvPr>
          <p:cNvSpPr>
            <a:spLocks noGrp="1"/>
          </p:cNvSpPr>
          <p:nvPr>
            <p:ph type="title"/>
          </p:nvPr>
        </p:nvSpPr>
        <p:spPr/>
        <p:txBody>
          <a:bodyPr/>
          <a:lstStyle/>
          <a:p>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alphaModFix amt="61000"/>
            <a:extLst>
              <a:ext uri="{28A0092B-C50C-407E-A947-70E740481C1C}">
                <a14:useLocalDpi xmlns:a14="http://schemas.microsoft.com/office/drawing/2010/main" val="0"/>
              </a:ext>
            </a:extLst>
          </a:blip>
          <a:stretch>
            <a:fillRect/>
          </a:stretch>
        </p:blipFill>
        <p:spPr>
          <a:xfrm>
            <a:off x="-312372375" y="-37366575"/>
            <a:ext cx="624744750" cy="86010750"/>
          </a:xfrm>
          <a:prstGeom prst="rect">
            <a:avLst/>
          </a:prstGeom>
        </p:spPr>
      </p:pic>
      <p:pic>
        <p:nvPicPr>
          <p:cNvPr id="8" name="Immagine 7" descr="Immagine che contiene Cartoni animati, mammifero, Personaggio immaginario, narrativa&#10;&#10;Descrizione generata automaticamente">
            <a:extLst>
              <a:ext uri="{FF2B5EF4-FFF2-40B4-BE49-F238E27FC236}">
                <a16:creationId xmlns:a16="http://schemas.microsoft.com/office/drawing/2014/main" id="{CD4FC6D2-87B4-7D6F-80F9-4DB10368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647" y="0"/>
            <a:ext cx="9430706" cy="6858000"/>
          </a:xfrm>
          <a:prstGeom prst="rect">
            <a:avLst/>
          </a:prstGeom>
        </p:spPr>
      </p:pic>
      <p:pic>
        <p:nvPicPr>
          <p:cNvPr id="17" name="Immagine 16" descr="Immagine che contiene clipart, Animazione, Cartoni animati, illustrazione&#10;&#10;Descrizione generata automaticamente">
            <a:extLst>
              <a:ext uri="{FF2B5EF4-FFF2-40B4-BE49-F238E27FC236}">
                <a16:creationId xmlns:a16="http://schemas.microsoft.com/office/drawing/2014/main" id="{1C81BE81-D5BA-E312-5503-8C226149D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9959" y="8695564"/>
            <a:ext cx="626704" cy="626704"/>
          </a:xfrm>
          <a:prstGeom prst="rect">
            <a:avLst/>
          </a:prstGeom>
        </p:spPr>
      </p:pic>
      <p:pic>
        <p:nvPicPr>
          <p:cNvPr id="18" name="Immagine 17" descr="Immagine che contiene cartone animato, clipart, Cartoni animati, illustrazione&#10;&#10;Descrizione generata automaticamente">
            <a:extLst>
              <a:ext uri="{FF2B5EF4-FFF2-40B4-BE49-F238E27FC236}">
                <a16:creationId xmlns:a16="http://schemas.microsoft.com/office/drawing/2014/main" id="{4E38FC74-AE18-380A-66C3-4949F57FF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150" y="8666812"/>
            <a:ext cx="640456" cy="640456"/>
          </a:xfrm>
          <a:prstGeom prst="rect">
            <a:avLst/>
          </a:prstGeom>
        </p:spPr>
      </p:pic>
      <p:pic>
        <p:nvPicPr>
          <p:cNvPr id="19" name="Immagine 18" descr="Immagine che contiene cartone animato, clipart, Cartoni animati, Animazione&#10;&#10;Descrizione generata automaticamente">
            <a:extLst>
              <a:ext uri="{FF2B5EF4-FFF2-40B4-BE49-F238E27FC236}">
                <a16:creationId xmlns:a16="http://schemas.microsoft.com/office/drawing/2014/main" id="{318B9A45-9F30-826C-F9C5-C34B31D82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7300" y="8695564"/>
            <a:ext cx="508292" cy="508292"/>
          </a:xfrm>
          <a:prstGeom prst="rect">
            <a:avLst/>
          </a:prstGeom>
        </p:spPr>
      </p:pic>
      <p:pic>
        <p:nvPicPr>
          <p:cNvPr id="20" name="Immagine 19" descr="Immagine che contiene cartone animato, luce, rosso&#10;&#10;Descrizione generata automaticamente">
            <a:extLst>
              <a:ext uri="{FF2B5EF4-FFF2-40B4-BE49-F238E27FC236}">
                <a16:creationId xmlns:a16="http://schemas.microsoft.com/office/drawing/2014/main" id="{1969765C-0462-32D7-D99A-49CC89FEB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5140" y="6981029"/>
            <a:ext cx="4514850" cy="3381375"/>
          </a:xfrm>
          <a:prstGeom prst="rect">
            <a:avLst/>
          </a:prstGeom>
        </p:spPr>
      </p:pic>
      <p:pic>
        <p:nvPicPr>
          <p:cNvPr id="21" name="Immagine 20" descr="Immagine che contiene cartone animato, luce, rosso&#10;&#10;Descrizione generata automaticamente">
            <a:extLst>
              <a:ext uri="{FF2B5EF4-FFF2-40B4-BE49-F238E27FC236}">
                <a16:creationId xmlns:a16="http://schemas.microsoft.com/office/drawing/2014/main" id="{38629E16-4C01-3867-AA63-7C80451C5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8575" y="6976125"/>
            <a:ext cx="4514850" cy="3381375"/>
          </a:xfrm>
          <a:prstGeom prst="rect">
            <a:avLst/>
          </a:prstGeom>
        </p:spPr>
      </p:pic>
      <p:pic>
        <p:nvPicPr>
          <p:cNvPr id="22" name="Immagine 21" descr="Immagine che contiene cartone animato, luce, rosso&#10;&#10;Descrizione generata automaticamente">
            <a:extLst>
              <a:ext uri="{FF2B5EF4-FFF2-40B4-BE49-F238E27FC236}">
                <a16:creationId xmlns:a16="http://schemas.microsoft.com/office/drawing/2014/main" id="{6B46FD71-4542-E365-0A6B-2241EA91FB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652" y="6981029"/>
            <a:ext cx="4514850" cy="3381375"/>
          </a:xfrm>
          <a:prstGeom prst="rect">
            <a:avLst/>
          </a:prstGeom>
        </p:spPr>
      </p:pic>
      <p:sp>
        <p:nvSpPr>
          <p:cNvPr id="23" name="CasellaDiTesto 22">
            <a:extLst>
              <a:ext uri="{FF2B5EF4-FFF2-40B4-BE49-F238E27FC236}">
                <a16:creationId xmlns:a16="http://schemas.microsoft.com/office/drawing/2014/main" id="{34EBD95D-3D2F-9A28-4474-62445DCA4B02}"/>
              </a:ext>
            </a:extLst>
          </p:cNvPr>
          <p:cNvSpPr txBox="1"/>
          <p:nvPr/>
        </p:nvSpPr>
        <p:spPr>
          <a:xfrm>
            <a:off x="1920729" y="9668435"/>
            <a:ext cx="1021433" cy="646331"/>
          </a:xfrm>
          <a:prstGeom prst="rect">
            <a:avLst/>
          </a:prstGeom>
          <a:noFill/>
        </p:spPr>
        <p:txBody>
          <a:bodyPr wrap="none" rtlCol="0">
            <a:spAutoFit/>
          </a:bodyPr>
          <a:lstStyle/>
          <a:p>
            <a:pPr algn="ctr"/>
            <a:r>
              <a:rPr lang="it-IT" dirty="0">
                <a:latin typeface="Pokemon Solid" panose="040B0500000000000000" pitchFamily="82" charset="2"/>
              </a:rPr>
              <a:t>Angelo </a:t>
            </a:r>
          </a:p>
          <a:p>
            <a:pPr algn="ctr"/>
            <a:r>
              <a:rPr lang="it-IT" dirty="0">
                <a:latin typeface="Pokemon Solid" panose="040B0500000000000000" pitchFamily="82" charset="2"/>
              </a:rPr>
              <a:t>Alberico</a:t>
            </a:r>
          </a:p>
        </p:txBody>
      </p:sp>
      <p:sp>
        <p:nvSpPr>
          <p:cNvPr id="24" name="CasellaDiTesto 23">
            <a:extLst>
              <a:ext uri="{FF2B5EF4-FFF2-40B4-BE49-F238E27FC236}">
                <a16:creationId xmlns:a16="http://schemas.microsoft.com/office/drawing/2014/main" id="{5E3C93C7-9FA4-1674-B9DC-009A87372E6C}"/>
              </a:ext>
            </a:extLst>
          </p:cNvPr>
          <p:cNvSpPr txBox="1"/>
          <p:nvPr/>
        </p:nvSpPr>
        <p:spPr>
          <a:xfrm>
            <a:off x="5280663" y="9668434"/>
            <a:ext cx="1636987" cy="646331"/>
          </a:xfrm>
          <a:prstGeom prst="rect">
            <a:avLst/>
          </a:prstGeom>
          <a:noFill/>
        </p:spPr>
        <p:txBody>
          <a:bodyPr wrap="none" rtlCol="0">
            <a:spAutoFit/>
          </a:bodyPr>
          <a:lstStyle/>
          <a:p>
            <a:pPr algn="ctr"/>
            <a:r>
              <a:rPr lang="it-IT" dirty="0">
                <a:latin typeface="Pokemon Solid" panose="040B0500000000000000" pitchFamily="82" charset="2"/>
              </a:rPr>
              <a:t>Gianvincenzo</a:t>
            </a:r>
          </a:p>
          <a:p>
            <a:pPr algn="ctr"/>
            <a:r>
              <a:rPr lang="it-IT" dirty="0">
                <a:latin typeface="Pokemon Solid" panose="040B0500000000000000" pitchFamily="82" charset="2"/>
              </a:rPr>
              <a:t>Landolfi</a:t>
            </a:r>
          </a:p>
        </p:txBody>
      </p:sp>
      <p:sp>
        <p:nvSpPr>
          <p:cNvPr id="25" name="CasellaDiTesto 24">
            <a:extLst>
              <a:ext uri="{FF2B5EF4-FFF2-40B4-BE49-F238E27FC236}">
                <a16:creationId xmlns:a16="http://schemas.microsoft.com/office/drawing/2014/main" id="{D20F6DA6-CF1B-E8FF-E4CE-BF46EDC2A111}"/>
              </a:ext>
            </a:extLst>
          </p:cNvPr>
          <p:cNvSpPr txBox="1"/>
          <p:nvPr/>
        </p:nvSpPr>
        <p:spPr>
          <a:xfrm>
            <a:off x="9443758" y="9668433"/>
            <a:ext cx="1117614" cy="646331"/>
          </a:xfrm>
          <a:prstGeom prst="rect">
            <a:avLst/>
          </a:prstGeom>
          <a:noFill/>
        </p:spPr>
        <p:txBody>
          <a:bodyPr wrap="none" rtlCol="0">
            <a:spAutoFit/>
          </a:bodyPr>
          <a:lstStyle/>
          <a:p>
            <a:pPr algn="ctr"/>
            <a:r>
              <a:rPr lang="it-IT" dirty="0">
                <a:latin typeface="Pokemon Solid" panose="040B0500000000000000" pitchFamily="82" charset="2"/>
              </a:rPr>
              <a:t>Luigi</a:t>
            </a:r>
          </a:p>
          <a:p>
            <a:pPr algn="ctr"/>
            <a:r>
              <a:rPr lang="it-IT" dirty="0">
                <a:latin typeface="Pokemon Solid" panose="040B0500000000000000" pitchFamily="82" charset="2"/>
              </a:rPr>
              <a:t>Rocchino</a:t>
            </a:r>
          </a:p>
        </p:txBody>
      </p:sp>
    </p:spTree>
    <p:extLst>
      <p:ext uri="{BB962C8B-B14F-4D97-AF65-F5344CB8AC3E}">
        <p14:creationId xmlns:p14="http://schemas.microsoft.com/office/powerpoint/2010/main" val="102313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1B8FF665-70FE-061C-9B35-366E4C8BEA8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72505ED0-FFF1-8801-8DCA-F83720A0BF6E}"/>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EA9DB7A0-49C8-5C67-9372-5F348F193B86}"/>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0" name="Gruppo 69">
            <a:extLst>
              <a:ext uri="{FF2B5EF4-FFF2-40B4-BE49-F238E27FC236}">
                <a16:creationId xmlns:a16="http://schemas.microsoft.com/office/drawing/2014/main" id="{11CCBFFD-D144-6E39-63A7-0605AE3D79F5}"/>
              </a:ext>
            </a:extLst>
          </p:cNvPr>
          <p:cNvGrpSpPr/>
          <p:nvPr/>
        </p:nvGrpSpPr>
        <p:grpSpPr>
          <a:xfrm>
            <a:off x="3420386" y="-6175954"/>
            <a:ext cx="8003327" cy="7918512"/>
            <a:chOff x="3556327" y="368102"/>
            <a:chExt cx="8003327" cy="7918512"/>
          </a:xfrm>
        </p:grpSpPr>
        <p:cxnSp>
          <p:nvCxnSpPr>
            <p:cNvPr id="12" name="Connettore diritto 11">
              <a:extLst>
                <a:ext uri="{FF2B5EF4-FFF2-40B4-BE49-F238E27FC236}">
                  <a16:creationId xmlns:a16="http://schemas.microsoft.com/office/drawing/2014/main" id="{ADE715A1-6A97-3B54-C12D-62FBF0DDD429}"/>
                </a:ext>
              </a:extLst>
            </p:cNvPr>
            <p:cNvCxnSpPr>
              <a:stCxn id="8"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uppo 73">
              <a:extLst>
                <a:ext uri="{FF2B5EF4-FFF2-40B4-BE49-F238E27FC236}">
                  <a16:creationId xmlns:a16="http://schemas.microsoft.com/office/drawing/2014/main" id="{A68D5A1D-27EC-FB8F-AE8F-F667E46F249D}"/>
                </a:ext>
              </a:extLst>
            </p:cNvPr>
            <p:cNvGrpSpPr/>
            <p:nvPr/>
          </p:nvGrpSpPr>
          <p:grpSpPr>
            <a:xfrm>
              <a:off x="3556327" y="368102"/>
              <a:ext cx="8003327" cy="3711815"/>
              <a:chOff x="3437834" y="7352685"/>
              <a:chExt cx="8003327" cy="3711815"/>
            </a:xfrm>
          </p:grpSpPr>
          <p:sp>
            <p:nvSpPr>
              <p:cNvPr id="8" name="Rettangolo con angoli arrotondati 7">
                <a:extLst>
                  <a:ext uri="{FF2B5EF4-FFF2-40B4-BE49-F238E27FC236}">
                    <a16:creationId xmlns:a16="http://schemas.microsoft.com/office/drawing/2014/main" id="{6CB91501-3631-A191-EC7A-70233856EECF}"/>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Guest</a:t>
                </a:r>
              </a:p>
            </p:txBody>
          </p:sp>
          <p:cxnSp>
            <p:nvCxnSpPr>
              <p:cNvPr id="16" name="Connettore diritto 15">
                <a:extLst>
                  <a:ext uri="{FF2B5EF4-FFF2-40B4-BE49-F238E27FC236}">
                    <a16:creationId xmlns:a16="http://schemas.microsoft.com/office/drawing/2014/main" id="{E61AF0D7-1F6E-7DE5-8F1D-E9BA05B4850F}"/>
                  </a:ext>
                </a:extLst>
              </p:cNvPr>
              <p:cNvCxnSpPr>
                <a:cxnSpLocks/>
              </p:cNvCxnSpPr>
              <p:nvPr/>
            </p:nvCxnSpPr>
            <p:spPr>
              <a:xfrm flipH="1">
                <a:off x="4087979" y="8404126"/>
                <a:ext cx="335998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FB4A0B77-438F-DB21-E10E-426F75CEBCF3}"/>
                  </a:ext>
                </a:extLst>
              </p:cNvPr>
              <p:cNvCxnSpPr>
                <a:cxnSpLocks/>
              </p:cNvCxnSpPr>
              <p:nvPr/>
            </p:nvCxnSpPr>
            <p:spPr>
              <a:xfrm flipH="1">
                <a:off x="7442080" y="8773458"/>
                <a:ext cx="3927761" cy="5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17BC3E11-6A4A-C65A-D53B-CD10663A91D8}"/>
                  </a:ext>
                </a:extLst>
              </p:cNvPr>
              <p:cNvCxnSpPr>
                <a:cxnSpLocks/>
              </p:cNvCxnSpPr>
              <p:nvPr/>
            </p:nvCxnSpPr>
            <p:spPr>
              <a:xfrm flipH="1">
                <a:off x="4740441" y="9172189"/>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114465D-33C9-1234-979E-D390F40CA3F7}"/>
                  </a:ext>
                </a:extLst>
              </p:cNvPr>
              <p:cNvCxnSpPr>
                <a:cxnSpLocks/>
              </p:cNvCxnSpPr>
              <p:nvPr/>
            </p:nvCxnSpPr>
            <p:spPr>
              <a:xfrm>
                <a:off x="7447968" y="9540489"/>
                <a:ext cx="35075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4A253745-133C-E035-925C-2C5CE4C83F86}"/>
                  </a:ext>
                </a:extLst>
              </p:cNvPr>
              <p:cNvCxnSpPr>
                <a:cxnSpLocks/>
              </p:cNvCxnSpPr>
              <p:nvPr/>
            </p:nvCxnSpPr>
            <p:spPr>
              <a:xfrm flipH="1">
                <a:off x="3502191" y="9921489"/>
                <a:ext cx="39457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B2F4739-6EA7-20F4-F4F6-4F21281AE23D}"/>
                  </a:ext>
                </a:extLst>
              </p:cNvPr>
              <p:cNvCxnSpPr>
                <a:cxnSpLocks/>
              </p:cNvCxnSpPr>
              <p:nvPr/>
            </p:nvCxnSpPr>
            <p:spPr>
              <a:xfrm>
                <a:off x="7447968" y="10302489"/>
                <a:ext cx="39931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7A2660CB-8DA5-C625-4783-327F8C5C2AB3}"/>
                  </a:ext>
                </a:extLst>
              </p:cNvPr>
              <p:cNvCxnSpPr>
                <a:cxnSpLocks/>
              </p:cNvCxnSpPr>
              <p:nvPr/>
            </p:nvCxnSpPr>
            <p:spPr>
              <a:xfrm flipH="1">
                <a:off x="4644461" y="10696200"/>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AF6573F-43E1-4A27-F457-867FA891D904}"/>
                  </a:ext>
                </a:extLst>
              </p:cNvPr>
              <p:cNvCxnSpPr>
                <a:cxnSpLocks/>
              </p:cNvCxnSpPr>
              <p:nvPr/>
            </p:nvCxnSpPr>
            <p:spPr>
              <a:xfrm flipV="1">
                <a:off x="7442080" y="11060440"/>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4DAA79A7-1CB6-9CC1-DC5C-DF920D8FA16E}"/>
                  </a:ext>
                </a:extLst>
              </p:cNvPr>
              <p:cNvSpPr txBox="1"/>
              <p:nvPr/>
            </p:nvSpPr>
            <p:spPr>
              <a:xfrm>
                <a:off x="7413168" y="8416316"/>
                <a:ext cx="40279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RF2.1_Password non corrispondono </a:t>
                </a:r>
              </a:p>
            </p:txBody>
          </p:sp>
          <p:sp>
            <p:nvSpPr>
              <p:cNvPr id="52" name="CasellaDiTesto 51">
                <a:extLst>
                  <a:ext uri="{FF2B5EF4-FFF2-40B4-BE49-F238E27FC236}">
                    <a16:creationId xmlns:a16="http://schemas.microsoft.com/office/drawing/2014/main" id="{1AEA58E0-DB5D-0C70-971F-42735350B592}"/>
                  </a:ext>
                </a:extLst>
              </p:cNvPr>
              <p:cNvSpPr txBox="1"/>
              <p:nvPr/>
            </p:nvSpPr>
            <p:spPr>
              <a:xfrm>
                <a:off x="3842728" y="8824845"/>
                <a:ext cx="3596769"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RF2.2_Email non valida</a:t>
                </a:r>
              </a:p>
            </p:txBody>
          </p:sp>
          <p:sp>
            <p:nvSpPr>
              <p:cNvPr id="54" name="CasellaDiTesto 53">
                <a:extLst>
                  <a:ext uri="{FF2B5EF4-FFF2-40B4-BE49-F238E27FC236}">
                    <a16:creationId xmlns:a16="http://schemas.microsoft.com/office/drawing/2014/main" id="{98E449E1-23EA-C0F9-209F-A31832C83F3A}"/>
                  </a:ext>
                </a:extLst>
              </p:cNvPr>
              <p:cNvSpPr txBox="1"/>
              <p:nvPr/>
            </p:nvSpPr>
            <p:spPr>
              <a:xfrm>
                <a:off x="4087979" y="8032765"/>
                <a:ext cx="337784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RF2_Registrazione giocatore</a:t>
                </a:r>
              </a:p>
            </p:txBody>
          </p:sp>
          <p:sp>
            <p:nvSpPr>
              <p:cNvPr id="58" name="CasellaDiTesto 57">
                <a:extLst>
                  <a:ext uri="{FF2B5EF4-FFF2-40B4-BE49-F238E27FC236}">
                    <a16:creationId xmlns:a16="http://schemas.microsoft.com/office/drawing/2014/main" id="{38381147-AD17-0A98-C62D-75B89540B5F7}"/>
                  </a:ext>
                </a:extLst>
              </p:cNvPr>
              <p:cNvSpPr txBox="1"/>
              <p:nvPr/>
            </p:nvSpPr>
            <p:spPr>
              <a:xfrm>
                <a:off x="7413168" y="9226164"/>
                <a:ext cx="373479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RF2.3_Username già esistente</a:t>
                </a:r>
              </a:p>
            </p:txBody>
          </p:sp>
          <p:sp>
            <p:nvSpPr>
              <p:cNvPr id="61" name="CasellaDiTesto 60">
                <a:extLst>
                  <a:ext uri="{FF2B5EF4-FFF2-40B4-BE49-F238E27FC236}">
                    <a16:creationId xmlns:a16="http://schemas.microsoft.com/office/drawing/2014/main" id="{15ADB533-32A7-C24F-ACDC-D8127B21A136}"/>
                  </a:ext>
                </a:extLst>
              </p:cNvPr>
              <p:cNvSpPr txBox="1"/>
              <p:nvPr/>
            </p:nvSpPr>
            <p:spPr>
              <a:xfrm>
                <a:off x="3437834" y="9552157"/>
                <a:ext cx="39931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RF3_Registrazione organizzatore</a:t>
                </a:r>
              </a:p>
            </p:txBody>
          </p:sp>
          <p:sp>
            <p:nvSpPr>
              <p:cNvPr id="65" name="CasellaDiTesto 64">
                <a:extLst>
                  <a:ext uri="{FF2B5EF4-FFF2-40B4-BE49-F238E27FC236}">
                    <a16:creationId xmlns:a16="http://schemas.microsoft.com/office/drawing/2014/main" id="{CE464A0C-2710-0262-754A-50744D3B1571}"/>
                  </a:ext>
                </a:extLst>
              </p:cNvPr>
              <p:cNvSpPr txBox="1"/>
              <p:nvPr/>
            </p:nvSpPr>
            <p:spPr>
              <a:xfrm>
                <a:off x="7399204" y="9953477"/>
                <a:ext cx="404195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RF3.1_Password non corrispondono</a:t>
                </a:r>
              </a:p>
            </p:txBody>
          </p:sp>
          <p:sp>
            <p:nvSpPr>
              <p:cNvPr id="68" name="CasellaDiTesto 67">
                <a:extLst>
                  <a:ext uri="{FF2B5EF4-FFF2-40B4-BE49-F238E27FC236}">
                    <a16:creationId xmlns:a16="http://schemas.microsoft.com/office/drawing/2014/main" id="{EF83E5D7-4A9A-B0BC-8EC3-3381284B0553}"/>
                  </a:ext>
                </a:extLst>
              </p:cNvPr>
              <p:cNvSpPr txBox="1"/>
              <p:nvPr/>
            </p:nvSpPr>
            <p:spPr>
              <a:xfrm>
                <a:off x="4644461" y="10352161"/>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72" name="CasellaDiTesto 71">
                <a:extLst>
                  <a:ext uri="{FF2B5EF4-FFF2-40B4-BE49-F238E27FC236}">
                    <a16:creationId xmlns:a16="http://schemas.microsoft.com/office/drawing/2014/main" id="{05D2F762-6B43-5F69-931C-8826FB756247}"/>
                  </a:ext>
                </a:extLst>
              </p:cNvPr>
              <p:cNvSpPr txBox="1"/>
              <p:nvPr/>
            </p:nvSpPr>
            <p:spPr>
              <a:xfrm>
                <a:off x="7431027" y="10691108"/>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grpSp>
      <p:grpSp>
        <p:nvGrpSpPr>
          <p:cNvPr id="73" name="Gruppo 72">
            <a:extLst>
              <a:ext uri="{FF2B5EF4-FFF2-40B4-BE49-F238E27FC236}">
                <a16:creationId xmlns:a16="http://schemas.microsoft.com/office/drawing/2014/main" id="{A4B9F222-30A4-F884-FC56-297B206A0927}"/>
              </a:ext>
            </a:extLst>
          </p:cNvPr>
          <p:cNvGrpSpPr/>
          <p:nvPr/>
        </p:nvGrpSpPr>
        <p:grpSpPr>
          <a:xfrm>
            <a:off x="3808339" y="695576"/>
            <a:ext cx="8383661" cy="9811365"/>
            <a:chOff x="3944280" y="7239632"/>
            <a:chExt cx="8383661" cy="9811365"/>
          </a:xfrm>
        </p:grpSpPr>
        <p:sp>
          <p:nvSpPr>
            <p:cNvPr id="44" name="Rettangolo con angoli arrotondati 43">
              <a:extLst>
                <a:ext uri="{FF2B5EF4-FFF2-40B4-BE49-F238E27FC236}">
                  <a16:creationId xmlns:a16="http://schemas.microsoft.com/office/drawing/2014/main" id="{D54846A0-2FB8-4053-12E6-B90B95FCB261}"/>
                </a:ext>
              </a:extLst>
            </p:cNvPr>
            <p:cNvSpPr/>
            <p:nvPr/>
          </p:nvSpPr>
          <p:spPr>
            <a:xfrm>
              <a:off x="5708633" y="7239632"/>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Utente</a:t>
              </a:r>
            </a:p>
          </p:txBody>
        </p:sp>
        <p:cxnSp>
          <p:nvCxnSpPr>
            <p:cNvPr id="45" name="Connettore diritto 44">
              <a:extLst>
                <a:ext uri="{FF2B5EF4-FFF2-40B4-BE49-F238E27FC236}">
                  <a16:creationId xmlns:a16="http://schemas.microsoft.com/office/drawing/2014/main" id="{5C092BB6-DEFE-F6C3-0FCE-4D00EB347ED1}"/>
                </a:ext>
              </a:extLst>
            </p:cNvPr>
            <p:cNvCxnSpPr>
              <a:cxnSpLocks/>
              <a:stCxn id="44" idx="2"/>
            </p:cNvCxnSpPr>
            <p:nvPr/>
          </p:nvCxnSpPr>
          <p:spPr>
            <a:xfrm>
              <a:off x="7549520" y="7871973"/>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8DD844F6-B5F2-4F77-5128-4D0046690AC5}"/>
                </a:ext>
              </a:extLst>
            </p:cNvPr>
            <p:cNvCxnSpPr>
              <a:cxnSpLocks/>
            </p:cNvCxnSpPr>
            <p:nvPr/>
          </p:nvCxnSpPr>
          <p:spPr>
            <a:xfrm flipH="1" flipV="1">
              <a:off x="5194531" y="8286614"/>
              <a:ext cx="2354989" cy="44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C0BEEB8C-A28D-8555-DF45-2A44E7959C20}"/>
                </a:ext>
              </a:extLst>
            </p:cNvPr>
            <p:cNvCxnSpPr>
              <a:cxnSpLocks/>
            </p:cNvCxnSpPr>
            <p:nvPr/>
          </p:nvCxnSpPr>
          <p:spPr>
            <a:xfrm flipH="1">
              <a:off x="7536012" y="8665436"/>
              <a:ext cx="47843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2236D42B-D08A-8EFC-D626-42ACDFADDDDA}"/>
                </a:ext>
              </a:extLst>
            </p:cNvPr>
            <p:cNvCxnSpPr>
              <a:cxnSpLocks/>
            </p:cNvCxnSpPr>
            <p:nvPr/>
          </p:nvCxnSpPr>
          <p:spPr>
            <a:xfrm flipH="1">
              <a:off x="4841993" y="9059136"/>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EAF662BF-3F1E-B3A1-6023-B4EA40188233}"/>
                </a:ext>
              </a:extLst>
            </p:cNvPr>
            <p:cNvCxnSpPr>
              <a:cxnSpLocks/>
            </p:cNvCxnSpPr>
            <p:nvPr/>
          </p:nvCxnSpPr>
          <p:spPr>
            <a:xfrm>
              <a:off x="7549520" y="9427436"/>
              <a:ext cx="417644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154F224D-2BBA-484C-F37D-DB32DECE7199}"/>
                </a:ext>
              </a:extLst>
            </p:cNvPr>
            <p:cNvCxnSpPr>
              <a:cxnSpLocks/>
            </p:cNvCxnSpPr>
            <p:nvPr/>
          </p:nvCxnSpPr>
          <p:spPr>
            <a:xfrm flipH="1" flipV="1">
              <a:off x="6056684" y="9800057"/>
              <a:ext cx="1492836" cy="83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937D633D-AC94-E56B-7B81-D8245A29393C}"/>
                </a:ext>
              </a:extLst>
            </p:cNvPr>
            <p:cNvCxnSpPr>
              <a:cxnSpLocks/>
            </p:cNvCxnSpPr>
            <p:nvPr/>
          </p:nvCxnSpPr>
          <p:spPr>
            <a:xfrm>
              <a:off x="7549520" y="10189436"/>
              <a:ext cx="25457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454EE06E-D7B1-E845-C8B8-E1E12B1B7D4C}"/>
                </a:ext>
              </a:extLst>
            </p:cNvPr>
            <p:cNvCxnSpPr>
              <a:cxnSpLocks/>
            </p:cNvCxnSpPr>
            <p:nvPr/>
          </p:nvCxnSpPr>
          <p:spPr>
            <a:xfrm flipH="1">
              <a:off x="4746013" y="10583147"/>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8DE24D6-7D86-11BA-5DBF-177F27141871}"/>
                </a:ext>
              </a:extLst>
            </p:cNvPr>
            <p:cNvCxnSpPr>
              <a:cxnSpLocks/>
            </p:cNvCxnSpPr>
            <p:nvPr/>
          </p:nvCxnSpPr>
          <p:spPr>
            <a:xfrm flipV="1">
              <a:off x="7543632" y="10947387"/>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E3A07467-9BDB-D5BD-318C-E93D557D499B}"/>
                </a:ext>
              </a:extLst>
            </p:cNvPr>
            <p:cNvSpPr txBox="1"/>
            <p:nvPr/>
          </p:nvSpPr>
          <p:spPr>
            <a:xfrm>
              <a:off x="7514720" y="8303263"/>
              <a:ext cx="481322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RF1.1_Credenziali sbagliate o non presenti</a:t>
              </a:r>
            </a:p>
          </p:txBody>
        </p:sp>
        <p:sp>
          <p:nvSpPr>
            <p:cNvPr id="59" name="CasellaDiTesto 58">
              <a:extLst>
                <a:ext uri="{FF2B5EF4-FFF2-40B4-BE49-F238E27FC236}">
                  <a16:creationId xmlns:a16="http://schemas.microsoft.com/office/drawing/2014/main" id="{5A65E594-452A-1A95-8658-189C28FF6EEB}"/>
                </a:ext>
              </a:extLst>
            </p:cNvPr>
            <p:cNvSpPr txBox="1"/>
            <p:nvPr/>
          </p:nvSpPr>
          <p:spPr>
            <a:xfrm>
              <a:off x="3944280" y="8711792"/>
              <a:ext cx="3796420"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RF1.2_Account bannato</a:t>
              </a:r>
            </a:p>
          </p:txBody>
        </p:sp>
        <p:sp>
          <p:nvSpPr>
            <p:cNvPr id="60" name="CasellaDiTesto 59">
              <a:extLst>
                <a:ext uri="{FF2B5EF4-FFF2-40B4-BE49-F238E27FC236}">
                  <a16:creationId xmlns:a16="http://schemas.microsoft.com/office/drawing/2014/main" id="{62D8A95A-7387-2CF5-8783-C4C12CA18F7A}"/>
                </a:ext>
              </a:extLst>
            </p:cNvPr>
            <p:cNvSpPr txBox="1"/>
            <p:nvPr/>
          </p:nvSpPr>
          <p:spPr>
            <a:xfrm>
              <a:off x="5194531" y="7943576"/>
              <a:ext cx="2382383"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RF1_Autenticazione</a:t>
              </a:r>
            </a:p>
          </p:txBody>
        </p:sp>
        <p:sp>
          <p:nvSpPr>
            <p:cNvPr id="62" name="CasellaDiTesto 61">
              <a:extLst>
                <a:ext uri="{FF2B5EF4-FFF2-40B4-BE49-F238E27FC236}">
                  <a16:creationId xmlns:a16="http://schemas.microsoft.com/office/drawing/2014/main" id="{7962997A-A170-D985-79E8-2E55728EC12D}"/>
                </a:ext>
              </a:extLst>
            </p:cNvPr>
            <p:cNvSpPr txBox="1"/>
            <p:nvPr/>
          </p:nvSpPr>
          <p:spPr>
            <a:xfrm>
              <a:off x="7514719" y="9113111"/>
              <a:ext cx="448555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RF1.3_Account ancora non accettato</a:t>
              </a:r>
            </a:p>
          </p:txBody>
        </p:sp>
        <p:sp>
          <p:nvSpPr>
            <p:cNvPr id="63" name="CasellaDiTesto 62">
              <a:extLst>
                <a:ext uri="{FF2B5EF4-FFF2-40B4-BE49-F238E27FC236}">
                  <a16:creationId xmlns:a16="http://schemas.microsoft.com/office/drawing/2014/main" id="{EB95C2A4-077A-C90A-E618-CCEB2B833DC3}"/>
                </a:ext>
              </a:extLst>
            </p:cNvPr>
            <p:cNvSpPr txBox="1"/>
            <p:nvPr/>
          </p:nvSpPr>
          <p:spPr>
            <a:xfrm>
              <a:off x="6056684" y="9439104"/>
              <a:ext cx="147589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RF6_Logout</a:t>
              </a:r>
            </a:p>
          </p:txBody>
        </p:sp>
        <p:sp>
          <p:nvSpPr>
            <p:cNvPr id="64" name="CasellaDiTesto 63">
              <a:extLst>
                <a:ext uri="{FF2B5EF4-FFF2-40B4-BE49-F238E27FC236}">
                  <a16:creationId xmlns:a16="http://schemas.microsoft.com/office/drawing/2014/main" id="{A9C28151-A46D-5312-5BC0-190B4E1F1DD2}"/>
                </a:ext>
              </a:extLst>
            </p:cNvPr>
            <p:cNvSpPr txBox="1"/>
            <p:nvPr/>
          </p:nvSpPr>
          <p:spPr>
            <a:xfrm>
              <a:off x="7500756" y="9840424"/>
              <a:ext cx="266310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RF11_Modificare profilo</a:t>
              </a:r>
            </a:p>
          </p:txBody>
        </p:sp>
        <p:sp>
          <p:nvSpPr>
            <p:cNvPr id="66" name="CasellaDiTesto 65">
              <a:extLst>
                <a:ext uri="{FF2B5EF4-FFF2-40B4-BE49-F238E27FC236}">
                  <a16:creationId xmlns:a16="http://schemas.microsoft.com/office/drawing/2014/main" id="{4530DA07-EB06-CDA4-3CF1-209F378694DB}"/>
                </a:ext>
              </a:extLst>
            </p:cNvPr>
            <p:cNvSpPr txBox="1"/>
            <p:nvPr/>
          </p:nvSpPr>
          <p:spPr>
            <a:xfrm>
              <a:off x="4746013" y="10239108"/>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67" name="CasellaDiTesto 66">
              <a:extLst>
                <a:ext uri="{FF2B5EF4-FFF2-40B4-BE49-F238E27FC236}">
                  <a16:creationId xmlns:a16="http://schemas.microsoft.com/office/drawing/2014/main" id="{A9FBED04-D3EE-5FB9-6635-E8D8F02FE2D1}"/>
                </a:ext>
              </a:extLst>
            </p:cNvPr>
            <p:cNvSpPr txBox="1"/>
            <p:nvPr/>
          </p:nvSpPr>
          <p:spPr>
            <a:xfrm>
              <a:off x="7532579" y="10578055"/>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grpSp>
        <p:nvGrpSpPr>
          <p:cNvPr id="78" name="Gruppo 77">
            <a:extLst>
              <a:ext uri="{FF2B5EF4-FFF2-40B4-BE49-F238E27FC236}">
                <a16:creationId xmlns:a16="http://schemas.microsoft.com/office/drawing/2014/main" id="{F2EE1851-432C-7427-0B75-CE0CF88FAFE6}"/>
              </a:ext>
            </a:extLst>
          </p:cNvPr>
          <p:cNvGrpSpPr/>
          <p:nvPr/>
        </p:nvGrpSpPr>
        <p:grpSpPr>
          <a:xfrm>
            <a:off x="5572692" y="7243692"/>
            <a:ext cx="5372985" cy="9811365"/>
            <a:chOff x="5565072" y="7227921"/>
            <a:chExt cx="5372985" cy="9811365"/>
          </a:xfrm>
        </p:grpSpPr>
        <p:sp>
          <p:nvSpPr>
            <p:cNvPr id="7" name="Rettangolo con angoli arrotondati 6">
              <a:extLst>
                <a:ext uri="{FF2B5EF4-FFF2-40B4-BE49-F238E27FC236}">
                  <a16:creationId xmlns:a16="http://schemas.microsoft.com/office/drawing/2014/main" id="{3D14DA8F-24F5-F9BA-1FEB-11873AA92E4A}"/>
                </a:ext>
              </a:extLst>
            </p:cNvPr>
            <p:cNvSpPr/>
            <p:nvPr/>
          </p:nvSpPr>
          <p:spPr>
            <a:xfrm>
              <a:off x="5565072" y="7227921"/>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Giocatore</a:t>
              </a:r>
            </a:p>
          </p:txBody>
        </p:sp>
        <p:cxnSp>
          <p:nvCxnSpPr>
            <p:cNvPr id="10" name="Connettore diritto 9">
              <a:extLst>
                <a:ext uri="{FF2B5EF4-FFF2-40B4-BE49-F238E27FC236}">
                  <a16:creationId xmlns:a16="http://schemas.microsoft.com/office/drawing/2014/main" id="{4107F242-4020-3DA0-236E-FA21A34D9F81}"/>
                </a:ext>
              </a:extLst>
            </p:cNvPr>
            <p:cNvCxnSpPr>
              <a:cxnSpLocks/>
              <a:stCxn id="7" idx="2"/>
            </p:cNvCxnSpPr>
            <p:nvPr/>
          </p:nvCxnSpPr>
          <p:spPr>
            <a:xfrm>
              <a:off x="7405959" y="7860262"/>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440225F9-C077-7821-F259-B973552DC8F7}"/>
                </a:ext>
              </a:extLst>
            </p:cNvPr>
            <p:cNvCxnSpPr>
              <a:cxnSpLocks/>
            </p:cNvCxnSpPr>
            <p:nvPr/>
          </p:nvCxnSpPr>
          <p:spPr>
            <a:xfrm>
              <a:off x="7405959" y="9415725"/>
              <a:ext cx="351515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2452A17-CDE9-C6AD-8E56-1115DF7634AC}"/>
                </a:ext>
              </a:extLst>
            </p:cNvPr>
            <p:cNvSpPr txBox="1"/>
            <p:nvPr/>
          </p:nvSpPr>
          <p:spPr>
            <a:xfrm>
              <a:off x="7371159" y="9101400"/>
              <a:ext cx="3566898"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RF12_Sostituire membro Team</a:t>
              </a:r>
            </a:p>
          </p:txBody>
        </p:sp>
      </p:grpSp>
      <p:sp>
        <p:nvSpPr>
          <p:cNvPr id="79" name="CasellaDiTesto 78">
            <a:extLst>
              <a:ext uri="{FF2B5EF4-FFF2-40B4-BE49-F238E27FC236}">
                <a16:creationId xmlns:a16="http://schemas.microsoft.com/office/drawing/2014/main" id="{ABADA737-E329-EA1E-2A37-08BB51D6F28A}"/>
              </a:ext>
            </a:extLst>
          </p:cNvPr>
          <p:cNvSpPr txBox="1"/>
          <p:nvPr/>
        </p:nvSpPr>
        <p:spPr>
          <a:xfrm>
            <a:off x="5750184" y="-7260232"/>
            <a:ext cx="3565400" cy="523220"/>
          </a:xfrm>
          <a:prstGeom prst="rect">
            <a:avLst/>
          </a:prstGeom>
          <a:noFill/>
        </p:spPr>
        <p:txBody>
          <a:bodyPr wrap="none" rtlCol="0">
            <a:spAutoFit/>
          </a:bodyPr>
          <a:lstStyle/>
          <a:p>
            <a:r>
              <a:rPr lang="it-IT" sz="2800" dirty="0">
                <a:solidFill>
                  <a:schemeClr val="bg1"/>
                </a:solidFill>
                <a:latin typeface="Pokemon Solid" panose="040B0500000000000000" pitchFamily="82" charset="2"/>
              </a:rPr>
              <a:t>Requisiti funzionali</a:t>
            </a:r>
          </a:p>
        </p:txBody>
      </p:sp>
    </p:spTree>
    <p:extLst>
      <p:ext uri="{BB962C8B-B14F-4D97-AF65-F5344CB8AC3E}">
        <p14:creationId xmlns:p14="http://schemas.microsoft.com/office/powerpoint/2010/main" val="8661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1B8FF665-70FE-061C-9B35-366E4C8BEA8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72505ED0-FFF1-8801-8DCA-F83720A0BF6E}"/>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EA9DB7A0-49C8-5C67-9372-5F348F193B86}"/>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3" name="Gruppo 72">
            <a:extLst>
              <a:ext uri="{FF2B5EF4-FFF2-40B4-BE49-F238E27FC236}">
                <a16:creationId xmlns:a16="http://schemas.microsoft.com/office/drawing/2014/main" id="{A4B9F222-30A4-F884-FC56-297B206A0927}"/>
              </a:ext>
            </a:extLst>
          </p:cNvPr>
          <p:cNvGrpSpPr/>
          <p:nvPr/>
        </p:nvGrpSpPr>
        <p:grpSpPr>
          <a:xfrm>
            <a:off x="3808339" y="-6111078"/>
            <a:ext cx="8383661" cy="9811365"/>
            <a:chOff x="3944280" y="7239632"/>
            <a:chExt cx="8383661" cy="9811365"/>
          </a:xfrm>
        </p:grpSpPr>
        <p:sp>
          <p:nvSpPr>
            <p:cNvPr id="44" name="Rettangolo con angoli arrotondati 43">
              <a:extLst>
                <a:ext uri="{FF2B5EF4-FFF2-40B4-BE49-F238E27FC236}">
                  <a16:creationId xmlns:a16="http://schemas.microsoft.com/office/drawing/2014/main" id="{D54846A0-2FB8-4053-12E6-B90B95FCB261}"/>
                </a:ext>
              </a:extLst>
            </p:cNvPr>
            <p:cNvSpPr/>
            <p:nvPr/>
          </p:nvSpPr>
          <p:spPr>
            <a:xfrm>
              <a:off x="5708633" y="7239632"/>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Utente</a:t>
              </a:r>
            </a:p>
          </p:txBody>
        </p:sp>
        <p:cxnSp>
          <p:nvCxnSpPr>
            <p:cNvPr id="45" name="Connettore diritto 44">
              <a:extLst>
                <a:ext uri="{FF2B5EF4-FFF2-40B4-BE49-F238E27FC236}">
                  <a16:creationId xmlns:a16="http://schemas.microsoft.com/office/drawing/2014/main" id="{5C092BB6-DEFE-F6C3-0FCE-4D00EB347ED1}"/>
                </a:ext>
              </a:extLst>
            </p:cNvPr>
            <p:cNvCxnSpPr>
              <a:cxnSpLocks/>
              <a:stCxn id="44" idx="2"/>
            </p:cNvCxnSpPr>
            <p:nvPr/>
          </p:nvCxnSpPr>
          <p:spPr>
            <a:xfrm>
              <a:off x="7549520" y="7871973"/>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8DD844F6-B5F2-4F77-5128-4D0046690AC5}"/>
                </a:ext>
              </a:extLst>
            </p:cNvPr>
            <p:cNvCxnSpPr>
              <a:cxnSpLocks/>
            </p:cNvCxnSpPr>
            <p:nvPr/>
          </p:nvCxnSpPr>
          <p:spPr>
            <a:xfrm flipH="1" flipV="1">
              <a:off x="5194531" y="8286614"/>
              <a:ext cx="2354989" cy="44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C0BEEB8C-A28D-8555-DF45-2A44E7959C20}"/>
                </a:ext>
              </a:extLst>
            </p:cNvPr>
            <p:cNvCxnSpPr>
              <a:cxnSpLocks/>
            </p:cNvCxnSpPr>
            <p:nvPr/>
          </p:nvCxnSpPr>
          <p:spPr>
            <a:xfrm flipH="1">
              <a:off x="7536012" y="8665436"/>
              <a:ext cx="47843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2236D42B-D08A-8EFC-D626-42ACDFADDDDA}"/>
                </a:ext>
              </a:extLst>
            </p:cNvPr>
            <p:cNvCxnSpPr>
              <a:cxnSpLocks/>
            </p:cNvCxnSpPr>
            <p:nvPr/>
          </p:nvCxnSpPr>
          <p:spPr>
            <a:xfrm flipH="1">
              <a:off x="4841993" y="9059136"/>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EAF662BF-3F1E-B3A1-6023-B4EA40188233}"/>
                </a:ext>
              </a:extLst>
            </p:cNvPr>
            <p:cNvCxnSpPr>
              <a:cxnSpLocks/>
            </p:cNvCxnSpPr>
            <p:nvPr/>
          </p:nvCxnSpPr>
          <p:spPr>
            <a:xfrm>
              <a:off x="7549520" y="9427436"/>
              <a:ext cx="417644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154F224D-2BBA-484C-F37D-DB32DECE7199}"/>
                </a:ext>
              </a:extLst>
            </p:cNvPr>
            <p:cNvCxnSpPr>
              <a:cxnSpLocks/>
            </p:cNvCxnSpPr>
            <p:nvPr/>
          </p:nvCxnSpPr>
          <p:spPr>
            <a:xfrm flipH="1" flipV="1">
              <a:off x="6056684" y="9800057"/>
              <a:ext cx="1492836" cy="83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937D633D-AC94-E56B-7B81-D8245A29393C}"/>
                </a:ext>
              </a:extLst>
            </p:cNvPr>
            <p:cNvCxnSpPr>
              <a:cxnSpLocks/>
            </p:cNvCxnSpPr>
            <p:nvPr/>
          </p:nvCxnSpPr>
          <p:spPr>
            <a:xfrm>
              <a:off x="7549520" y="10189436"/>
              <a:ext cx="25457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454EE06E-D7B1-E845-C8B8-E1E12B1B7D4C}"/>
                </a:ext>
              </a:extLst>
            </p:cNvPr>
            <p:cNvCxnSpPr>
              <a:cxnSpLocks/>
            </p:cNvCxnSpPr>
            <p:nvPr/>
          </p:nvCxnSpPr>
          <p:spPr>
            <a:xfrm flipH="1">
              <a:off x="4746013" y="10583147"/>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8DE24D6-7D86-11BA-5DBF-177F27141871}"/>
                </a:ext>
              </a:extLst>
            </p:cNvPr>
            <p:cNvCxnSpPr>
              <a:cxnSpLocks/>
            </p:cNvCxnSpPr>
            <p:nvPr/>
          </p:nvCxnSpPr>
          <p:spPr>
            <a:xfrm flipV="1">
              <a:off x="7543632" y="10947387"/>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E3A07467-9BDB-D5BD-318C-E93D557D499B}"/>
                </a:ext>
              </a:extLst>
            </p:cNvPr>
            <p:cNvSpPr txBox="1"/>
            <p:nvPr/>
          </p:nvSpPr>
          <p:spPr>
            <a:xfrm>
              <a:off x="7514720" y="8303263"/>
              <a:ext cx="481322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RF1.1_Credenziali sbagliate o non presenti</a:t>
              </a:r>
            </a:p>
          </p:txBody>
        </p:sp>
        <p:sp>
          <p:nvSpPr>
            <p:cNvPr id="59" name="CasellaDiTesto 58">
              <a:extLst>
                <a:ext uri="{FF2B5EF4-FFF2-40B4-BE49-F238E27FC236}">
                  <a16:creationId xmlns:a16="http://schemas.microsoft.com/office/drawing/2014/main" id="{5A65E594-452A-1A95-8658-189C28FF6EEB}"/>
                </a:ext>
              </a:extLst>
            </p:cNvPr>
            <p:cNvSpPr txBox="1"/>
            <p:nvPr/>
          </p:nvSpPr>
          <p:spPr>
            <a:xfrm>
              <a:off x="3944280" y="8711792"/>
              <a:ext cx="3796420"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RF1.2_Account bannato</a:t>
              </a:r>
            </a:p>
          </p:txBody>
        </p:sp>
        <p:sp>
          <p:nvSpPr>
            <p:cNvPr id="60" name="CasellaDiTesto 59">
              <a:extLst>
                <a:ext uri="{FF2B5EF4-FFF2-40B4-BE49-F238E27FC236}">
                  <a16:creationId xmlns:a16="http://schemas.microsoft.com/office/drawing/2014/main" id="{62D8A95A-7387-2CF5-8783-C4C12CA18F7A}"/>
                </a:ext>
              </a:extLst>
            </p:cNvPr>
            <p:cNvSpPr txBox="1"/>
            <p:nvPr/>
          </p:nvSpPr>
          <p:spPr>
            <a:xfrm>
              <a:off x="5194531" y="7943576"/>
              <a:ext cx="2382383"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RF1_Autenticazione</a:t>
              </a:r>
            </a:p>
          </p:txBody>
        </p:sp>
        <p:sp>
          <p:nvSpPr>
            <p:cNvPr id="62" name="CasellaDiTesto 61">
              <a:extLst>
                <a:ext uri="{FF2B5EF4-FFF2-40B4-BE49-F238E27FC236}">
                  <a16:creationId xmlns:a16="http://schemas.microsoft.com/office/drawing/2014/main" id="{7962997A-A170-D985-79E8-2E55728EC12D}"/>
                </a:ext>
              </a:extLst>
            </p:cNvPr>
            <p:cNvSpPr txBox="1"/>
            <p:nvPr/>
          </p:nvSpPr>
          <p:spPr>
            <a:xfrm>
              <a:off x="7514719" y="9113111"/>
              <a:ext cx="448555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RF1.3_Account ancora non accettato</a:t>
              </a:r>
            </a:p>
          </p:txBody>
        </p:sp>
        <p:sp>
          <p:nvSpPr>
            <p:cNvPr id="63" name="CasellaDiTesto 62">
              <a:extLst>
                <a:ext uri="{FF2B5EF4-FFF2-40B4-BE49-F238E27FC236}">
                  <a16:creationId xmlns:a16="http://schemas.microsoft.com/office/drawing/2014/main" id="{EB95C2A4-077A-C90A-E618-CCEB2B833DC3}"/>
                </a:ext>
              </a:extLst>
            </p:cNvPr>
            <p:cNvSpPr txBox="1"/>
            <p:nvPr/>
          </p:nvSpPr>
          <p:spPr>
            <a:xfrm>
              <a:off x="6056684" y="9439104"/>
              <a:ext cx="147589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RF6_Logout</a:t>
              </a:r>
            </a:p>
          </p:txBody>
        </p:sp>
        <p:sp>
          <p:nvSpPr>
            <p:cNvPr id="64" name="CasellaDiTesto 63">
              <a:extLst>
                <a:ext uri="{FF2B5EF4-FFF2-40B4-BE49-F238E27FC236}">
                  <a16:creationId xmlns:a16="http://schemas.microsoft.com/office/drawing/2014/main" id="{A9C28151-A46D-5312-5BC0-190B4E1F1DD2}"/>
                </a:ext>
              </a:extLst>
            </p:cNvPr>
            <p:cNvSpPr txBox="1"/>
            <p:nvPr/>
          </p:nvSpPr>
          <p:spPr>
            <a:xfrm>
              <a:off x="7500756" y="9840424"/>
              <a:ext cx="266310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RF11_Modificare profilo</a:t>
              </a:r>
            </a:p>
          </p:txBody>
        </p:sp>
        <p:sp>
          <p:nvSpPr>
            <p:cNvPr id="66" name="CasellaDiTesto 65">
              <a:extLst>
                <a:ext uri="{FF2B5EF4-FFF2-40B4-BE49-F238E27FC236}">
                  <a16:creationId xmlns:a16="http://schemas.microsoft.com/office/drawing/2014/main" id="{4530DA07-EB06-CDA4-3CF1-209F378694DB}"/>
                </a:ext>
              </a:extLst>
            </p:cNvPr>
            <p:cNvSpPr txBox="1"/>
            <p:nvPr/>
          </p:nvSpPr>
          <p:spPr>
            <a:xfrm>
              <a:off x="4746013" y="10239108"/>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67" name="CasellaDiTesto 66">
              <a:extLst>
                <a:ext uri="{FF2B5EF4-FFF2-40B4-BE49-F238E27FC236}">
                  <a16:creationId xmlns:a16="http://schemas.microsoft.com/office/drawing/2014/main" id="{A9FBED04-D3EE-5FB9-6635-E8D8F02FE2D1}"/>
                </a:ext>
              </a:extLst>
            </p:cNvPr>
            <p:cNvSpPr txBox="1"/>
            <p:nvPr/>
          </p:nvSpPr>
          <p:spPr>
            <a:xfrm>
              <a:off x="7532579" y="10578055"/>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grpSp>
        <p:nvGrpSpPr>
          <p:cNvPr id="78" name="Gruppo 77">
            <a:extLst>
              <a:ext uri="{FF2B5EF4-FFF2-40B4-BE49-F238E27FC236}">
                <a16:creationId xmlns:a16="http://schemas.microsoft.com/office/drawing/2014/main" id="{F2EE1851-432C-7427-0B75-CE0CF88FAFE6}"/>
              </a:ext>
            </a:extLst>
          </p:cNvPr>
          <p:cNvGrpSpPr/>
          <p:nvPr/>
        </p:nvGrpSpPr>
        <p:grpSpPr>
          <a:xfrm>
            <a:off x="5572692" y="437038"/>
            <a:ext cx="5372985" cy="9811365"/>
            <a:chOff x="5565072" y="7227921"/>
            <a:chExt cx="5372985" cy="9811365"/>
          </a:xfrm>
        </p:grpSpPr>
        <p:sp>
          <p:nvSpPr>
            <p:cNvPr id="7" name="Rettangolo con angoli arrotondati 6">
              <a:extLst>
                <a:ext uri="{FF2B5EF4-FFF2-40B4-BE49-F238E27FC236}">
                  <a16:creationId xmlns:a16="http://schemas.microsoft.com/office/drawing/2014/main" id="{3D14DA8F-24F5-F9BA-1FEB-11873AA92E4A}"/>
                </a:ext>
              </a:extLst>
            </p:cNvPr>
            <p:cNvSpPr/>
            <p:nvPr/>
          </p:nvSpPr>
          <p:spPr>
            <a:xfrm>
              <a:off x="5565072" y="7227921"/>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Giocatore</a:t>
              </a:r>
            </a:p>
          </p:txBody>
        </p:sp>
        <p:cxnSp>
          <p:nvCxnSpPr>
            <p:cNvPr id="10" name="Connettore diritto 9">
              <a:extLst>
                <a:ext uri="{FF2B5EF4-FFF2-40B4-BE49-F238E27FC236}">
                  <a16:creationId xmlns:a16="http://schemas.microsoft.com/office/drawing/2014/main" id="{4107F242-4020-3DA0-236E-FA21A34D9F81}"/>
                </a:ext>
              </a:extLst>
            </p:cNvPr>
            <p:cNvCxnSpPr>
              <a:cxnSpLocks/>
              <a:stCxn id="7" idx="2"/>
            </p:cNvCxnSpPr>
            <p:nvPr/>
          </p:nvCxnSpPr>
          <p:spPr>
            <a:xfrm>
              <a:off x="7405959" y="7860262"/>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440225F9-C077-7821-F259-B973552DC8F7}"/>
                </a:ext>
              </a:extLst>
            </p:cNvPr>
            <p:cNvCxnSpPr>
              <a:cxnSpLocks/>
            </p:cNvCxnSpPr>
            <p:nvPr/>
          </p:nvCxnSpPr>
          <p:spPr>
            <a:xfrm>
              <a:off x="7405959" y="9415725"/>
              <a:ext cx="351515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2452A17-CDE9-C6AD-8E56-1115DF7634AC}"/>
                </a:ext>
              </a:extLst>
            </p:cNvPr>
            <p:cNvSpPr txBox="1"/>
            <p:nvPr/>
          </p:nvSpPr>
          <p:spPr>
            <a:xfrm>
              <a:off x="7371159" y="9101400"/>
              <a:ext cx="3566898"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RF12_Sostituire membro Team</a:t>
              </a:r>
            </a:p>
          </p:txBody>
        </p:sp>
      </p:grpSp>
      <p:grpSp>
        <p:nvGrpSpPr>
          <p:cNvPr id="3" name="Gruppo 2">
            <a:extLst>
              <a:ext uri="{FF2B5EF4-FFF2-40B4-BE49-F238E27FC236}">
                <a16:creationId xmlns:a16="http://schemas.microsoft.com/office/drawing/2014/main" id="{901CDFFA-BD4A-840E-E651-6DE07437D23B}"/>
              </a:ext>
            </a:extLst>
          </p:cNvPr>
          <p:cNvGrpSpPr/>
          <p:nvPr/>
        </p:nvGrpSpPr>
        <p:grpSpPr>
          <a:xfrm>
            <a:off x="3349592" y="7189718"/>
            <a:ext cx="8240428" cy="7918512"/>
            <a:chOff x="3349592" y="7189718"/>
            <a:chExt cx="8240428" cy="7918512"/>
          </a:xfrm>
        </p:grpSpPr>
        <p:cxnSp>
          <p:nvCxnSpPr>
            <p:cNvPr id="5" name="Connettore diritto 4">
              <a:extLst>
                <a:ext uri="{FF2B5EF4-FFF2-40B4-BE49-F238E27FC236}">
                  <a16:creationId xmlns:a16="http://schemas.microsoft.com/office/drawing/2014/main" id="{ADE715A1-6A97-3B54-C12D-62FBF0DDD429}"/>
                </a:ext>
              </a:extLst>
            </p:cNvPr>
            <p:cNvCxnSpPr>
              <a:stCxn id="13" idx="2"/>
            </p:cNvCxnSpPr>
            <p:nvPr/>
          </p:nvCxnSpPr>
          <p:spPr>
            <a:xfrm flipH="1">
              <a:off x="7399220" y="7822059"/>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ttangolo con angoli arrotondati 12">
              <a:extLst>
                <a:ext uri="{FF2B5EF4-FFF2-40B4-BE49-F238E27FC236}">
                  <a16:creationId xmlns:a16="http://schemas.microsoft.com/office/drawing/2014/main" id="{6CB91501-3631-A191-EC7A-70233856EECF}"/>
                </a:ext>
              </a:extLst>
            </p:cNvPr>
            <p:cNvSpPr>
              <a:spLocks/>
            </p:cNvSpPr>
            <p:nvPr/>
          </p:nvSpPr>
          <p:spPr>
            <a:xfrm>
              <a:off x="5575274" y="7189718"/>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Torneo</a:t>
              </a:r>
            </a:p>
          </p:txBody>
        </p:sp>
        <p:cxnSp>
          <p:nvCxnSpPr>
            <p:cNvPr id="14" name="Connettore diritto 13">
              <a:extLst>
                <a:ext uri="{FF2B5EF4-FFF2-40B4-BE49-F238E27FC236}">
                  <a16:creationId xmlns:a16="http://schemas.microsoft.com/office/drawing/2014/main" id="{E61AF0D7-1F6E-7DE5-8F1D-E9BA05B4850F}"/>
                </a:ext>
              </a:extLst>
            </p:cNvPr>
            <p:cNvCxnSpPr>
              <a:cxnSpLocks/>
            </p:cNvCxnSpPr>
            <p:nvPr/>
          </p:nvCxnSpPr>
          <p:spPr>
            <a:xfrm flipH="1" flipV="1">
              <a:off x="4918509" y="8239130"/>
              <a:ext cx="2497652" cy="2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FB4A0B77-438F-DB21-E10E-426F75CEBCF3}"/>
                </a:ext>
              </a:extLst>
            </p:cNvPr>
            <p:cNvCxnSpPr>
              <a:cxnSpLocks/>
            </p:cNvCxnSpPr>
            <p:nvPr/>
          </p:nvCxnSpPr>
          <p:spPr>
            <a:xfrm flipH="1">
              <a:off x="7410273" y="8603854"/>
              <a:ext cx="200323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17BC3E11-6A4A-C65A-D53B-CD10663A91D8}"/>
                </a:ext>
              </a:extLst>
            </p:cNvPr>
            <p:cNvCxnSpPr>
              <a:cxnSpLocks/>
            </p:cNvCxnSpPr>
            <p:nvPr/>
          </p:nvCxnSpPr>
          <p:spPr>
            <a:xfrm flipH="1" flipV="1">
              <a:off x="4177365" y="9006677"/>
              <a:ext cx="3238796" cy="2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114465D-33C9-1234-979E-D390F40CA3F7}"/>
                </a:ext>
              </a:extLst>
            </p:cNvPr>
            <p:cNvCxnSpPr>
              <a:cxnSpLocks/>
            </p:cNvCxnSpPr>
            <p:nvPr/>
          </p:nvCxnSpPr>
          <p:spPr>
            <a:xfrm>
              <a:off x="7416161" y="9377522"/>
              <a:ext cx="372989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4A253745-133C-E035-925C-2C5CE4C83F86}"/>
                </a:ext>
              </a:extLst>
            </p:cNvPr>
            <p:cNvCxnSpPr>
              <a:cxnSpLocks/>
            </p:cNvCxnSpPr>
            <p:nvPr/>
          </p:nvCxnSpPr>
          <p:spPr>
            <a:xfrm flipH="1">
              <a:off x="4706052" y="9758522"/>
              <a:ext cx="27101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8B2F4739-6EA7-20F4-F4F6-4F21281AE23D}"/>
                </a:ext>
              </a:extLst>
            </p:cNvPr>
            <p:cNvCxnSpPr>
              <a:cxnSpLocks/>
            </p:cNvCxnSpPr>
            <p:nvPr/>
          </p:nvCxnSpPr>
          <p:spPr>
            <a:xfrm>
              <a:off x="7416161" y="10139522"/>
              <a:ext cx="2543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7A2660CB-8DA5-C625-4783-327F8C5C2AB3}"/>
                </a:ext>
              </a:extLst>
            </p:cNvPr>
            <p:cNvCxnSpPr>
              <a:cxnSpLocks/>
            </p:cNvCxnSpPr>
            <p:nvPr/>
          </p:nvCxnSpPr>
          <p:spPr>
            <a:xfrm flipH="1" flipV="1">
              <a:off x="3349592" y="10528141"/>
              <a:ext cx="4060681" cy="50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DAF6573F-43E1-4A27-F457-867FA891D904}"/>
                </a:ext>
              </a:extLst>
            </p:cNvPr>
            <p:cNvCxnSpPr>
              <a:cxnSpLocks/>
            </p:cNvCxnSpPr>
            <p:nvPr/>
          </p:nvCxnSpPr>
          <p:spPr>
            <a:xfrm>
              <a:off x="7410273" y="10901533"/>
              <a:ext cx="37646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4DAA79A7-1CB6-9CC1-DC5C-DF920D8FA16E}"/>
                </a:ext>
              </a:extLst>
            </p:cNvPr>
            <p:cNvSpPr txBox="1"/>
            <p:nvPr/>
          </p:nvSpPr>
          <p:spPr>
            <a:xfrm>
              <a:off x="7381361" y="8253349"/>
              <a:ext cx="270752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RF8_Crea torneo</a:t>
              </a:r>
            </a:p>
          </p:txBody>
        </p:sp>
        <p:sp>
          <p:nvSpPr>
            <p:cNvPr id="32" name="CasellaDiTesto 31">
              <a:extLst>
                <a:ext uri="{FF2B5EF4-FFF2-40B4-BE49-F238E27FC236}">
                  <a16:creationId xmlns:a16="http://schemas.microsoft.com/office/drawing/2014/main" id="{98E449E1-23EA-C0F9-209F-A31832C83F3A}"/>
                </a:ext>
              </a:extLst>
            </p:cNvPr>
            <p:cNvSpPr txBox="1"/>
            <p:nvPr/>
          </p:nvSpPr>
          <p:spPr>
            <a:xfrm>
              <a:off x="4918509" y="7869798"/>
              <a:ext cx="246026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RF5_Cercare torneo</a:t>
              </a:r>
            </a:p>
          </p:txBody>
        </p:sp>
        <p:sp>
          <p:nvSpPr>
            <p:cNvPr id="33" name="CasellaDiTesto 32">
              <a:extLst>
                <a:ext uri="{FF2B5EF4-FFF2-40B4-BE49-F238E27FC236}">
                  <a16:creationId xmlns:a16="http://schemas.microsoft.com/office/drawing/2014/main" id="{38381147-AD17-0A98-C62D-75B89540B5F7}"/>
                </a:ext>
              </a:extLst>
            </p:cNvPr>
            <p:cNvSpPr txBox="1"/>
            <p:nvPr/>
          </p:nvSpPr>
          <p:spPr>
            <a:xfrm>
              <a:off x="7381361" y="9063197"/>
              <a:ext cx="376469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RF8.2_Cancella creazione Torneo</a:t>
              </a:r>
            </a:p>
          </p:txBody>
        </p:sp>
        <p:sp>
          <p:nvSpPr>
            <p:cNvPr id="34" name="CasellaDiTesto 33">
              <a:extLst>
                <a:ext uri="{FF2B5EF4-FFF2-40B4-BE49-F238E27FC236}">
                  <a16:creationId xmlns:a16="http://schemas.microsoft.com/office/drawing/2014/main" id="{15ADB533-32A7-C24F-ACDC-D8127B21A136}"/>
                </a:ext>
              </a:extLst>
            </p:cNvPr>
            <p:cNvSpPr txBox="1"/>
            <p:nvPr/>
          </p:nvSpPr>
          <p:spPr>
            <a:xfrm>
              <a:off x="4610072" y="9389190"/>
              <a:ext cx="2789148"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RF9_Iscrizione Torneo</a:t>
              </a:r>
            </a:p>
          </p:txBody>
        </p:sp>
        <p:sp>
          <p:nvSpPr>
            <p:cNvPr id="35" name="CasellaDiTesto 34">
              <a:extLst>
                <a:ext uri="{FF2B5EF4-FFF2-40B4-BE49-F238E27FC236}">
                  <a16:creationId xmlns:a16="http://schemas.microsoft.com/office/drawing/2014/main" id="{CE464A0C-2710-0262-754A-50744D3B1571}"/>
                </a:ext>
              </a:extLst>
            </p:cNvPr>
            <p:cNvSpPr txBox="1"/>
            <p:nvPr/>
          </p:nvSpPr>
          <p:spPr>
            <a:xfrm>
              <a:off x="7367398" y="9790510"/>
              <a:ext cx="266052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RF9.1_Iscrizione piene</a:t>
              </a:r>
            </a:p>
          </p:txBody>
        </p:sp>
        <p:sp>
          <p:nvSpPr>
            <p:cNvPr id="36" name="CasellaDiTesto 35">
              <a:extLst>
                <a:ext uri="{FF2B5EF4-FFF2-40B4-BE49-F238E27FC236}">
                  <a16:creationId xmlns:a16="http://schemas.microsoft.com/office/drawing/2014/main" id="{EF83E5D7-4A9A-B0BC-8EC3-3381284B0553}"/>
                </a:ext>
              </a:extLst>
            </p:cNvPr>
            <p:cNvSpPr txBox="1"/>
            <p:nvPr/>
          </p:nvSpPr>
          <p:spPr>
            <a:xfrm>
              <a:off x="3377586" y="10189194"/>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RF9.2_Iscrizione torneo rifiutato</a:t>
              </a:r>
            </a:p>
          </p:txBody>
        </p:sp>
        <p:sp>
          <p:nvSpPr>
            <p:cNvPr id="43" name="CasellaDiTesto 42">
              <a:extLst>
                <a:ext uri="{FF2B5EF4-FFF2-40B4-BE49-F238E27FC236}">
                  <a16:creationId xmlns:a16="http://schemas.microsoft.com/office/drawing/2014/main" id="{05D2F762-6B43-5F69-931C-8826FB756247}"/>
                </a:ext>
              </a:extLst>
            </p:cNvPr>
            <p:cNvSpPr txBox="1"/>
            <p:nvPr/>
          </p:nvSpPr>
          <p:spPr>
            <a:xfrm>
              <a:off x="7399220" y="10528141"/>
              <a:ext cx="371295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RF10_Seguire un Organizzatore</a:t>
              </a:r>
            </a:p>
          </p:txBody>
        </p:sp>
        <p:sp>
          <p:nvSpPr>
            <p:cNvPr id="71" name="CasellaDiTesto 70">
              <a:extLst>
                <a:ext uri="{FF2B5EF4-FFF2-40B4-BE49-F238E27FC236}">
                  <a16:creationId xmlns:a16="http://schemas.microsoft.com/office/drawing/2014/main" id="{53D14565-A140-167D-4445-94E8FB9DD860}"/>
                </a:ext>
              </a:extLst>
            </p:cNvPr>
            <p:cNvSpPr txBox="1"/>
            <p:nvPr/>
          </p:nvSpPr>
          <p:spPr>
            <a:xfrm>
              <a:off x="4177365" y="8637345"/>
              <a:ext cx="3191490"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RF8.1_Torneo già esistente</a:t>
              </a:r>
            </a:p>
          </p:txBody>
        </p:sp>
        <p:cxnSp>
          <p:nvCxnSpPr>
            <p:cNvPr id="89" name="Connettore diritto 88">
              <a:extLst>
                <a:ext uri="{FF2B5EF4-FFF2-40B4-BE49-F238E27FC236}">
                  <a16:creationId xmlns:a16="http://schemas.microsoft.com/office/drawing/2014/main" id="{56CCD281-0174-9A16-F45D-43DD8D56B5C4}"/>
                </a:ext>
              </a:extLst>
            </p:cNvPr>
            <p:cNvCxnSpPr>
              <a:cxnSpLocks/>
            </p:cNvCxnSpPr>
            <p:nvPr/>
          </p:nvCxnSpPr>
          <p:spPr>
            <a:xfrm>
              <a:off x="4918509" y="11290434"/>
              <a:ext cx="24891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2F817D13-06E5-AB07-1F77-249431BD3592}"/>
                </a:ext>
              </a:extLst>
            </p:cNvPr>
            <p:cNvCxnSpPr>
              <a:cxnSpLocks/>
            </p:cNvCxnSpPr>
            <p:nvPr/>
          </p:nvCxnSpPr>
          <p:spPr>
            <a:xfrm>
              <a:off x="4369869" y="12023559"/>
              <a:ext cx="304629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2E792753-7BF2-CBA4-D5DD-B93C85E14D12}"/>
                </a:ext>
              </a:extLst>
            </p:cNvPr>
            <p:cNvCxnSpPr>
              <a:cxnSpLocks/>
            </p:cNvCxnSpPr>
            <p:nvPr/>
          </p:nvCxnSpPr>
          <p:spPr>
            <a:xfrm>
              <a:off x="7400071" y="12437736"/>
              <a:ext cx="41213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ACD73AA6-34C1-3AE8-D501-1C2E5F334615}"/>
                </a:ext>
              </a:extLst>
            </p:cNvPr>
            <p:cNvCxnSpPr>
              <a:cxnSpLocks/>
            </p:cNvCxnSpPr>
            <p:nvPr/>
          </p:nvCxnSpPr>
          <p:spPr>
            <a:xfrm>
              <a:off x="4369869" y="12798686"/>
              <a:ext cx="303020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EBCB032D-ED96-6564-A22E-092ADE4ACED9}"/>
                </a:ext>
              </a:extLst>
            </p:cNvPr>
            <p:cNvCxnSpPr>
              <a:cxnSpLocks/>
            </p:cNvCxnSpPr>
            <p:nvPr/>
          </p:nvCxnSpPr>
          <p:spPr>
            <a:xfrm flipH="1">
              <a:off x="7440973" y="11659765"/>
              <a:ext cx="2586947" cy="156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93BB15CD-9BB5-9A90-83FD-0C75FA1B1CA0}"/>
                </a:ext>
              </a:extLst>
            </p:cNvPr>
            <p:cNvCxnSpPr>
              <a:cxnSpLocks/>
            </p:cNvCxnSpPr>
            <p:nvPr/>
          </p:nvCxnSpPr>
          <p:spPr>
            <a:xfrm>
              <a:off x="7416161" y="13200029"/>
              <a:ext cx="2611759" cy="60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471B3D7C-D6AB-4010-3FC3-39FBE0C1B444}"/>
                </a:ext>
              </a:extLst>
            </p:cNvPr>
            <p:cNvCxnSpPr>
              <a:cxnSpLocks/>
            </p:cNvCxnSpPr>
            <p:nvPr/>
          </p:nvCxnSpPr>
          <p:spPr>
            <a:xfrm flipV="1">
              <a:off x="7407691" y="10528141"/>
              <a:ext cx="0" cy="7622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12B11DAA-9417-2827-8877-CD7A95FDBF93}"/>
                </a:ext>
              </a:extLst>
            </p:cNvPr>
            <p:cNvSpPr txBox="1"/>
            <p:nvPr/>
          </p:nvSpPr>
          <p:spPr>
            <a:xfrm>
              <a:off x="4856041" y="10928722"/>
              <a:ext cx="253483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RF13_Iniziare torneo</a:t>
              </a:r>
            </a:p>
          </p:txBody>
        </p:sp>
        <p:sp>
          <p:nvSpPr>
            <p:cNvPr id="116" name="CasellaDiTesto 115">
              <a:extLst>
                <a:ext uri="{FF2B5EF4-FFF2-40B4-BE49-F238E27FC236}">
                  <a16:creationId xmlns:a16="http://schemas.microsoft.com/office/drawing/2014/main" id="{202AF225-56BF-83E8-D824-D248FFC00E75}"/>
                </a:ext>
              </a:extLst>
            </p:cNvPr>
            <p:cNvSpPr txBox="1"/>
            <p:nvPr/>
          </p:nvSpPr>
          <p:spPr>
            <a:xfrm>
              <a:off x="7378778" y="11334726"/>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RF14_Terminare torneo</a:t>
              </a:r>
            </a:p>
          </p:txBody>
        </p:sp>
        <p:sp>
          <p:nvSpPr>
            <p:cNvPr id="118" name="CasellaDiTesto 117">
              <a:extLst>
                <a:ext uri="{FF2B5EF4-FFF2-40B4-BE49-F238E27FC236}">
                  <a16:creationId xmlns:a16="http://schemas.microsoft.com/office/drawing/2014/main" id="{FE0E8B93-0FC4-C698-48C8-BB52144A8EB1}"/>
                </a:ext>
              </a:extLst>
            </p:cNvPr>
            <p:cNvSpPr txBox="1"/>
            <p:nvPr/>
          </p:nvSpPr>
          <p:spPr>
            <a:xfrm>
              <a:off x="4290559" y="11660630"/>
              <a:ext cx="309080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RF15_Togliere partecipanti</a:t>
              </a:r>
            </a:p>
          </p:txBody>
        </p:sp>
        <p:sp>
          <p:nvSpPr>
            <p:cNvPr id="120" name="CasellaDiTesto 119">
              <a:extLst>
                <a:ext uri="{FF2B5EF4-FFF2-40B4-BE49-F238E27FC236}">
                  <a16:creationId xmlns:a16="http://schemas.microsoft.com/office/drawing/2014/main" id="{7A20C281-2194-14E4-0C72-F34C1E38C0A9}"/>
                </a:ext>
              </a:extLst>
            </p:cNvPr>
            <p:cNvSpPr txBox="1"/>
            <p:nvPr/>
          </p:nvSpPr>
          <p:spPr>
            <a:xfrm>
              <a:off x="7399219" y="12081238"/>
              <a:ext cx="41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RF16_Visualizzare profilo Giocatore</a:t>
              </a:r>
            </a:p>
          </p:txBody>
        </p:sp>
        <p:sp>
          <p:nvSpPr>
            <p:cNvPr id="123" name="CasellaDiTesto 122">
              <a:extLst>
                <a:ext uri="{FF2B5EF4-FFF2-40B4-BE49-F238E27FC236}">
                  <a16:creationId xmlns:a16="http://schemas.microsoft.com/office/drawing/2014/main" id="{CCD37D88-ECEA-D2BF-1166-332D2121F20A}"/>
                </a:ext>
              </a:extLst>
            </p:cNvPr>
            <p:cNvSpPr txBox="1"/>
            <p:nvPr/>
          </p:nvSpPr>
          <p:spPr>
            <a:xfrm>
              <a:off x="4290559" y="12450570"/>
              <a:ext cx="30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RF17_Aggiungere risultato</a:t>
              </a:r>
            </a:p>
          </p:txBody>
        </p:sp>
        <p:sp>
          <p:nvSpPr>
            <p:cNvPr id="125" name="CasellaDiTesto 124">
              <a:extLst>
                <a:ext uri="{FF2B5EF4-FFF2-40B4-BE49-F238E27FC236}">
                  <a16:creationId xmlns:a16="http://schemas.microsoft.com/office/drawing/2014/main" id="{2585760D-1F79-BC1C-ED13-2661E58B9151}"/>
                </a:ext>
              </a:extLst>
            </p:cNvPr>
            <p:cNvSpPr txBox="1"/>
            <p:nvPr/>
          </p:nvSpPr>
          <p:spPr>
            <a:xfrm>
              <a:off x="7364815" y="12836738"/>
              <a:ext cx="272407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RF18_Partecipa torneo</a:t>
              </a:r>
            </a:p>
          </p:txBody>
        </p:sp>
      </p:grpSp>
    </p:spTree>
    <p:extLst>
      <p:ext uri="{BB962C8B-B14F-4D97-AF65-F5344CB8AC3E}">
        <p14:creationId xmlns:p14="http://schemas.microsoft.com/office/powerpoint/2010/main" val="132597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1B8FF665-70FE-061C-9B35-366E4C8BEA8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72505ED0-FFF1-8801-8DCA-F83720A0BF6E}"/>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EA9DB7A0-49C8-5C67-9372-5F348F193B86}"/>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8" name="Gruppo 77">
            <a:extLst>
              <a:ext uri="{FF2B5EF4-FFF2-40B4-BE49-F238E27FC236}">
                <a16:creationId xmlns:a16="http://schemas.microsoft.com/office/drawing/2014/main" id="{F2EE1851-432C-7427-0B75-CE0CF88FAFE6}"/>
              </a:ext>
            </a:extLst>
          </p:cNvPr>
          <p:cNvGrpSpPr/>
          <p:nvPr/>
        </p:nvGrpSpPr>
        <p:grpSpPr>
          <a:xfrm>
            <a:off x="5638541" y="-6116162"/>
            <a:ext cx="5372985" cy="9811365"/>
            <a:chOff x="5565072" y="7227921"/>
            <a:chExt cx="5372985" cy="9811365"/>
          </a:xfrm>
        </p:grpSpPr>
        <p:sp>
          <p:nvSpPr>
            <p:cNvPr id="7" name="Rettangolo con angoli arrotondati 6">
              <a:extLst>
                <a:ext uri="{FF2B5EF4-FFF2-40B4-BE49-F238E27FC236}">
                  <a16:creationId xmlns:a16="http://schemas.microsoft.com/office/drawing/2014/main" id="{3D14DA8F-24F5-F9BA-1FEB-11873AA92E4A}"/>
                </a:ext>
              </a:extLst>
            </p:cNvPr>
            <p:cNvSpPr/>
            <p:nvPr/>
          </p:nvSpPr>
          <p:spPr>
            <a:xfrm>
              <a:off x="5565072" y="7227921"/>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Giocatore</a:t>
              </a:r>
            </a:p>
          </p:txBody>
        </p:sp>
        <p:cxnSp>
          <p:nvCxnSpPr>
            <p:cNvPr id="10" name="Connettore diritto 9">
              <a:extLst>
                <a:ext uri="{FF2B5EF4-FFF2-40B4-BE49-F238E27FC236}">
                  <a16:creationId xmlns:a16="http://schemas.microsoft.com/office/drawing/2014/main" id="{4107F242-4020-3DA0-236E-FA21A34D9F81}"/>
                </a:ext>
              </a:extLst>
            </p:cNvPr>
            <p:cNvCxnSpPr>
              <a:cxnSpLocks/>
              <a:stCxn id="7" idx="2"/>
            </p:cNvCxnSpPr>
            <p:nvPr/>
          </p:nvCxnSpPr>
          <p:spPr>
            <a:xfrm>
              <a:off x="7405959" y="7860262"/>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440225F9-C077-7821-F259-B973552DC8F7}"/>
                </a:ext>
              </a:extLst>
            </p:cNvPr>
            <p:cNvCxnSpPr>
              <a:cxnSpLocks/>
            </p:cNvCxnSpPr>
            <p:nvPr/>
          </p:nvCxnSpPr>
          <p:spPr>
            <a:xfrm>
              <a:off x="7405959" y="9415725"/>
              <a:ext cx="351515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D2452A17-CDE9-C6AD-8E56-1115DF7634AC}"/>
                </a:ext>
              </a:extLst>
            </p:cNvPr>
            <p:cNvSpPr txBox="1"/>
            <p:nvPr/>
          </p:nvSpPr>
          <p:spPr>
            <a:xfrm>
              <a:off x="7371159" y="9101400"/>
              <a:ext cx="3566898"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RF12_Sostituire membro Team</a:t>
              </a:r>
            </a:p>
          </p:txBody>
        </p:sp>
      </p:grpSp>
      <p:grpSp>
        <p:nvGrpSpPr>
          <p:cNvPr id="3" name="Gruppo 2">
            <a:extLst>
              <a:ext uri="{FF2B5EF4-FFF2-40B4-BE49-F238E27FC236}">
                <a16:creationId xmlns:a16="http://schemas.microsoft.com/office/drawing/2014/main" id="{9A238DF5-AD1A-69D6-26B0-AE5F21AB19E1}"/>
              </a:ext>
            </a:extLst>
          </p:cNvPr>
          <p:cNvGrpSpPr/>
          <p:nvPr/>
        </p:nvGrpSpPr>
        <p:grpSpPr>
          <a:xfrm>
            <a:off x="3415441" y="636518"/>
            <a:ext cx="8240428" cy="7918512"/>
            <a:chOff x="3349592" y="7189718"/>
            <a:chExt cx="8240428" cy="7918512"/>
          </a:xfrm>
        </p:grpSpPr>
        <p:cxnSp>
          <p:nvCxnSpPr>
            <p:cNvPr id="5" name="Connettore diritto 4">
              <a:extLst>
                <a:ext uri="{FF2B5EF4-FFF2-40B4-BE49-F238E27FC236}">
                  <a16:creationId xmlns:a16="http://schemas.microsoft.com/office/drawing/2014/main" id="{ADE715A1-6A97-3B54-C12D-62FBF0DDD429}"/>
                </a:ext>
              </a:extLst>
            </p:cNvPr>
            <p:cNvCxnSpPr>
              <a:stCxn id="13" idx="2"/>
            </p:cNvCxnSpPr>
            <p:nvPr/>
          </p:nvCxnSpPr>
          <p:spPr>
            <a:xfrm flipH="1">
              <a:off x="7399220" y="7822059"/>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ttangolo con angoli arrotondati 12">
              <a:extLst>
                <a:ext uri="{FF2B5EF4-FFF2-40B4-BE49-F238E27FC236}">
                  <a16:creationId xmlns:a16="http://schemas.microsoft.com/office/drawing/2014/main" id="{6CB91501-3631-A191-EC7A-70233856EECF}"/>
                </a:ext>
              </a:extLst>
            </p:cNvPr>
            <p:cNvSpPr>
              <a:spLocks/>
            </p:cNvSpPr>
            <p:nvPr/>
          </p:nvSpPr>
          <p:spPr>
            <a:xfrm>
              <a:off x="5575274" y="7189718"/>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Torneo</a:t>
              </a:r>
            </a:p>
          </p:txBody>
        </p:sp>
        <p:cxnSp>
          <p:nvCxnSpPr>
            <p:cNvPr id="14" name="Connettore diritto 13">
              <a:extLst>
                <a:ext uri="{FF2B5EF4-FFF2-40B4-BE49-F238E27FC236}">
                  <a16:creationId xmlns:a16="http://schemas.microsoft.com/office/drawing/2014/main" id="{E61AF0D7-1F6E-7DE5-8F1D-E9BA05B4850F}"/>
                </a:ext>
              </a:extLst>
            </p:cNvPr>
            <p:cNvCxnSpPr>
              <a:cxnSpLocks/>
            </p:cNvCxnSpPr>
            <p:nvPr/>
          </p:nvCxnSpPr>
          <p:spPr>
            <a:xfrm flipH="1" flipV="1">
              <a:off x="4918509" y="8239130"/>
              <a:ext cx="2497652" cy="2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FB4A0B77-438F-DB21-E10E-426F75CEBCF3}"/>
                </a:ext>
              </a:extLst>
            </p:cNvPr>
            <p:cNvCxnSpPr>
              <a:cxnSpLocks/>
            </p:cNvCxnSpPr>
            <p:nvPr/>
          </p:nvCxnSpPr>
          <p:spPr>
            <a:xfrm flipH="1">
              <a:off x="7410273" y="8603854"/>
              <a:ext cx="200323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17BC3E11-6A4A-C65A-D53B-CD10663A91D8}"/>
                </a:ext>
              </a:extLst>
            </p:cNvPr>
            <p:cNvCxnSpPr>
              <a:cxnSpLocks/>
            </p:cNvCxnSpPr>
            <p:nvPr/>
          </p:nvCxnSpPr>
          <p:spPr>
            <a:xfrm flipH="1" flipV="1">
              <a:off x="4177365" y="9006677"/>
              <a:ext cx="3238796" cy="2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114465D-33C9-1234-979E-D390F40CA3F7}"/>
                </a:ext>
              </a:extLst>
            </p:cNvPr>
            <p:cNvCxnSpPr>
              <a:cxnSpLocks/>
            </p:cNvCxnSpPr>
            <p:nvPr/>
          </p:nvCxnSpPr>
          <p:spPr>
            <a:xfrm>
              <a:off x="7416161" y="9377522"/>
              <a:ext cx="372989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4A253745-133C-E035-925C-2C5CE4C83F86}"/>
                </a:ext>
              </a:extLst>
            </p:cNvPr>
            <p:cNvCxnSpPr>
              <a:cxnSpLocks/>
            </p:cNvCxnSpPr>
            <p:nvPr/>
          </p:nvCxnSpPr>
          <p:spPr>
            <a:xfrm flipH="1">
              <a:off x="4706052" y="9758522"/>
              <a:ext cx="27101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8B2F4739-6EA7-20F4-F4F6-4F21281AE23D}"/>
                </a:ext>
              </a:extLst>
            </p:cNvPr>
            <p:cNvCxnSpPr>
              <a:cxnSpLocks/>
            </p:cNvCxnSpPr>
            <p:nvPr/>
          </p:nvCxnSpPr>
          <p:spPr>
            <a:xfrm>
              <a:off x="7416161" y="10139522"/>
              <a:ext cx="2543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7A2660CB-8DA5-C625-4783-327F8C5C2AB3}"/>
                </a:ext>
              </a:extLst>
            </p:cNvPr>
            <p:cNvCxnSpPr>
              <a:cxnSpLocks/>
            </p:cNvCxnSpPr>
            <p:nvPr/>
          </p:nvCxnSpPr>
          <p:spPr>
            <a:xfrm flipH="1" flipV="1">
              <a:off x="3349592" y="10528141"/>
              <a:ext cx="4060681" cy="50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DAF6573F-43E1-4A27-F457-867FA891D904}"/>
                </a:ext>
              </a:extLst>
            </p:cNvPr>
            <p:cNvCxnSpPr>
              <a:cxnSpLocks/>
            </p:cNvCxnSpPr>
            <p:nvPr/>
          </p:nvCxnSpPr>
          <p:spPr>
            <a:xfrm>
              <a:off x="7410273" y="10901533"/>
              <a:ext cx="37646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4DAA79A7-1CB6-9CC1-DC5C-DF920D8FA16E}"/>
                </a:ext>
              </a:extLst>
            </p:cNvPr>
            <p:cNvSpPr txBox="1"/>
            <p:nvPr/>
          </p:nvSpPr>
          <p:spPr>
            <a:xfrm>
              <a:off x="7381361" y="8253349"/>
              <a:ext cx="270752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RF8_Crea torneo</a:t>
              </a:r>
            </a:p>
          </p:txBody>
        </p:sp>
        <p:sp>
          <p:nvSpPr>
            <p:cNvPr id="32" name="CasellaDiTesto 31">
              <a:extLst>
                <a:ext uri="{FF2B5EF4-FFF2-40B4-BE49-F238E27FC236}">
                  <a16:creationId xmlns:a16="http://schemas.microsoft.com/office/drawing/2014/main" id="{98E449E1-23EA-C0F9-209F-A31832C83F3A}"/>
                </a:ext>
              </a:extLst>
            </p:cNvPr>
            <p:cNvSpPr txBox="1"/>
            <p:nvPr/>
          </p:nvSpPr>
          <p:spPr>
            <a:xfrm>
              <a:off x="4918509" y="7869798"/>
              <a:ext cx="246026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RF5_Cercare torneo</a:t>
              </a:r>
            </a:p>
          </p:txBody>
        </p:sp>
        <p:sp>
          <p:nvSpPr>
            <p:cNvPr id="33" name="CasellaDiTesto 32">
              <a:extLst>
                <a:ext uri="{FF2B5EF4-FFF2-40B4-BE49-F238E27FC236}">
                  <a16:creationId xmlns:a16="http://schemas.microsoft.com/office/drawing/2014/main" id="{38381147-AD17-0A98-C62D-75B89540B5F7}"/>
                </a:ext>
              </a:extLst>
            </p:cNvPr>
            <p:cNvSpPr txBox="1"/>
            <p:nvPr/>
          </p:nvSpPr>
          <p:spPr>
            <a:xfrm>
              <a:off x="7381361" y="9063197"/>
              <a:ext cx="376469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RF8.2_Cancella creazione Torneo</a:t>
              </a:r>
            </a:p>
          </p:txBody>
        </p:sp>
        <p:sp>
          <p:nvSpPr>
            <p:cNvPr id="34" name="CasellaDiTesto 33">
              <a:extLst>
                <a:ext uri="{FF2B5EF4-FFF2-40B4-BE49-F238E27FC236}">
                  <a16:creationId xmlns:a16="http://schemas.microsoft.com/office/drawing/2014/main" id="{15ADB533-32A7-C24F-ACDC-D8127B21A136}"/>
                </a:ext>
              </a:extLst>
            </p:cNvPr>
            <p:cNvSpPr txBox="1"/>
            <p:nvPr/>
          </p:nvSpPr>
          <p:spPr>
            <a:xfrm>
              <a:off x="4610072" y="9389190"/>
              <a:ext cx="2789148"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RF9_Iscrizione Torneo</a:t>
              </a:r>
            </a:p>
          </p:txBody>
        </p:sp>
        <p:sp>
          <p:nvSpPr>
            <p:cNvPr id="35" name="CasellaDiTesto 34">
              <a:extLst>
                <a:ext uri="{FF2B5EF4-FFF2-40B4-BE49-F238E27FC236}">
                  <a16:creationId xmlns:a16="http://schemas.microsoft.com/office/drawing/2014/main" id="{CE464A0C-2710-0262-754A-50744D3B1571}"/>
                </a:ext>
              </a:extLst>
            </p:cNvPr>
            <p:cNvSpPr txBox="1"/>
            <p:nvPr/>
          </p:nvSpPr>
          <p:spPr>
            <a:xfrm>
              <a:off x="7367398" y="9790510"/>
              <a:ext cx="266052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RF9.1_Iscrizione piene</a:t>
              </a:r>
            </a:p>
          </p:txBody>
        </p:sp>
        <p:sp>
          <p:nvSpPr>
            <p:cNvPr id="36" name="CasellaDiTesto 35">
              <a:extLst>
                <a:ext uri="{FF2B5EF4-FFF2-40B4-BE49-F238E27FC236}">
                  <a16:creationId xmlns:a16="http://schemas.microsoft.com/office/drawing/2014/main" id="{EF83E5D7-4A9A-B0BC-8EC3-3381284B0553}"/>
                </a:ext>
              </a:extLst>
            </p:cNvPr>
            <p:cNvSpPr txBox="1"/>
            <p:nvPr/>
          </p:nvSpPr>
          <p:spPr>
            <a:xfrm>
              <a:off x="3377586" y="10189194"/>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RF9.2_Iscrizione torneo rifiutato</a:t>
              </a:r>
            </a:p>
          </p:txBody>
        </p:sp>
        <p:sp>
          <p:nvSpPr>
            <p:cNvPr id="43" name="CasellaDiTesto 42">
              <a:extLst>
                <a:ext uri="{FF2B5EF4-FFF2-40B4-BE49-F238E27FC236}">
                  <a16:creationId xmlns:a16="http://schemas.microsoft.com/office/drawing/2014/main" id="{05D2F762-6B43-5F69-931C-8826FB756247}"/>
                </a:ext>
              </a:extLst>
            </p:cNvPr>
            <p:cNvSpPr txBox="1"/>
            <p:nvPr/>
          </p:nvSpPr>
          <p:spPr>
            <a:xfrm>
              <a:off x="7399220" y="10528141"/>
              <a:ext cx="371295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RF10_Seguire un Organizzatore</a:t>
              </a:r>
            </a:p>
          </p:txBody>
        </p:sp>
        <p:sp>
          <p:nvSpPr>
            <p:cNvPr id="71" name="CasellaDiTesto 70">
              <a:extLst>
                <a:ext uri="{FF2B5EF4-FFF2-40B4-BE49-F238E27FC236}">
                  <a16:creationId xmlns:a16="http://schemas.microsoft.com/office/drawing/2014/main" id="{53D14565-A140-167D-4445-94E8FB9DD860}"/>
                </a:ext>
              </a:extLst>
            </p:cNvPr>
            <p:cNvSpPr txBox="1"/>
            <p:nvPr/>
          </p:nvSpPr>
          <p:spPr>
            <a:xfrm>
              <a:off x="4177365" y="8637345"/>
              <a:ext cx="3191490"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RF8.1_Torneo già esistente</a:t>
              </a:r>
            </a:p>
          </p:txBody>
        </p:sp>
        <p:cxnSp>
          <p:nvCxnSpPr>
            <p:cNvPr id="89" name="Connettore diritto 88">
              <a:extLst>
                <a:ext uri="{FF2B5EF4-FFF2-40B4-BE49-F238E27FC236}">
                  <a16:creationId xmlns:a16="http://schemas.microsoft.com/office/drawing/2014/main" id="{56CCD281-0174-9A16-F45D-43DD8D56B5C4}"/>
                </a:ext>
              </a:extLst>
            </p:cNvPr>
            <p:cNvCxnSpPr>
              <a:cxnSpLocks/>
            </p:cNvCxnSpPr>
            <p:nvPr/>
          </p:nvCxnSpPr>
          <p:spPr>
            <a:xfrm>
              <a:off x="4918509" y="11290434"/>
              <a:ext cx="24891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2F817D13-06E5-AB07-1F77-249431BD3592}"/>
                </a:ext>
              </a:extLst>
            </p:cNvPr>
            <p:cNvCxnSpPr>
              <a:cxnSpLocks/>
            </p:cNvCxnSpPr>
            <p:nvPr/>
          </p:nvCxnSpPr>
          <p:spPr>
            <a:xfrm>
              <a:off x="4369869" y="12023559"/>
              <a:ext cx="304629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2E792753-7BF2-CBA4-D5DD-B93C85E14D12}"/>
                </a:ext>
              </a:extLst>
            </p:cNvPr>
            <p:cNvCxnSpPr>
              <a:cxnSpLocks/>
            </p:cNvCxnSpPr>
            <p:nvPr/>
          </p:nvCxnSpPr>
          <p:spPr>
            <a:xfrm>
              <a:off x="7400071" y="12437736"/>
              <a:ext cx="41213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ACD73AA6-34C1-3AE8-D501-1C2E5F334615}"/>
                </a:ext>
              </a:extLst>
            </p:cNvPr>
            <p:cNvCxnSpPr>
              <a:cxnSpLocks/>
            </p:cNvCxnSpPr>
            <p:nvPr/>
          </p:nvCxnSpPr>
          <p:spPr>
            <a:xfrm>
              <a:off x="4369869" y="12798686"/>
              <a:ext cx="303020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EBCB032D-ED96-6564-A22E-092ADE4ACED9}"/>
                </a:ext>
              </a:extLst>
            </p:cNvPr>
            <p:cNvCxnSpPr>
              <a:cxnSpLocks/>
            </p:cNvCxnSpPr>
            <p:nvPr/>
          </p:nvCxnSpPr>
          <p:spPr>
            <a:xfrm flipH="1">
              <a:off x="7440973" y="11659765"/>
              <a:ext cx="2586947" cy="156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93BB15CD-9BB5-9A90-83FD-0C75FA1B1CA0}"/>
                </a:ext>
              </a:extLst>
            </p:cNvPr>
            <p:cNvCxnSpPr>
              <a:cxnSpLocks/>
            </p:cNvCxnSpPr>
            <p:nvPr/>
          </p:nvCxnSpPr>
          <p:spPr>
            <a:xfrm>
              <a:off x="7416161" y="13200029"/>
              <a:ext cx="2611759" cy="60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471B3D7C-D6AB-4010-3FC3-39FBE0C1B444}"/>
                </a:ext>
              </a:extLst>
            </p:cNvPr>
            <p:cNvCxnSpPr>
              <a:cxnSpLocks/>
            </p:cNvCxnSpPr>
            <p:nvPr/>
          </p:nvCxnSpPr>
          <p:spPr>
            <a:xfrm flipV="1">
              <a:off x="7407691" y="10528141"/>
              <a:ext cx="0" cy="7622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12B11DAA-9417-2827-8877-CD7A95FDBF93}"/>
                </a:ext>
              </a:extLst>
            </p:cNvPr>
            <p:cNvSpPr txBox="1"/>
            <p:nvPr/>
          </p:nvSpPr>
          <p:spPr>
            <a:xfrm>
              <a:off x="4856041" y="10928722"/>
              <a:ext cx="253483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RF13_Iniziare torneo</a:t>
              </a:r>
            </a:p>
          </p:txBody>
        </p:sp>
        <p:sp>
          <p:nvSpPr>
            <p:cNvPr id="116" name="CasellaDiTesto 115">
              <a:extLst>
                <a:ext uri="{FF2B5EF4-FFF2-40B4-BE49-F238E27FC236}">
                  <a16:creationId xmlns:a16="http://schemas.microsoft.com/office/drawing/2014/main" id="{202AF225-56BF-83E8-D824-D248FFC00E75}"/>
                </a:ext>
              </a:extLst>
            </p:cNvPr>
            <p:cNvSpPr txBox="1"/>
            <p:nvPr/>
          </p:nvSpPr>
          <p:spPr>
            <a:xfrm>
              <a:off x="7378778" y="11334726"/>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RF14_Terminare torneo</a:t>
              </a:r>
            </a:p>
          </p:txBody>
        </p:sp>
        <p:sp>
          <p:nvSpPr>
            <p:cNvPr id="118" name="CasellaDiTesto 117">
              <a:extLst>
                <a:ext uri="{FF2B5EF4-FFF2-40B4-BE49-F238E27FC236}">
                  <a16:creationId xmlns:a16="http://schemas.microsoft.com/office/drawing/2014/main" id="{FE0E8B93-0FC4-C698-48C8-BB52144A8EB1}"/>
                </a:ext>
              </a:extLst>
            </p:cNvPr>
            <p:cNvSpPr txBox="1"/>
            <p:nvPr/>
          </p:nvSpPr>
          <p:spPr>
            <a:xfrm>
              <a:off x="4290559" y="11660630"/>
              <a:ext cx="309080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RF15_Togliere partecipanti</a:t>
              </a:r>
            </a:p>
          </p:txBody>
        </p:sp>
        <p:sp>
          <p:nvSpPr>
            <p:cNvPr id="120" name="CasellaDiTesto 119">
              <a:extLst>
                <a:ext uri="{FF2B5EF4-FFF2-40B4-BE49-F238E27FC236}">
                  <a16:creationId xmlns:a16="http://schemas.microsoft.com/office/drawing/2014/main" id="{7A20C281-2194-14E4-0C72-F34C1E38C0A9}"/>
                </a:ext>
              </a:extLst>
            </p:cNvPr>
            <p:cNvSpPr txBox="1"/>
            <p:nvPr/>
          </p:nvSpPr>
          <p:spPr>
            <a:xfrm>
              <a:off x="7399219" y="12081238"/>
              <a:ext cx="41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RF16_Visualizzare profilo Giocatore</a:t>
              </a:r>
            </a:p>
          </p:txBody>
        </p:sp>
        <p:sp>
          <p:nvSpPr>
            <p:cNvPr id="123" name="CasellaDiTesto 122">
              <a:extLst>
                <a:ext uri="{FF2B5EF4-FFF2-40B4-BE49-F238E27FC236}">
                  <a16:creationId xmlns:a16="http://schemas.microsoft.com/office/drawing/2014/main" id="{CCD37D88-ECEA-D2BF-1166-332D2121F20A}"/>
                </a:ext>
              </a:extLst>
            </p:cNvPr>
            <p:cNvSpPr txBox="1"/>
            <p:nvPr/>
          </p:nvSpPr>
          <p:spPr>
            <a:xfrm>
              <a:off x="4290559" y="12450570"/>
              <a:ext cx="30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RF17_Aggiungere risultato</a:t>
              </a:r>
            </a:p>
          </p:txBody>
        </p:sp>
        <p:sp>
          <p:nvSpPr>
            <p:cNvPr id="125" name="CasellaDiTesto 124">
              <a:extLst>
                <a:ext uri="{FF2B5EF4-FFF2-40B4-BE49-F238E27FC236}">
                  <a16:creationId xmlns:a16="http://schemas.microsoft.com/office/drawing/2014/main" id="{2585760D-1F79-BC1C-ED13-2661E58B9151}"/>
                </a:ext>
              </a:extLst>
            </p:cNvPr>
            <p:cNvSpPr txBox="1"/>
            <p:nvPr/>
          </p:nvSpPr>
          <p:spPr>
            <a:xfrm>
              <a:off x="7364815" y="12836738"/>
              <a:ext cx="272407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RF18_Partecipa torneo</a:t>
              </a:r>
            </a:p>
          </p:txBody>
        </p:sp>
      </p:grpSp>
      <p:grpSp>
        <p:nvGrpSpPr>
          <p:cNvPr id="8" name="Gruppo 7">
            <a:extLst>
              <a:ext uri="{FF2B5EF4-FFF2-40B4-BE49-F238E27FC236}">
                <a16:creationId xmlns:a16="http://schemas.microsoft.com/office/drawing/2014/main" id="{2DC7DC57-2301-58CC-6982-4E31AB9C99B1}"/>
              </a:ext>
            </a:extLst>
          </p:cNvPr>
          <p:cNvGrpSpPr/>
          <p:nvPr/>
        </p:nvGrpSpPr>
        <p:grpSpPr>
          <a:xfrm>
            <a:off x="3985259" y="9637607"/>
            <a:ext cx="6303961" cy="7918512"/>
            <a:chOff x="4126145" y="368102"/>
            <a:chExt cx="6303961" cy="7918512"/>
          </a:xfrm>
        </p:grpSpPr>
        <p:cxnSp>
          <p:nvCxnSpPr>
            <p:cNvPr id="11" name="Connettore diritto 10">
              <a:extLst>
                <a:ext uri="{FF2B5EF4-FFF2-40B4-BE49-F238E27FC236}">
                  <a16:creationId xmlns:a16="http://schemas.microsoft.com/office/drawing/2014/main" id="{CC94A9CC-4890-50E1-0CE8-64848CD1E045}"/>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A6065A07-DC5B-71BF-D83B-330290CF8C5A}"/>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363C7885-66EB-6DC3-F395-AFFC7F416AB1}"/>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B0DD485A-C0DF-D57E-6F69-A410F96E817D}"/>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C9DB83C3-89D5-F99A-8FC7-E0E6E6764B12}"/>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3316D5B-0259-272D-A364-249A01E0B099}"/>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5AB5146E-70F5-0FEB-2130-4F690CC2B55C}"/>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5C114EB9-936F-01A2-EC2A-F279C041DC90}"/>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012E862D-41B0-6D22-CED3-693A56FAAE6D}"/>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1F11A751-620F-21DC-1FEB-81898CC7571E}"/>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297B7F46-B0AF-7418-B161-E88273C656F9}"/>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8DD717A7-5E3B-891F-3A47-545DD222E4B6}"/>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A4B065AC-5574-7906-B9B8-36C1325B8FF6}"/>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F1800A16-9B25-89A1-D9D6-1172F6BA943A}"/>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63FB56D4-5421-835E-7E4E-F36EF2B4E84D}"/>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94357AB5-09FC-B589-29B9-2206ECAE09E6}"/>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C89C817A-83BC-7D1F-7335-394476135500}"/>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2706C639-F3A7-F58B-AA04-49D8CA134E34}"/>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0A0C5C2E-871A-280B-CB16-C3405C198D40}"/>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DD12C681-E2D0-3FA8-3041-8550CCE3A585}"/>
              </a:ext>
            </a:extLst>
          </p:cNvPr>
          <p:cNvSpPr txBox="1"/>
          <p:nvPr/>
        </p:nvSpPr>
        <p:spPr>
          <a:xfrm>
            <a:off x="5288029" y="8741536"/>
            <a:ext cx="4354077" cy="523220"/>
          </a:xfrm>
          <a:prstGeom prst="rect">
            <a:avLst/>
          </a:prstGeom>
          <a:noFill/>
        </p:spPr>
        <p:txBody>
          <a:bodyPr wrap="none" rtlCol="0">
            <a:spAutoFit/>
          </a:bodyPr>
          <a:lstStyle/>
          <a:p>
            <a:r>
              <a:rPr lang="it-IT" sz="2800" dirty="0">
                <a:solidFill>
                  <a:schemeClr val="bg1"/>
                </a:solidFill>
                <a:latin typeface="Pokemon Solid" panose="040B0500000000000000" pitchFamily="82" charset="2"/>
              </a:rPr>
              <a:t>Requisiti non funzionali</a:t>
            </a:r>
          </a:p>
        </p:txBody>
      </p:sp>
    </p:spTree>
    <p:extLst>
      <p:ext uri="{BB962C8B-B14F-4D97-AF65-F5344CB8AC3E}">
        <p14:creationId xmlns:p14="http://schemas.microsoft.com/office/powerpoint/2010/main" val="416919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7B310-6A0D-620A-701B-AB44B0B0CC3A}"/>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FC8B7CEA-5D61-3A18-3866-DF13B5B4F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86C17DCC-CF27-8CF7-2F96-A174E7527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5942A669-642F-44F1-5971-C92D85E4A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31EBAC57-F0DF-3904-1172-FDD0396D9CB4}"/>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5E7327A9-D036-0455-799C-0B7FF22A364A}"/>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AB599726-E7EA-CF3D-3267-E5F94E63C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3B84E217-AF5C-6350-CFA3-76C23390919D}"/>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 name="Gruppo 2">
            <a:extLst>
              <a:ext uri="{FF2B5EF4-FFF2-40B4-BE49-F238E27FC236}">
                <a16:creationId xmlns:a16="http://schemas.microsoft.com/office/drawing/2014/main" id="{4A318CA4-E347-FF6D-63B7-D941F977B9B8}"/>
              </a:ext>
            </a:extLst>
          </p:cNvPr>
          <p:cNvGrpSpPr/>
          <p:nvPr/>
        </p:nvGrpSpPr>
        <p:grpSpPr>
          <a:xfrm>
            <a:off x="3541609" y="-7943804"/>
            <a:ext cx="8240428" cy="7918512"/>
            <a:chOff x="3349592" y="7189718"/>
            <a:chExt cx="8240428" cy="7918512"/>
          </a:xfrm>
        </p:grpSpPr>
        <p:cxnSp>
          <p:nvCxnSpPr>
            <p:cNvPr id="5" name="Connettore diritto 4">
              <a:extLst>
                <a:ext uri="{FF2B5EF4-FFF2-40B4-BE49-F238E27FC236}">
                  <a16:creationId xmlns:a16="http://schemas.microsoft.com/office/drawing/2014/main" id="{0DBE909B-5D01-A094-699B-5DE7D70DDB99}"/>
                </a:ext>
              </a:extLst>
            </p:cNvPr>
            <p:cNvCxnSpPr>
              <a:stCxn id="13" idx="2"/>
            </p:cNvCxnSpPr>
            <p:nvPr/>
          </p:nvCxnSpPr>
          <p:spPr>
            <a:xfrm flipH="1">
              <a:off x="7399220" y="7822059"/>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ttangolo con angoli arrotondati 12">
              <a:extLst>
                <a:ext uri="{FF2B5EF4-FFF2-40B4-BE49-F238E27FC236}">
                  <a16:creationId xmlns:a16="http://schemas.microsoft.com/office/drawing/2014/main" id="{6985F4D1-A272-4CEE-6953-6E523AE69F2D}"/>
                </a:ext>
              </a:extLst>
            </p:cNvPr>
            <p:cNvSpPr>
              <a:spLocks/>
            </p:cNvSpPr>
            <p:nvPr/>
          </p:nvSpPr>
          <p:spPr>
            <a:xfrm>
              <a:off x="5575274" y="7189718"/>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Torneo</a:t>
              </a:r>
            </a:p>
          </p:txBody>
        </p:sp>
        <p:cxnSp>
          <p:nvCxnSpPr>
            <p:cNvPr id="14" name="Connettore diritto 13">
              <a:extLst>
                <a:ext uri="{FF2B5EF4-FFF2-40B4-BE49-F238E27FC236}">
                  <a16:creationId xmlns:a16="http://schemas.microsoft.com/office/drawing/2014/main" id="{01AC2FB6-C7BF-BEF5-4517-11E5C1E6200C}"/>
                </a:ext>
              </a:extLst>
            </p:cNvPr>
            <p:cNvCxnSpPr>
              <a:cxnSpLocks/>
            </p:cNvCxnSpPr>
            <p:nvPr/>
          </p:nvCxnSpPr>
          <p:spPr>
            <a:xfrm flipH="1" flipV="1">
              <a:off x="4918509" y="8239130"/>
              <a:ext cx="2497652" cy="202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C7092B03-6BF0-CAFE-3A26-B439CB4AAC73}"/>
                </a:ext>
              </a:extLst>
            </p:cNvPr>
            <p:cNvCxnSpPr>
              <a:cxnSpLocks/>
            </p:cNvCxnSpPr>
            <p:nvPr/>
          </p:nvCxnSpPr>
          <p:spPr>
            <a:xfrm flipH="1">
              <a:off x="7410273" y="8603854"/>
              <a:ext cx="200323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6909EAA3-423D-7CFA-B7B1-808925EC9AF2}"/>
                </a:ext>
              </a:extLst>
            </p:cNvPr>
            <p:cNvCxnSpPr>
              <a:cxnSpLocks/>
            </p:cNvCxnSpPr>
            <p:nvPr/>
          </p:nvCxnSpPr>
          <p:spPr>
            <a:xfrm flipH="1" flipV="1">
              <a:off x="4177365" y="9006677"/>
              <a:ext cx="3238796" cy="25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296AF8B2-EF58-DF2A-61F2-A37BEE48719A}"/>
                </a:ext>
              </a:extLst>
            </p:cNvPr>
            <p:cNvCxnSpPr>
              <a:cxnSpLocks/>
            </p:cNvCxnSpPr>
            <p:nvPr/>
          </p:nvCxnSpPr>
          <p:spPr>
            <a:xfrm>
              <a:off x="7416161" y="9377522"/>
              <a:ext cx="3729894"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FA7DEF58-1303-08B8-0DD2-7C50C4B51966}"/>
                </a:ext>
              </a:extLst>
            </p:cNvPr>
            <p:cNvCxnSpPr>
              <a:cxnSpLocks/>
            </p:cNvCxnSpPr>
            <p:nvPr/>
          </p:nvCxnSpPr>
          <p:spPr>
            <a:xfrm flipH="1">
              <a:off x="4706052" y="9758522"/>
              <a:ext cx="27101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89CA022B-C6EF-883C-EAAE-B393CECE5669}"/>
                </a:ext>
              </a:extLst>
            </p:cNvPr>
            <p:cNvCxnSpPr>
              <a:cxnSpLocks/>
            </p:cNvCxnSpPr>
            <p:nvPr/>
          </p:nvCxnSpPr>
          <p:spPr>
            <a:xfrm>
              <a:off x="7416161" y="10139522"/>
              <a:ext cx="25431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EBAB7ECE-750E-1CA5-AC77-2F8FE91177FB}"/>
                </a:ext>
              </a:extLst>
            </p:cNvPr>
            <p:cNvCxnSpPr>
              <a:cxnSpLocks/>
            </p:cNvCxnSpPr>
            <p:nvPr/>
          </p:nvCxnSpPr>
          <p:spPr>
            <a:xfrm flipH="1" flipV="1">
              <a:off x="3349592" y="10528141"/>
              <a:ext cx="4060681" cy="50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00DE21BD-E729-25CA-EC88-895F64934378}"/>
                </a:ext>
              </a:extLst>
            </p:cNvPr>
            <p:cNvCxnSpPr>
              <a:cxnSpLocks/>
            </p:cNvCxnSpPr>
            <p:nvPr/>
          </p:nvCxnSpPr>
          <p:spPr>
            <a:xfrm>
              <a:off x="7410273" y="10901533"/>
              <a:ext cx="37646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asellaDiTesto 28">
              <a:extLst>
                <a:ext uri="{FF2B5EF4-FFF2-40B4-BE49-F238E27FC236}">
                  <a16:creationId xmlns:a16="http://schemas.microsoft.com/office/drawing/2014/main" id="{77416136-D292-F25B-CEB8-21AC8A8D4951}"/>
                </a:ext>
              </a:extLst>
            </p:cNvPr>
            <p:cNvSpPr txBox="1"/>
            <p:nvPr/>
          </p:nvSpPr>
          <p:spPr>
            <a:xfrm>
              <a:off x="7381361" y="8253349"/>
              <a:ext cx="270752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RF8_Crea torneo</a:t>
              </a:r>
            </a:p>
          </p:txBody>
        </p:sp>
        <p:sp>
          <p:nvSpPr>
            <p:cNvPr id="32" name="CasellaDiTesto 31">
              <a:extLst>
                <a:ext uri="{FF2B5EF4-FFF2-40B4-BE49-F238E27FC236}">
                  <a16:creationId xmlns:a16="http://schemas.microsoft.com/office/drawing/2014/main" id="{2EA4483C-E194-8772-C173-1AA599BE0F85}"/>
                </a:ext>
              </a:extLst>
            </p:cNvPr>
            <p:cNvSpPr txBox="1"/>
            <p:nvPr/>
          </p:nvSpPr>
          <p:spPr>
            <a:xfrm>
              <a:off x="4918509" y="7869798"/>
              <a:ext cx="246026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RF5_Cercare torneo</a:t>
              </a:r>
            </a:p>
          </p:txBody>
        </p:sp>
        <p:sp>
          <p:nvSpPr>
            <p:cNvPr id="33" name="CasellaDiTesto 32">
              <a:extLst>
                <a:ext uri="{FF2B5EF4-FFF2-40B4-BE49-F238E27FC236}">
                  <a16:creationId xmlns:a16="http://schemas.microsoft.com/office/drawing/2014/main" id="{5E3EB4F0-79BB-7BFD-0F32-136B6A7581D5}"/>
                </a:ext>
              </a:extLst>
            </p:cNvPr>
            <p:cNvSpPr txBox="1"/>
            <p:nvPr/>
          </p:nvSpPr>
          <p:spPr>
            <a:xfrm>
              <a:off x="7381361" y="9063197"/>
              <a:ext cx="376469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RF8.2_Cancella creazione Torneo</a:t>
              </a:r>
            </a:p>
          </p:txBody>
        </p:sp>
        <p:sp>
          <p:nvSpPr>
            <p:cNvPr id="34" name="CasellaDiTesto 33">
              <a:extLst>
                <a:ext uri="{FF2B5EF4-FFF2-40B4-BE49-F238E27FC236}">
                  <a16:creationId xmlns:a16="http://schemas.microsoft.com/office/drawing/2014/main" id="{FAD98F4C-3DFA-F4E9-6F57-90E44A9C6F10}"/>
                </a:ext>
              </a:extLst>
            </p:cNvPr>
            <p:cNvSpPr txBox="1"/>
            <p:nvPr/>
          </p:nvSpPr>
          <p:spPr>
            <a:xfrm>
              <a:off x="4610072" y="9389190"/>
              <a:ext cx="2789148"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RF9_Iscrizione Torneo</a:t>
              </a:r>
            </a:p>
          </p:txBody>
        </p:sp>
        <p:sp>
          <p:nvSpPr>
            <p:cNvPr id="35" name="CasellaDiTesto 34">
              <a:extLst>
                <a:ext uri="{FF2B5EF4-FFF2-40B4-BE49-F238E27FC236}">
                  <a16:creationId xmlns:a16="http://schemas.microsoft.com/office/drawing/2014/main" id="{8D1192A9-F6E5-3F02-0703-EA6154B0B2EC}"/>
                </a:ext>
              </a:extLst>
            </p:cNvPr>
            <p:cNvSpPr txBox="1"/>
            <p:nvPr/>
          </p:nvSpPr>
          <p:spPr>
            <a:xfrm>
              <a:off x="7367398" y="9790510"/>
              <a:ext cx="266052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RF9.1_Iscrizione piene</a:t>
              </a:r>
            </a:p>
          </p:txBody>
        </p:sp>
        <p:sp>
          <p:nvSpPr>
            <p:cNvPr id="36" name="CasellaDiTesto 35">
              <a:extLst>
                <a:ext uri="{FF2B5EF4-FFF2-40B4-BE49-F238E27FC236}">
                  <a16:creationId xmlns:a16="http://schemas.microsoft.com/office/drawing/2014/main" id="{20826ACF-65B6-8435-974D-56687090381C}"/>
                </a:ext>
              </a:extLst>
            </p:cNvPr>
            <p:cNvSpPr txBox="1"/>
            <p:nvPr/>
          </p:nvSpPr>
          <p:spPr>
            <a:xfrm>
              <a:off x="3377586" y="10189194"/>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RF9.2_Iscrizione torneo rifiutato</a:t>
              </a:r>
            </a:p>
          </p:txBody>
        </p:sp>
        <p:sp>
          <p:nvSpPr>
            <p:cNvPr id="43" name="CasellaDiTesto 42">
              <a:extLst>
                <a:ext uri="{FF2B5EF4-FFF2-40B4-BE49-F238E27FC236}">
                  <a16:creationId xmlns:a16="http://schemas.microsoft.com/office/drawing/2014/main" id="{21BC26FE-945F-AB2C-28D6-4F5302D6B512}"/>
                </a:ext>
              </a:extLst>
            </p:cNvPr>
            <p:cNvSpPr txBox="1"/>
            <p:nvPr/>
          </p:nvSpPr>
          <p:spPr>
            <a:xfrm>
              <a:off x="7399220" y="10528141"/>
              <a:ext cx="371295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RF10_Seguire un Organizzatore</a:t>
              </a:r>
            </a:p>
          </p:txBody>
        </p:sp>
        <p:sp>
          <p:nvSpPr>
            <p:cNvPr id="71" name="CasellaDiTesto 70">
              <a:extLst>
                <a:ext uri="{FF2B5EF4-FFF2-40B4-BE49-F238E27FC236}">
                  <a16:creationId xmlns:a16="http://schemas.microsoft.com/office/drawing/2014/main" id="{BC347402-E6C7-82DB-C21C-511A4E816477}"/>
                </a:ext>
              </a:extLst>
            </p:cNvPr>
            <p:cNvSpPr txBox="1"/>
            <p:nvPr/>
          </p:nvSpPr>
          <p:spPr>
            <a:xfrm>
              <a:off x="4177365" y="8637345"/>
              <a:ext cx="3191490"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RF8.1_Torneo già esistente</a:t>
              </a:r>
            </a:p>
          </p:txBody>
        </p:sp>
        <p:cxnSp>
          <p:nvCxnSpPr>
            <p:cNvPr id="89" name="Connettore diritto 88">
              <a:extLst>
                <a:ext uri="{FF2B5EF4-FFF2-40B4-BE49-F238E27FC236}">
                  <a16:creationId xmlns:a16="http://schemas.microsoft.com/office/drawing/2014/main" id="{40E784E7-892F-A83C-356C-9F520E027C36}"/>
                </a:ext>
              </a:extLst>
            </p:cNvPr>
            <p:cNvCxnSpPr>
              <a:cxnSpLocks/>
            </p:cNvCxnSpPr>
            <p:nvPr/>
          </p:nvCxnSpPr>
          <p:spPr>
            <a:xfrm>
              <a:off x="4918509" y="11290434"/>
              <a:ext cx="24891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onnettore diritto 94">
              <a:extLst>
                <a:ext uri="{FF2B5EF4-FFF2-40B4-BE49-F238E27FC236}">
                  <a16:creationId xmlns:a16="http://schemas.microsoft.com/office/drawing/2014/main" id="{971167B8-E208-41C9-52EA-6327D6E50FB0}"/>
                </a:ext>
              </a:extLst>
            </p:cNvPr>
            <p:cNvCxnSpPr>
              <a:cxnSpLocks/>
            </p:cNvCxnSpPr>
            <p:nvPr/>
          </p:nvCxnSpPr>
          <p:spPr>
            <a:xfrm>
              <a:off x="4369869" y="12023559"/>
              <a:ext cx="304629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Connettore diritto 95">
              <a:extLst>
                <a:ext uri="{FF2B5EF4-FFF2-40B4-BE49-F238E27FC236}">
                  <a16:creationId xmlns:a16="http://schemas.microsoft.com/office/drawing/2014/main" id="{68C8E4CA-9772-DFF5-8889-672418FCD26C}"/>
                </a:ext>
              </a:extLst>
            </p:cNvPr>
            <p:cNvCxnSpPr>
              <a:cxnSpLocks/>
            </p:cNvCxnSpPr>
            <p:nvPr/>
          </p:nvCxnSpPr>
          <p:spPr>
            <a:xfrm>
              <a:off x="7400071" y="12437736"/>
              <a:ext cx="412136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Connettore diritto 96">
              <a:extLst>
                <a:ext uri="{FF2B5EF4-FFF2-40B4-BE49-F238E27FC236}">
                  <a16:creationId xmlns:a16="http://schemas.microsoft.com/office/drawing/2014/main" id="{A6431C85-BD8D-DFB8-1F33-0A8216BC04E9}"/>
                </a:ext>
              </a:extLst>
            </p:cNvPr>
            <p:cNvCxnSpPr>
              <a:cxnSpLocks/>
            </p:cNvCxnSpPr>
            <p:nvPr/>
          </p:nvCxnSpPr>
          <p:spPr>
            <a:xfrm>
              <a:off x="4369869" y="12798686"/>
              <a:ext cx="303020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Connettore diritto 97">
              <a:extLst>
                <a:ext uri="{FF2B5EF4-FFF2-40B4-BE49-F238E27FC236}">
                  <a16:creationId xmlns:a16="http://schemas.microsoft.com/office/drawing/2014/main" id="{89CCCBA2-1134-52EF-A6BB-133AAC14E5B3}"/>
                </a:ext>
              </a:extLst>
            </p:cNvPr>
            <p:cNvCxnSpPr>
              <a:cxnSpLocks/>
            </p:cNvCxnSpPr>
            <p:nvPr/>
          </p:nvCxnSpPr>
          <p:spPr>
            <a:xfrm flipH="1">
              <a:off x="7440973" y="11659765"/>
              <a:ext cx="2586947" cy="156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Connettore diritto 98">
              <a:extLst>
                <a:ext uri="{FF2B5EF4-FFF2-40B4-BE49-F238E27FC236}">
                  <a16:creationId xmlns:a16="http://schemas.microsoft.com/office/drawing/2014/main" id="{C7B142FA-A3CA-132F-F617-0C363CC5B7A7}"/>
                </a:ext>
              </a:extLst>
            </p:cNvPr>
            <p:cNvCxnSpPr>
              <a:cxnSpLocks/>
            </p:cNvCxnSpPr>
            <p:nvPr/>
          </p:nvCxnSpPr>
          <p:spPr>
            <a:xfrm>
              <a:off x="7416161" y="13200029"/>
              <a:ext cx="2611759" cy="60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a:extLst>
                <a:ext uri="{FF2B5EF4-FFF2-40B4-BE49-F238E27FC236}">
                  <a16:creationId xmlns:a16="http://schemas.microsoft.com/office/drawing/2014/main" id="{FD6D5C60-53E0-0984-1B51-5FFB560AD96B}"/>
                </a:ext>
              </a:extLst>
            </p:cNvPr>
            <p:cNvCxnSpPr>
              <a:cxnSpLocks/>
            </p:cNvCxnSpPr>
            <p:nvPr/>
          </p:nvCxnSpPr>
          <p:spPr>
            <a:xfrm flipV="1">
              <a:off x="7407691" y="10528141"/>
              <a:ext cx="0" cy="7622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CasellaDiTesto 113">
              <a:extLst>
                <a:ext uri="{FF2B5EF4-FFF2-40B4-BE49-F238E27FC236}">
                  <a16:creationId xmlns:a16="http://schemas.microsoft.com/office/drawing/2014/main" id="{AE548A0D-2080-4D33-C92E-2062EC79AD55}"/>
                </a:ext>
              </a:extLst>
            </p:cNvPr>
            <p:cNvSpPr txBox="1"/>
            <p:nvPr/>
          </p:nvSpPr>
          <p:spPr>
            <a:xfrm>
              <a:off x="4856041" y="10928722"/>
              <a:ext cx="253483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RF13_Iniziare torneo</a:t>
              </a:r>
            </a:p>
          </p:txBody>
        </p:sp>
        <p:sp>
          <p:nvSpPr>
            <p:cNvPr id="116" name="CasellaDiTesto 115">
              <a:extLst>
                <a:ext uri="{FF2B5EF4-FFF2-40B4-BE49-F238E27FC236}">
                  <a16:creationId xmlns:a16="http://schemas.microsoft.com/office/drawing/2014/main" id="{5E9972FB-D28B-DA68-1035-BD369188B2AC}"/>
                </a:ext>
              </a:extLst>
            </p:cNvPr>
            <p:cNvSpPr txBox="1"/>
            <p:nvPr/>
          </p:nvSpPr>
          <p:spPr>
            <a:xfrm>
              <a:off x="7378778" y="11334726"/>
              <a:ext cx="401574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RF14_Terminare torneo</a:t>
              </a:r>
            </a:p>
          </p:txBody>
        </p:sp>
        <p:sp>
          <p:nvSpPr>
            <p:cNvPr id="118" name="CasellaDiTesto 117">
              <a:extLst>
                <a:ext uri="{FF2B5EF4-FFF2-40B4-BE49-F238E27FC236}">
                  <a16:creationId xmlns:a16="http://schemas.microsoft.com/office/drawing/2014/main" id="{D9B67D34-03CE-4E25-6AF8-B51C89A0B173}"/>
                </a:ext>
              </a:extLst>
            </p:cNvPr>
            <p:cNvSpPr txBox="1"/>
            <p:nvPr/>
          </p:nvSpPr>
          <p:spPr>
            <a:xfrm>
              <a:off x="4290559" y="11660630"/>
              <a:ext cx="3090802"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RF15_Togliere partecipanti</a:t>
              </a:r>
            </a:p>
          </p:txBody>
        </p:sp>
        <p:sp>
          <p:nvSpPr>
            <p:cNvPr id="120" name="CasellaDiTesto 119">
              <a:extLst>
                <a:ext uri="{FF2B5EF4-FFF2-40B4-BE49-F238E27FC236}">
                  <a16:creationId xmlns:a16="http://schemas.microsoft.com/office/drawing/2014/main" id="{6844D727-65D3-E6DD-75C5-5D5E1BA66A3D}"/>
                </a:ext>
              </a:extLst>
            </p:cNvPr>
            <p:cNvSpPr txBox="1"/>
            <p:nvPr/>
          </p:nvSpPr>
          <p:spPr>
            <a:xfrm>
              <a:off x="7399219" y="12081238"/>
              <a:ext cx="41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RF16_Visualizzare profilo Giocatore</a:t>
              </a:r>
            </a:p>
          </p:txBody>
        </p:sp>
        <p:sp>
          <p:nvSpPr>
            <p:cNvPr id="123" name="CasellaDiTesto 122">
              <a:extLst>
                <a:ext uri="{FF2B5EF4-FFF2-40B4-BE49-F238E27FC236}">
                  <a16:creationId xmlns:a16="http://schemas.microsoft.com/office/drawing/2014/main" id="{410B2978-A840-511D-E935-F5BB0A807FDE}"/>
                </a:ext>
              </a:extLst>
            </p:cNvPr>
            <p:cNvSpPr txBox="1"/>
            <p:nvPr/>
          </p:nvSpPr>
          <p:spPr>
            <a:xfrm>
              <a:off x="4290559" y="12450570"/>
              <a:ext cx="3090801"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RF17_Aggiungere risultato</a:t>
              </a:r>
            </a:p>
          </p:txBody>
        </p:sp>
        <p:sp>
          <p:nvSpPr>
            <p:cNvPr id="125" name="CasellaDiTesto 124">
              <a:extLst>
                <a:ext uri="{FF2B5EF4-FFF2-40B4-BE49-F238E27FC236}">
                  <a16:creationId xmlns:a16="http://schemas.microsoft.com/office/drawing/2014/main" id="{5462204F-0D05-FD87-6F04-6C9C5791D23D}"/>
                </a:ext>
              </a:extLst>
            </p:cNvPr>
            <p:cNvSpPr txBox="1"/>
            <p:nvPr/>
          </p:nvSpPr>
          <p:spPr>
            <a:xfrm>
              <a:off x="7364815" y="12836738"/>
              <a:ext cx="272407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RF18_Partecipa torneo</a:t>
              </a:r>
            </a:p>
          </p:txBody>
        </p:sp>
      </p:grpSp>
      <p:grpSp>
        <p:nvGrpSpPr>
          <p:cNvPr id="8" name="Gruppo 7">
            <a:extLst>
              <a:ext uri="{FF2B5EF4-FFF2-40B4-BE49-F238E27FC236}">
                <a16:creationId xmlns:a16="http://schemas.microsoft.com/office/drawing/2014/main" id="{98922E0D-1E59-AAAE-7A3D-85EB2D92BC9C}"/>
              </a:ext>
            </a:extLst>
          </p:cNvPr>
          <p:cNvGrpSpPr/>
          <p:nvPr/>
        </p:nvGrpSpPr>
        <p:grpSpPr>
          <a:xfrm>
            <a:off x="4128082" y="1008736"/>
            <a:ext cx="6303961" cy="7918512"/>
            <a:chOff x="4126145" y="368102"/>
            <a:chExt cx="6303961" cy="7918512"/>
          </a:xfrm>
        </p:grpSpPr>
        <p:cxnSp>
          <p:nvCxnSpPr>
            <p:cNvPr id="11" name="Connettore diritto 10">
              <a:extLst>
                <a:ext uri="{FF2B5EF4-FFF2-40B4-BE49-F238E27FC236}">
                  <a16:creationId xmlns:a16="http://schemas.microsoft.com/office/drawing/2014/main" id="{1DEB7DB6-DE72-BF74-27D9-A70AE3CF54E1}"/>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F4F4CE27-5602-6D2F-71C9-E70830FF1E46}"/>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AD90BDF3-88B3-EE44-C361-ED6A80C9532E}"/>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79F9C0C6-9B25-9047-FC16-C7676F0539EE}"/>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BACE7FF8-0172-5F18-71E0-C149EC7CF67D}"/>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E826C32B-8986-2700-E759-20C09D933F0F}"/>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1283543C-B527-D08E-1633-ECE8A91A7976}"/>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BB5C25FB-F530-E6E4-F63B-56B546E441D7}"/>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DD256011-25FA-11B6-43BD-50DA70A41313}"/>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0188F2FE-5567-DFF8-3573-DDC7DF04117B}"/>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A137C4CD-E9C5-E03A-9F6B-CBF3F17DD587}"/>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71E5D242-7D26-54A8-7F58-94EC350AF628}"/>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5EEAEF0D-BF0D-788D-3AEE-5751D08BBB79}"/>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1BBDFB14-4DAC-AA0B-082A-C2FF6186F8FD}"/>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E8A76ED4-2EA8-2FC7-158B-6C198E2D8ED3}"/>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2CD96F33-B940-4AFB-D4AF-2C16774227E6}"/>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95A6867B-DDD1-D6A2-44D7-34EC76946775}"/>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77D844BA-563E-284F-851B-A62DE58E112C}"/>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3F8E26AA-61EC-D9CC-8FA4-964FEF01A776}"/>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02C13276-F965-C18B-7DE3-B6B7E082AC20}"/>
              </a:ext>
            </a:extLst>
          </p:cNvPr>
          <p:cNvSpPr txBox="1"/>
          <p:nvPr/>
        </p:nvSpPr>
        <p:spPr>
          <a:xfrm>
            <a:off x="3026525" y="155162"/>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53" name="CasellaDiTesto 52">
            <a:extLst>
              <a:ext uri="{FF2B5EF4-FFF2-40B4-BE49-F238E27FC236}">
                <a16:creationId xmlns:a16="http://schemas.microsoft.com/office/drawing/2014/main" id="{41F6B391-3A53-9EC6-778C-753F8E8808E4}"/>
              </a:ext>
            </a:extLst>
          </p:cNvPr>
          <p:cNvSpPr txBox="1"/>
          <p:nvPr/>
        </p:nvSpPr>
        <p:spPr>
          <a:xfrm>
            <a:off x="3491542" y="7117499"/>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54" name="CasellaDiTesto 53">
            <a:extLst>
              <a:ext uri="{FF2B5EF4-FFF2-40B4-BE49-F238E27FC236}">
                <a16:creationId xmlns:a16="http://schemas.microsoft.com/office/drawing/2014/main" id="{7277617B-C53E-9763-BD4A-EF3605513AF1}"/>
              </a:ext>
            </a:extLst>
          </p:cNvPr>
          <p:cNvSpPr txBox="1"/>
          <p:nvPr/>
        </p:nvSpPr>
        <p:spPr>
          <a:xfrm>
            <a:off x="2682850" y="8687535"/>
            <a:ext cx="9030607" cy="1815882"/>
          </a:xfrm>
          <a:prstGeom prst="rect">
            <a:avLst/>
          </a:prstGeom>
          <a:noFill/>
        </p:spPr>
        <p:txBody>
          <a:bodyPr wrap="square" rtlCol="0">
            <a:spAutoFit/>
          </a:bodyPr>
          <a:lstStyle/>
          <a:p>
            <a:r>
              <a:rPr lang="it-IT" sz="1400" dirty="0">
                <a:solidFill>
                  <a:schemeClr val="bg1"/>
                </a:solidFill>
                <a:latin typeface="Pokemon Solid" panose="040B0500000000000000" pitchFamily="82" charset="2"/>
              </a:rPr>
              <a:t>Pippo (Utente Guest) è un appassionato di Pokémon sin da bambino, e spesso si riunisce con dei suoi amici che condividono la stessa passione. Nell'ultimo incontro il suo amico Paolo gli ha parlato di un nuovo formidabile sito web, di nome </a:t>
            </a:r>
            <a:r>
              <a:rPr lang="it-IT" sz="1400" dirty="0" err="1">
                <a:solidFill>
                  <a:schemeClr val="bg1"/>
                </a:solidFill>
                <a:latin typeface="Pokemon Solid" panose="040B0500000000000000" pitchFamily="82" charset="2"/>
              </a:rPr>
              <a:t>GottaBattleEmAll</a:t>
            </a:r>
            <a:r>
              <a:rPr lang="it-IT" sz="1400" dirty="0">
                <a:solidFill>
                  <a:schemeClr val="bg1"/>
                </a:solidFill>
                <a:latin typeface="Pokemon Solid" panose="040B0500000000000000" pitchFamily="82" charset="2"/>
              </a:rPr>
              <a:t>, nel quale è possibile partecipare a dei tornei Pokémon. Pippo incuriosito da questa informazione decide di cercare tale sito. Pippo arriva sulla pagina Guest del sito e vede che c’è la possibilità di registrarsi o di autenticarsi Figura1.</a:t>
            </a:r>
          </a:p>
          <a:p>
            <a:r>
              <a:rPr lang="it-IT" sz="1400" dirty="0">
                <a:solidFill>
                  <a:schemeClr val="bg1"/>
                </a:solidFill>
                <a:latin typeface="Pokemon Solid" panose="040B0500000000000000" pitchFamily="82" charset="2"/>
              </a:rPr>
              <a:t>Pippo per usufruire dei servizi offerti dal sito sceglie di registrarsi siccome non possedendo un account, non può loggare.</a:t>
            </a:r>
          </a:p>
          <a:p>
            <a:r>
              <a:rPr lang="it-IT" sz="1400" dirty="0">
                <a:solidFill>
                  <a:schemeClr val="bg1"/>
                </a:solidFill>
                <a:latin typeface="Pokemon Solid" panose="040B0500000000000000" pitchFamily="82" charset="2"/>
              </a:rPr>
              <a:t>Quando clicca su Registrati gli compare una schermata in cui può inserire i propri dati nei campi.</a:t>
            </a:r>
          </a:p>
        </p:txBody>
      </p:sp>
      <p:sp>
        <p:nvSpPr>
          <p:cNvPr id="55" name="CasellaDiTesto 54">
            <a:extLst>
              <a:ext uri="{FF2B5EF4-FFF2-40B4-BE49-F238E27FC236}">
                <a16:creationId xmlns:a16="http://schemas.microsoft.com/office/drawing/2014/main" id="{10D1A82E-576F-3721-3514-2345AED101FA}"/>
              </a:ext>
            </a:extLst>
          </p:cNvPr>
          <p:cNvSpPr txBox="1"/>
          <p:nvPr/>
        </p:nvSpPr>
        <p:spPr>
          <a:xfrm>
            <a:off x="2682850" y="10467536"/>
            <a:ext cx="9030607" cy="2246769"/>
          </a:xfrm>
          <a:prstGeom prst="rect">
            <a:avLst/>
          </a:prstGeom>
          <a:noFill/>
        </p:spPr>
        <p:txBody>
          <a:bodyPr wrap="square" rtlCol="0">
            <a:spAutoFit/>
          </a:bodyPr>
          <a:lstStyle/>
          <a:p>
            <a:r>
              <a:rPr lang="it-IT" sz="1400" dirty="0">
                <a:solidFill>
                  <a:schemeClr val="bg1"/>
                </a:solidFill>
                <a:latin typeface="Pokemon Solid" panose="040B0500000000000000" pitchFamily="82" charset="2"/>
              </a:rPr>
              <a:t>Pippo vuole registrarsi sia come organizzatore, per aver la possibilità di creare tornei, sia come giocatore, per avere la possibilità di partecipare ai tornei. Prima sceglie di registrarsi come giocatore, effettua la registrazione (Figura2) ed effettua il login (Figura4), dopodiché decide di </a:t>
            </a:r>
            <a:r>
              <a:rPr lang="it-IT" sz="1400" dirty="0" err="1">
                <a:solidFill>
                  <a:schemeClr val="bg1"/>
                </a:solidFill>
                <a:latin typeface="Pokemon Solid" panose="040B0500000000000000" pitchFamily="82" charset="2"/>
              </a:rPr>
              <a:t>sloggare</a:t>
            </a:r>
            <a:r>
              <a:rPr lang="it-IT" sz="1400" dirty="0">
                <a:solidFill>
                  <a:schemeClr val="bg1"/>
                </a:solidFill>
                <a:latin typeface="Pokemon Solid" panose="040B0500000000000000" pitchFamily="82" charset="2"/>
              </a:rPr>
              <a:t> e registrarsi come organizzatore (Figura3), in questo caso deve aspettare l'accettazione, viene quindi inviata una notifica a Franco (Moderatore) il quale logga tramite la sua pagina apposita in cui ha inserito la sua username e password (Figura5). Franco si trova nella sua dashboard in Figura6. Franco vede la notifica di Pippo e visualizza il suo stato trovandolo "INVERIFICA". Per poter confermare o rifiutare la richiesta si reca nell'apposita sezione a sinistra andando sulla schermata delle notifiche, in questa pagina visualizza nuovamente la richiesta e decide di accettare Pippo (Figura7).</a:t>
            </a:r>
            <a:endParaRPr lang="it-IT" sz="1400" dirty="0"/>
          </a:p>
        </p:txBody>
      </p:sp>
      <p:sp>
        <p:nvSpPr>
          <p:cNvPr id="56" name="CasellaDiTesto 55">
            <a:extLst>
              <a:ext uri="{FF2B5EF4-FFF2-40B4-BE49-F238E27FC236}">
                <a16:creationId xmlns:a16="http://schemas.microsoft.com/office/drawing/2014/main" id="{686FE5D0-468D-A721-BC09-7E21568E0D1A}"/>
              </a:ext>
            </a:extLst>
          </p:cNvPr>
          <p:cNvSpPr txBox="1"/>
          <p:nvPr/>
        </p:nvSpPr>
        <p:spPr>
          <a:xfrm>
            <a:off x="2682850" y="12628599"/>
            <a:ext cx="9030606" cy="738664"/>
          </a:xfrm>
          <a:prstGeom prst="rect">
            <a:avLst/>
          </a:prstGeom>
          <a:noFill/>
        </p:spPr>
        <p:txBody>
          <a:bodyPr wrap="square" rtlCol="0">
            <a:spAutoFit/>
          </a:bodyPr>
          <a:lstStyle/>
          <a:p>
            <a:r>
              <a:rPr lang="it-IT" sz="1400" dirty="0">
                <a:solidFill>
                  <a:schemeClr val="bg1"/>
                </a:solidFill>
                <a:latin typeface="Pokemon Solid" panose="040B0500000000000000" pitchFamily="82" charset="2"/>
              </a:rPr>
              <a:t>Pippo logga e commette un’azione andando contro il regolamento. Franco decide di bannarlo, logga nella sua apposita pagina, dalla dashboard si reca nella sezione "Elenco Utenti" (Figura8) qui trova Pippo e lo banna. Pippo si ritrova </a:t>
            </a:r>
            <a:r>
              <a:rPr lang="it-IT" sz="1400" dirty="0" err="1">
                <a:solidFill>
                  <a:schemeClr val="bg1"/>
                </a:solidFill>
                <a:latin typeface="Pokemon Solid" panose="040B0500000000000000" pitchFamily="82" charset="2"/>
              </a:rPr>
              <a:t>sloggato</a:t>
            </a:r>
            <a:r>
              <a:rPr lang="it-IT" sz="1400" dirty="0">
                <a:solidFill>
                  <a:schemeClr val="bg1"/>
                </a:solidFill>
                <a:latin typeface="Pokemon Solid" panose="040B0500000000000000" pitchFamily="82" charset="2"/>
              </a:rPr>
              <a:t> ritenta il login ma senza successo Figura9.</a:t>
            </a:r>
            <a:endParaRPr lang="it-IT" sz="1400" dirty="0"/>
          </a:p>
        </p:txBody>
      </p:sp>
    </p:spTree>
    <p:extLst>
      <p:ext uri="{BB962C8B-B14F-4D97-AF65-F5344CB8AC3E}">
        <p14:creationId xmlns:p14="http://schemas.microsoft.com/office/powerpoint/2010/main" val="202010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E8F6F-6814-A222-E0DE-8E19994ADBD8}"/>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EAFD3366-FC41-EA62-8E83-BDB381FA6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A245B846-14C3-91A9-2B4C-6BCCDD132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88F19DC7-17CA-7896-04DC-60A773B46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5EC4B6F4-4C5E-7736-A77C-AB9528116C67}"/>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1C842D4E-31FE-59F2-2774-1821B61DAA8D}"/>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7323FDFB-7AA8-F191-F0B5-E30C5E130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2042D1CB-1A91-29C2-DB5D-EBE9434E6D34}"/>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E6A27D5C-9347-9E3A-5E9C-EA7081AF9777}"/>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0A453D64-599A-EA22-EF9D-C73739EB1FCC}"/>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4FDB50AC-2DC3-7128-6A64-10FD112A04D9}"/>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3DE0D48E-BFA3-8927-9ADF-CD50FCF58B92}"/>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9DA54FFD-E70E-3940-BEF3-785C3E1BE929}"/>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15EF8881-26B5-00FD-9C51-0B12AFC47B19}"/>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6F44F988-479C-4196-D805-692EB728D5C7}"/>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52538704-546E-FE1F-956F-48E804532762}"/>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9FF1956A-45D5-5E78-84B1-D97FD48279EA}"/>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C7566F07-0A18-995B-963F-8A5B6FDE81B6}"/>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AA97A489-9435-F982-1DA1-92FD10E560D6}"/>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7DC5C7E4-808C-B26C-7B36-7998FB7533AF}"/>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20FA5E00-DBE0-B961-BDDE-B457213740B8}"/>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311CD12E-D138-8E71-754A-6445181BF274}"/>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11BBE389-3F39-1437-3F64-1FF8C7062F51}"/>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5745C91A-8287-D2A7-2515-D6C31E48EE9B}"/>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EE6477E0-F987-8F9C-349F-25680EFE042E}"/>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AF95359F-0523-2065-F9F5-46449DF85201}"/>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A5F617F1-EB98-710B-86FC-2DBC422A8E83}"/>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B459A1AB-E85D-8E5D-1837-5F7AE8469211}"/>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1578486F-8D6A-80A5-6CB9-2DD6990797CB}"/>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4464FCDD-4EC5-2B89-394F-119566872401}"/>
              </a:ext>
            </a:extLst>
          </p:cNvPr>
          <p:cNvSpPr txBox="1"/>
          <p:nvPr/>
        </p:nvSpPr>
        <p:spPr>
          <a:xfrm>
            <a:off x="3839867" y="367530"/>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7" name="CasellaDiTesto 6">
            <a:extLst>
              <a:ext uri="{FF2B5EF4-FFF2-40B4-BE49-F238E27FC236}">
                <a16:creationId xmlns:a16="http://schemas.microsoft.com/office/drawing/2014/main" id="{9ADA34F8-B5F0-F3D2-C942-EAB9775C4721}"/>
              </a:ext>
            </a:extLst>
          </p:cNvPr>
          <p:cNvSpPr txBox="1"/>
          <p:nvPr/>
        </p:nvSpPr>
        <p:spPr>
          <a:xfrm>
            <a:off x="3031175" y="1937566"/>
            <a:ext cx="9030607" cy="1815882"/>
          </a:xfrm>
          <a:prstGeom prst="rect">
            <a:avLst/>
          </a:prstGeom>
          <a:noFill/>
        </p:spPr>
        <p:txBody>
          <a:bodyPr wrap="square" rtlCol="0">
            <a:spAutoFit/>
          </a:bodyPr>
          <a:lstStyle/>
          <a:p>
            <a:r>
              <a:rPr lang="it-IT" sz="1400" dirty="0">
                <a:solidFill>
                  <a:schemeClr val="bg1"/>
                </a:solidFill>
                <a:latin typeface="Pokemon Solid" panose="040B0500000000000000" pitchFamily="82" charset="2"/>
              </a:rPr>
              <a:t>Pippo (Utente Guest) è un appassionato di Pokémon sin da bambino, e spesso si riunisce con dei suoi amici che condividono la stessa passione. Nell'ultimo incontro il suo amico Paolo gli ha parlato di un nuovo formidabile sito web, di nome </a:t>
            </a:r>
            <a:r>
              <a:rPr lang="it-IT" sz="1400" dirty="0" err="1">
                <a:solidFill>
                  <a:schemeClr val="bg1"/>
                </a:solidFill>
                <a:latin typeface="Pokemon Solid" panose="040B0500000000000000" pitchFamily="82" charset="2"/>
              </a:rPr>
              <a:t>GottaBattleEmAll</a:t>
            </a:r>
            <a:r>
              <a:rPr lang="it-IT" sz="1400" dirty="0">
                <a:solidFill>
                  <a:schemeClr val="bg1"/>
                </a:solidFill>
                <a:latin typeface="Pokemon Solid" panose="040B0500000000000000" pitchFamily="82" charset="2"/>
              </a:rPr>
              <a:t>, nel quale è possibile partecipare a dei tornei Pokémon. Pippo incuriosito da questa informazione decide di cercare tale sito. Pippo arriva sulla pagina Guest del sito e vede che c’è la possibilità di registrarsi o di autenticarsi Figura1.</a:t>
            </a:r>
          </a:p>
          <a:p>
            <a:r>
              <a:rPr lang="it-IT" sz="1400" dirty="0">
                <a:solidFill>
                  <a:schemeClr val="bg1"/>
                </a:solidFill>
                <a:latin typeface="Pokemon Solid" panose="040B0500000000000000" pitchFamily="82" charset="2"/>
              </a:rPr>
              <a:t>Pippo per usufruire dei servizi offerti dal sito sceglie di registrarsi siccome non possedendo un account, non può loggare.</a:t>
            </a:r>
          </a:p>
          <a:p>
            <a:r>
              <a:rPr lang="it-IT" sz="1400" dirty="0">
                <a:solidFill>
                  <a:schemeClr val="bg1"/>
                </a:solidFill>
                <a:latin typeface="Pokemon Solid" panose="040B0500000000000000" pitchFamily="82" charset="2"/>
              </a:rPr>
              <a:t>Quando clicca su Registrati gli compare una schermata in cui può inserire i propri dati nei campi.</a:t>
            </a:r>
          </a:p>
        </p:txBody>
      </p:sp>
      <p:sp>
        <p:nvSpPr>
          <p:cNvPr id="10" name="CasellaDiTesto 9">
            <a:extLst>
              <a:ext uri="{FF2B5EF4-FFF2-40B4-BE49-F238E27FC236}">
                <a16:creationId xmlns:a16="http://schemas.microsoft.com/office/drawing/2014/main" id="{FAC79BDB-339B-8CDE-E46E-929F2BBD7B67}"/>
              </a:ext>
            </a:extLst>
          </p:cNvPr>
          <p:cNvSpPr txBox="1"/>
          <p:nvPr/>
        </p:nvSpPr>
        <p:spPr>
          <a:xfrm>
            <a:off x="3031175" y="3717567"/>
            <a:ext cx="9030607" cy="2246769"/>
          </a:xfrm>
          <a:prstGeom prst="rect">
            <a:avLst/>
          </a:prstGeom>
          <a:noFill/>
        </p:spPr>
        <p:txBody>
          <a:bodyPr wrap="square" rtlCol="0">
            <a:spAutoFit/>
          </a:bodyPr>
          <a:lstStyle/>
          <a:p>
            <a:r>
              <a:rPr lang="it-IT" sz="1400" dirty="0">
                <a:solidFill>
                  <a:srgbClr val="FFC000"/>
                </a:solidFill>
                <a:latin typeface="Pokemon Solid" panose="040B0500000000000000" pitchFamily="82" charset="2"/>
              </a:rPr>
              <a:t>Pippo vuole registrarsi sia come organizzatore, per aver la possibilità di creare tornei, sia come giocatore, per avere la possibilità di partecipare ai tornei. Prima sceglie di registrarsi come giocatore, effettua la registrazione (Figura2) ed effettua il login (Figura4), dopodiché decide di </a:t>
            </a:r>
            <a:r>
              <a:rPr lang="it-IT" sz="1400" dirty="0" err="1">
                <a:solidFill>
                  <a:srgbClr val="FFC000"/>
                </a:solidFill>
                <a:latin typeface="Pokemon Solid" panose="040B0500000000000000" pitchFamily="82" charset="2"/>
              </a:rPr>
              <a:t>sloggare</a:t>
            </a:r>
            <a:r>
              <a:rPr lang="it-IT" sz="1400" dirty="0">
                <a:solidFill>
                  <a:srgbClr val="FFC000"/>
                </a:solidFill>
                <a:latin typeface="Pokemon Solid" panose="040B0500000000000000" pitchFamily="82" charset="2"/>
              </a:rPr>
              <a:t> e registrarsi come organizzatore (Figura3), in questo caso deve aspettare l'accettazione, viene quindi inviata una notifica a Franco (Moderatore) il quale logga tramite la sua pagina apposita in cui ha inserito la sua username e password (Figura5). Franco si trova nella sua dashboard in Figura6. Franco vede la notifica di Pippo e visualizza il suo stato trovandolo "INVERIFICA". Per poter confermare o rifiutare la richiesta si reca nell'apposita sezione a sinistra andando sulla schermata delle notifiche, in questa pagina visualizza nuovamente la richiesta e decide di accettare Pippo (Figura7).</a:t>
            </a:r>
            <a:endParaRPr lang="it-IT" sz="1400" dirty="0">
              <a:solidFill>
                <a:srgbClr val="FFC000"/>
              </a:solidFill>
            </a:endParaRPr>
          </a:p>
        </p:txBody>
      </p:sp>
      <p:sp>
        <p:nvSpPr>
          <p:cNvPr id="23" name="CasellaDiTesto 22">
            <a:extLst>
              <a:ext uri="{FF2B5EF4-FFF2-40B4-BE49-F238E27FC236}">
                <a16:creationId xmlns:a16="http://schemas.microsoft.com/office/drawing/2014/main" id="{2E9FF4F7-117E-F800-FA14-A07CC11FAFD7}"/>
              </a:ext>
            </a:extLst>
          </p:cNvPr>
          <p:cNvSpPr txBox="1"/>
          <p:nvPr/>
        </p:nvSpPr>
        <p:spPr>
          <a:xfrm>
            <a:off x="3031175" y="5878630"/>
            <a:ext cx="9030606" cy="738664"/>
          </a:xfrm>
          <a:prstGeom prst="rect">
            <a:avLst/>
          </a:prstGeom>
          <a:noFill/>
        </p:spPr>
        <p:txBody>
          <a:bodyPr wrap="square" rtlCol="0">
            <a:spAutoFit/>
          </a:bodyPr>
          <a:lstStyle/>
          <a:p>
            <a:r>
              <a:rPr lang="it-IT" sz="1400" dirty="0">
                <a:solidFill>
                  <a:schemeClr val="bg1"/>
                </a:solidFill>
                <a:latin typeface="Pokemon Solid" panose="040B0500000000000000" pitchFamily="82" charset="2"/>
              </a:rPr>
              <a:t>Pippo logga e commette un’azione andando contro il regolamento. Franco decide di bannarlo, logga nella sua apposita pagina, dalla dashboard si reca nella sezione "Elenco Utenti" (Figura8) qui trova Pippo e lo banna. Pippo si ritrova </a:t>
            </a:r>
            <a:r>
              <a:rPr lang="it-IT" sz="1400" dirty="0" err="1">
                <a:solidFill>
                  <a:schemeClr val="bg1"/>
                </a:solidFill>
                <a:latin typeface="Pokemon Solid" panose="040B0500000000000000" pitchFamily="82" charset="2"/>
              </a:rPr>
              <a:t>sloggato</a:t>
            </a:r>
            <a:r>
              <a:rPr lang="it-IT" sz="1400" dirty="0">
                <a:solidFill>
                  <a:schemeClr val="bg1"/>
                </a:solidFill>
                <a:latin typeface="Pokemon Solid" panose="040B0500000000000000" pitchFamily="82" charset="2"/>
              </a:rPr>
              <a:t> ritenta il login ma senza successo Figura9.</a:t>
            </a:r>
            <a:endParaRPr lang="it-IT" sz="1400" dirty="0"/>
          </a:p>
        </p:txBody>
      </p:sp>
    </p:spTree>
    <p:extLst>
      <p:ext uri="{BB962C8B-B14F-4D97-AF65-F5344CB8AC3E}">
        <p14:creationId xmlns:p14="http://schemas.microsoft.com/office/powerpoint/2010/main" val="128196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23A12-3DF2-4CE5-5565-184E2D3C8DA1}"/>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14456D02-0D32-1E7F-4275-A6B8F7279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F23AB688-E68F-C233-510E-CA81FD715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EFA5B064-B07E-C6A4-B024-BAA1B926A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D5577D45-AB1D-738B-EEE8-68BB60CF18C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10" name="CasellaDiTesto 9">
            <a:extLst>
              <a:ext uri="{FF2B5EF4-FFF2-40B4-BE49-F238E27FC236}">
                <a16:creationId xmlns:a16="http://schemas.microsoft.com/office/drawing/2014/main" id="{94166C04-1EAA-E558-7AA5-8AD60C95D188}"/>
              </a:ext>
            </a:extLst>
          </p:cNvPr>
          <p:cNvSpPr txBox="1"/>
          <p:nvPr/>
        </p:nvSpPr>
        <p:spPr>
          <a:xfrm>
            <a:off x="2955668" y="1750723"/>
            <a:ext cx="9030607" cy="5170646"/>
          </a:xfrm>
          <a:prstGeom prst="rect">
            <a:avLst/>
          </a:prstGeom>
          <a:noFill/>
        </p:spPr>
        <p:txBody>
          <a:bodyPr wrap="square" rtlCol="0">
            <a:spAutoFit/>
          </a:bodyPr>
          <a:lstStyle/>
          <a:p>
            <a:r>
              <a:rPr lang="it-IT" sz="2200" dirty="0">
                <a:solidFill>
                  <a:srgbClr val="FFC000"/>
                </a:solidFill>
                <a:latin typeface="Pokemon Solid" panose="040B0500000000000000" pitchFamily="82" charset="2"/>
              </a:rPr>
              <a:t>Pippo vuole registrarsi sia come organizzatore, per aver la possibilità di creare tornei, sia come giocatore, per avere la possibilità di partecipare ai tornei. Prima sceglie di registrarsi come giocatore, effettua la registrazione (Figura2) ed effettua il login (Figura4), dopodiché decide di </a:t>
            </a:r>
            <a:r>
              <a:rPr lang="it-IT" sz="2200" dirty="0" err="1">
                <a:solidFill>
                  <a:srgbClr val="FFC000"/>
                </a:solidFill>
                <a:latin typeface="Pokemon Solid" panose="040B0500000000000000" pitchFamily="82" charset="2"/>
              </a:rPr>
              <a:t>sloggare</a:t>
            </a:r>
            <a:r>
              <a:rPr lang="it-IT" sz="2200" dirty="0">
                <a:solidFill>
                  <a:srgbClr val="FFC000"/>
                </a:solidFill>
                <a:latin typeface="Pokemon Solid" panose="040B0500000000000000" pitchFamily="82" charset="2"/>
              </a:rPr>
              <a:t> e registrarsi come organizzatore (Figura3), in questo caso deve aspettare l'accettazione, viene quindi inviata una notifica a Franco (Moderatore) il quale logga tramite la sua pagina apposita in cui ha inserito la sua username e password (Figura5). Franco si trova nella sua dashboard in Figura6. Franco vede la notifica di Pippo e visualizza il suo stato trovandolo "INVERIFICA". Per poter confermare o rifiutare la richiesta si reca nell'apposita sezione a sinistra andando sulla schermata delle notifiche, in questa pagina visualizza nuovamente la richiesta e decide di accettare Pippo (Figura7).</a:t>
            </a:r>
            <a:endParaRPr lang="it-IT" sz="2200" dirty="0">
              <a:solidFill>
                <a:srgbClr val="FFC000"/>
              </a:solidFill>
            </a:endParaRPr>
          </a:p>
        </p:txBody>
      </p:sp>
      <p:sp>
        <p:nvSpPr>
          <p:cNvPr id="2" name="Rettangolo 1">
            <a:extLst>
              <a:ext uri="{FF2B5EF4-FFF2-40B4-BE49-F238E27FC236}">
                <a16:creationId xmlns:a16="http://schemas.microsoft.com/office/drawing/2014/main" id="{D3945FF7-E916-E4FA-B052-79721B1BF6D2}"/>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E03850F6-8C9A-3408-69D2-DAE054864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F94D70C2-10E2-F4C9-A90D-BF72B121CC8F}"/>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9486348B-AD64-B937-C631-ECA0C8CCD8FB}"/>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B12B1ED3-9DB9-1AA9-1886-8F49CA5D8F12}"/>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D076F191-C152-0F75-215E-FEB0B91926EA}"/>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EE1E7C57-125D-8F05-AB4B-05FA57EA5EE7}"/>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9376CC7B-D345-D90B-7D6D-AFC290138FC2}"/>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14EC887B-44A6-D7CF-E64B-A3786D3235D6}"/>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AE926E89-A3B5-7BEA-86B3-FACFEFDEE1E1}"/>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2D28CA2F-FDC3-ABBC-60B7-30D7DD3329B1}"/>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242DA4BA-2F54-1E7A-9242-BF2F57571C21}"/>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C4F902C2-774A-210F-A832-BF22E0A8CA3A}"/>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335F2DC4-4BB0-3BD0-C98B-2137BEBED518}"/>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25A087A0-8393-AAC4-8A2B-6D1BFA0E580C}"/>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790EE9EA-30FE-C3A2-2310-9139646338C3}"/>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AC3A7673-6023-895D-8F2E-8927BC09CE8B}"/>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8DEA1AB1-DA55-DD90-8187-6B481675A20B}"/>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11FF82D0-E54D-706A-89AB-F56A43F84B2E}"/>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E4B46E25-C485-9A8A-7C9F-C792111A8EBA}"/>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51A0BE97-B29F-018A-81B3-802150243E84}"/>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6B3DD361-CC70-C1CE-6E04-E2B4E044EDB2}"/>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25BC1E35-88DE-399A-AF27-E567E1BC7B2C}"/>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BA169E23-0043-8005-BDF2-04D60F3835BF}"/>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53C1D9EE-4E76-366E-A157-609CFA70109E}"/>
              </a:ext>
            </a:extLst>
          </p:cNvPr>
          <p:cNvSpPr txBox="1"/>
          <p:nvPr/>
        </p:nvSpPr>
        <p:spPr>
          <a:xfrm>
            <a:off x="3839867" y="367530"/>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3" name="CasellaDiTesto 2">
            <a:extLst>
              <a:ext uri="{FF2B5EF4-FFF2-40B4-BE49-F238E27FC236}">
                <a16:creationId xmlns:a16="http://schemas.microsoft.com/office/drawing/2014/main" id="{684E9BBC-7E4A-90E7-6B01-7D4DE32D3664}"/>
              </a:ext>
            </a:extLst>
          </p:cNvPr>
          <p:cNvSpPr txBox="1"/>
          <p:nvPr/>
        </p:nvSpPr>
        <p:spPr>
          <a:xfrm>
            <a:off x="3083560" y="1360057"/>
            <a:ext cx="5570756" cy="461665"/>
          </a:xfrm>
          <a:prstGeom prst="rect">
            <a:avLst/>
          </a:prstGeom>
          <a:noFill/>
        </p:spPr>
        <p:txBody>
          <a:bodyPr wrap="none" rtlCol="0">
            <a:spAutoFit/>
          </a:bodyPr>
          <a:lstStyle/>
          <a:p>
            <a:r>
              <a:rPr lang="it-IT" sz="2400" dirty="0">
                <a:solidFill>
                  <a:schemeClr val="bg1"/>
                </a:solidFill>
                <a:latin typeface="Pokemon Solid" panose="040B0500000000000000" pitchFamily="82" charset="2"/>
              </a:rPr>
              <a:t>Estrapolazione Requisito Funzionale</a:t>
            </a:r>
          </a:p>
        </p:txBody>
      </p:sp>
      <p:pic>
        <p:nvPicPr>
          <p:cNvPr id="13" name="Immagine 12" descr="Immagine che contiene schermata, Software multimediale, testo, software&#10;&#10;Descrizione generata automaticamente">
            <a:extLst>
              <a:ext uri="{FF2B5EF4-FFF2-40B4-BE49-F238E27FC236}">
                <a16:creationId xmlns:a16="http://schemas.microsoft.com/office/drawing/2014/main" id="{ABD086DA-CFB0-2284-35FF-6585B2C0C764}"/>
              </a:ext>
            </a:extLst>
          </p:cNvPr>
          <p:cNvPicPr>
            <a:picLocks noChangeAspect="1"/>
          </p:cNvPicPr>
          <p:nvPr/>
        </p:nvPicPr>
        <p:blipFill rotWithShape="1">
          <a:blip r:embed="rId6"/>
          <a:srcRect t="6697" r="2447"/>
          <a:stretch/>
        </p:blipFill>
        <p:spPr bwMode="auto">
          <a:xfrm>
            <a:off x="13464777" y="1742558"/>
            <a:ext cx="7926968" cy="4836253"/>
          </a:xfrm>
          <a:prstGeom prst="rect">
            <a:avLst/>
          </a:prstGeom>
          <a:ln>
            <a:noFill/>
          </a:ln>
          <a:extLst>
            <a:ext uri="{53640926-AAD7-44D8-BBD7-CCE9431645EC}">
              <a14:shadowObscured xmlns:a14="http://schemas.microsoft.com/office/drawing/2010/main"/>
            </a:ext>
          </a:extLst>
        </p:spPr>
      </p:pic>
      <p:pic>
        <p:nvPicPr>
          <p:cNvPr id="14" name="Immagine 13" descr="Immagine che contiene schermata, Animazione, Software multimediale, Gioco per PC&#10;&#10;Descrizione generata automaticamente">
            <a:extLst>
              <a:ext uri="{FF2B5EF4-FFF2-40B4-BE49-F238E27FC236}">
                <a16:creationId xmlns:a16="http://schemas.microsoft.com/office/drawing/2014/main" id="{CA28F459-8DC4-351E-1C2B-E63EF77FEB96}"/>
              </a:ext>
            </a:extLst>
          </p:cNvPr>
          <p:cNvPicPr>
            <a:picLocks noChangeAspect="1"/>
          </p:cNvPicPr>
          <p:nvPr/>
        </p:nvPicPr>
        <p:blipFill>
          <a:blip r:embed="rId7"/>
          <a:stretch>
            <a:fillRect/>
          </a:stretch>
        </p:blipFill>
        <p:spPr>
          <a:xfrm>
            <a:off x="22717719" y="1742557"/>
            <a:ext cx="7901949" cy="4836253"/>
          </a:xfrm>
          <a:prstGeom prst="rect">
            <a:avLst/>
          </a:prstGeom>
        </p:spPr>
      </p:pic>
    </p:spTree>
    <p:extLst>
      <p:ext uri="{BB962C8B-B14F-4D97-AF65-F5344CB8AC3E}">
        <p14:creationId xmlns:p14="http://schemas.microsoft.com/office/powerpoint/2010/main" val="1771947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07604-ED2D-94F8-BF93-28121E88AEB0}"/>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0B08D82C-FC54-50BB-B097-E58D5B562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A1A6984D-C000-DB66-7D91-0E8CA4D09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A1E6218-AEA4-43B1-7E28-C0C38E69A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F322BC50-898D-11AD-48B0-590109278CF6}"/>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10" name="CasellaDiTesto 9">
            <a:extLst>
              <a:ext uri="{FF2B5EF4-FFF2-40B4-BE49-F238E27FC236}">
                <a16:creationId xmlns:a16="http://schemas.microsoft.com/office/drawing/2014/main" id="{6239DC6E-D739-0A96-2ED0-D98C55AC59AD}"/>
              </a:ext>
            </a:extLst>
          </p:cNvPr>
          <p:cNvSpPr txBox="1"/>
          <p:nvPr/>
        </p:nvSpPr>
        <p:spPr>
          <a:xfrm>
            <a:off x="-9345258" y="1574195"/>
            <a:ext cx="9030607" cy="5170646"/>
          </a:xfrm>
          <a:prstGeom prst="rect">
            <a:avLst/>
          </a:prstGeom>
          <a:noFill/>
        </p:spPr>
        <p:txBody>
          <a:bodyPr wrap="square" rtlCol="0">
            <a:spAutoFit/>
          </a:bodyPr>
          <a:lstStyle/>
          <a:p>
            <a:r>
              <a:rPr lang="it-IT" sz="2200" dirty="0">
                <a:solidFill>
                  <a:srgbClr val="FFC000"/>
                </a:solidFill>
                <a:latin typeface="Pokemon Solid" panose="040B0500000000000000" pitchFamily="82" charset="2"/>
              </a:rPr>
              <a:t>Pippo vuole registrarsi sia come organizzatore, per aver la possibilità di creare tornei, sia come giocatore, per avere la possibilità di partecipare ai tornei. Prima sceglie di registrarsi come giocatore, effettua la registrazione (Figura2) ed effettua il login (Figura4), dopodiché decide di </a:t>
            </a:r>
            <a:r>
              <a:rPr lang="it-IT" sz="2200" dirty="0" err="1">
                <a:solidFill>
                  <a:srgbClr val="FFC000"/>
                </a:solidFill>
                <a:latin typeface="Pokemon Solid" panose="040B0500000000000000" pitchFamily="82" charset="2"/>
              </a:rPr>
              <a:t>sloggare</a:t>
            </a:r>
            <a:r>
              <a:rPr lang="it-IT" sz="2200" dirty="0">
                <a:solidFill>
                  <a:srgbClr val="FFC000"/>
                </a:solidFill>
                <a:latin typeface="Pokemon Solid" panose="040B0500000000000000" pitchFamily="82" charset="2"/>
              </a:rPr>
              <a:t> e registrarsi come organizzatore (Figura3), in questo caso deve aspettare l'accettazione, viene quindi inviata una notifica a Franco (Moderatore) il quale logga tramite la sua pagina apposita in cui ha inserito la sua username e password (Figura5). Franco si trova nella sua dashboard in Figura6. Franco vede la notifica di Pippo e visualizza il suo stato trovandolo "INVERIFICA". Per poter confermare o rifiutare la richiesta si reca nell'apposita sezione a sinistra andando sulla schermata delle notifiche, in questa pagina visualizza nuovamente la richiesta e decide di accettare Pippo (Figura7).</a:t>
            </a:r>
            <a:endParaRPr lang="it-IT" sz="2200" dirty="0">
              <a:solidFill>
                <a:srgbClr val="FFC000"/>
              </a:solidFill>
            </a:endParaRPr>
          </a:p>
        </p:txBody>
      </p:sp>
      <p:sp>
        <p:nvSpPr>
          <p:cNvPr id="9" name="Rettangolo con angoli arrotondati 8">
            <a:extLst>
              <a:ext uri="{FF2B5EF4-FFF2-40B4-BE49-F238E27FC236}">
                <a16:creationId xmlns:a16="http://schemas.microsoft.com/office/drawing/2014/main" id="{C0ED4A2A-0F47-074B-20B3-EAD3EDBEAD2D}"/>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E2C24398-DB28-1D61-F543-7690A1C7BD96}"/>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0317E5A5-AA22-0863-70FA-C87FDB57C1FB}"/>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029DA9F7-40A7-C41B-A040-B178C6D0B726}"/>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1CF863CB-0A5F-7B58-3EB7-B2DD7CF72B2C}"/>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4BD73C97-D00C-7018-04B0-3F5C0222E9AB}"/>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4E4E2074-28E6-2257-883F-503C218C7EB3}"/>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3E34F30A-6DD6-9168-4FEB-9A6073555FAB}"/>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8E34F0D1-A100-669B-86F1-301735F3BB3D}"/>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143A0549-ED2C-2F9E-82F0-D4B7819233B0}"/>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24A2C6F4-D9E5-5481-4499-9631E7B0EF80}"/>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3DD20166-0972-71DE-E9D5-0F1FCB1D00F7}"/>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EFED530C-7DB4-185A-7750-6C3CA1107E8A}"/>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19F3BE5C-1545-EEB4-A395-11B4987CA775}"/>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42B63430-550D-DA0C-544B-C0B2CD31D76A}"/>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F3598D2F-EE87-7595-34B9-E4CF9139435B}"/>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CC7C2F5D-83CE-166A-C3FB-78A0CC2A1981}"/>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FB61B327-43A5-EEE2-6E12-87536A559CE1}"/>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4C3703F9-5FEC-A630-0E6D-8DD06FA4B3B7}"/>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D7AB1CAC-7E2A-1A8F-5D7F-38518A273901}"/>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880E52E3-2A6A-7B9A-B345-0691A5F798BA}"/>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79FCA13C-BB84-339B-0E31-E8C6F6AD9738}"/>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B7C796EF-1B7D-12E7-DE8B-F44F0FDD62CA}"/>
              </a:ext>
            </a:extLst>
          </p:cNvPr>
          <p:cNvSpPr txBox="1"/>
          <p:nvPr/>
        </p:nvSpPr>
        <p:spPr>
          <a:xfrm>
            <a:off x="3839867" y="367530"/>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3" name="CasellaDiTesto 2">
            <a:extLst>
              <a:ext uri="{FF2B5EF4-FFF2-40B4-BE49-F238E27FC236}">
                <a16:creationId xmlns:a16="http://schemas.microsoft.com/office/drawing/2014/main" id="{8635900F-B9E3-AA00-B3D1-86C4E8E2DAB6}"/>
              </a:ext>
            </a:extLst>
          </p:cNvPr>
          <p:cNvSpPr txBox="1"/>
          <p:nvPr/>
        </p:nvSpPr>
        <p:spPr>
          <a:xfrm>
            <a:off x="3083560" y="1360057"/>
            <a:ext cx="5570756" cy="461665"/>
          </a:xfrm>
          <a:prstGeom prst="rect">
            <a:avLst/>
          </a:prstGeom>
          <a:noFill/>
        </p:spPr>
        <p:txBody>
          <a:bodyPr wrap="none" rtlCol="0">
            <a:spAutoFit/>
          </a:bodyPr>
          <a:lstStyle/>
          <a:p>
            <a:r>
              <a:rPr lang="it-IT" sz="2400" dirty="0">
                <a:solidFill>
                  <a:schemeClr val="bg1"/>
                </a:solidFill>
                <a:latin typeface="Pokemon Solid" panose="040B0500000000000000" pitchFamily="82" charset="2"/>
              </a:rPr>
              <a:t>Estrapolazione Requisito Funzionale</a:t>
            </a:r>
          </a:p>
        </p:txBody>
      </p:sp>
      <p:cxnSp>
        <p:nvCxnSpPr>
          <p:cNvPr id="14" name="Connettore 2 13">
            <a:extLst>
              <a:ext uri="{FF2B5EF4-FFF2-40B4-BE49-F238E27FC236}">
                <a16:creationId xmlns:a16="http://schemas.microsoft.com/office/drawing/2014/main" id="{C0BE5353-5563-11A0-BE14-B7A50D19B6F9}"/>
              </a:ext>
            </a:extLst>
          </p:cNvPr>
          <p:cNvCxnSpPr>
            <a:cxnSpLocks/>
            <a:endCxn id="7" idx="1"/>
          </p:cNvCxnSpPr>
          <p:nvPr/>
        </p:nvCxnSpPr>
        <p:spPr>
          <a:xfrm>
            <a:off x="10929041" y="4272677"/>
            <a:ext cx="126295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descr="Immagine che contiene schermata, Software multimediale, testo, software&#10;&#10;Descrizione generata automaticamente">
            <a:extLst>
              <a:ext uri="{FF2B5EF4-FFF2-40B4-BE49-F238E27FC236}">
                <a16:creationId xmlns:a16="http://schemas.microsoft.com/office/drawing/2014/main" id="{2B8BD0A1-B165-45DC-495A-E4C298F74252}"/>
              </a:ext>
            </a:extLst>
          </p:cNvPr>
          <p:cNvPicPr>
            <a:picLocks noChangeAspect="1"/>
          </p:cNvPicPr>
          <p:nvPr/>
        </p:nvPicPr>
        <p:blipFill rotWithShape="1">
          <a:blip r:embed="rId5"/>
          <a:srcRect t="6697" r="2447"/>
          <a:stretch/>
        </p:blipFill>
        <p:spPr bwMode="auto">
          <a:xfrm>
            <a:off x="2985463" y="1821722"/>
            <a:ext cx="7926968" cy="4836253"/>
          </a:xfrm>
          <a:prstGeom prst="rect">
            <a:avLst/>
          </a:prstGeom>
          <a:ln>
            <a:noFill/>
          </a:ln>
          <a:extLst>
            <a:ext uri="{53640926-AAD7-44D8-BBD7-CCE9431645EC}">
              <a14:shadowObscured xmlns:a14="http://schemas.microsoft.com/office/drawing/2010/main"/>
            </a:ext>
          </a:extLst>
        </p:spPr>
      </p:pic>
      <p:pic>
        <p:nvPicPr>
          <p:cNvPr id="7" name="Immagine 6" descr="Immagine che contiene schermata, Animazione, Software multimediale, Gioco per PC&#10;&#10;Descrizione generata automaticamente">
            <a:extLst>
              <a:ext uri="{FF2B5EF4-FFF2-40B4-BE49-F238E27FC236}">
                <a16:creationId xmlns:a16="http://schemas.microsoft.com/office/drawing/2014/main" id="{EEAB86F8-3CD9-ABC5-5974-AB902B733386}"/>
              </a:ext>
            </a:extLst>
          </p:cNvPr>
          <p:cNvPicPr>
            <a:picLocks noChangeAspect="1"/>
          </p:cNvPicPr>
          <p:nvPr/>
        </p:nvPicPr>
        <p:blipFill>
          <a:blip r:embed="rId6"/>
          <a:stretch>
            <a:fillRect/>
          </a:stretch>
        </p:blipFill>
        <p:spPr>
          <a:xfrm>
            <a:off x="12192000" y="1854550"/>
            <a:ext cx="7901949" cy="4836253"/>
          </a:xfrm>
          <a:prstGeom prst="rect">
            <a:avLst/>
          </a:prstGeom>
        </p:spPr>
      </p:pic>
      <p:sp>
        <p:nvSpPr>
          <p:cNvPr id="2" name="Rettangolo 1">
            <a:extLst>
              <a:ext uri="{FF2B5EF4-FFF2-40B4-BE49-F238E27FC236}">
                <a16:creationId xmlns:a16="http://schemas.microsoft.com/office/drawing/2014/main" id="{8C75C29D-A97C-7F8F-7BF7-82898F82FA36}"/>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3BA7D810-2B7B-7D69-2D54-C44F7AFC99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Tree>
    <p:extLst>
      <p:ext uri="{BB962C8B-B14F-4D97-AF65-F5344CB8AC3E}">
        <p14:creationId xmlns:p14="http://schemas.microsoft.com/office/powerpoint/2010/main" val="114849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E361A-4982-4BC8-712F-D4A4B2C0EFAB}"/>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FDD6A4C7-4732-0C0C-DCE9-41DFCDB44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229E049C-E111-87DB-B4DC-27E5AB341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3C32EF7-5BBF-F4AA-BD98-4E7B5D56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4CD6225F-58EB-A1F4-DAFD-F11541E1A3D4}"/>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9" name="Rettangolo con angoli arrotondati 8">
            <a:extLst>
              <a:ext uri="{FF2B5EF4-FFF2-40B4-BE49-F238E27FC236}">
                <a16:creationId xmlns:a16="http://schemas.microsoft.com/office/drawing/2014/main" id="{40A65506-92E6-5E2B-4158-FB94C5EF3BDE}"/>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28A69AD5-5C9B-1D33-9AD1-DFA6E0866128}"/>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CFEAE88E-6866-BE76-4358-8E590913C45C}"/>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B0EC4AA7-4720-BDD4-400B-BFFE7D0B908D}"/>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81FF800D-2248-B187-02D4-D92F23A834F9}"/>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E2A9241E-D6AB-059A-DB52-590CECB07591}"/>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D4DD048-3D60-2D2B-4C8C-7BE64CB7F0D7}"/>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C0264B22-4898-5CB1-95F9-5851FE77146F}"/>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850832A6-4070-4E5A-94A5-4AD7251D0204}"/>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AAF2C380-28AE-B9EB-89CA-A09B0F6EAA24}"/>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97800699-218B-88C7-971B-A0CF007F0508}"/>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D901F16B-F829-5A65-F2E0-EFD65A9F0EE3}"/>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FF098FFC-5D28-B09E-DE4E-3B6B6ED2302F}"/>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C95B1765-30A2-7BA6-369A-7E45FEA87ECD}"/>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D296B4A8-DD7F-C2A7-9680-34FFFEB1F816}"/>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87847F0A-B5C8-FFD9-385F-C5EF61A8BACF}"/>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1EF3D9C3-E10A-9379-FACA-E70D68746E7F}"/>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BDDA10AC-C03C-D97D-8098-F4F4FCD4771E}"/>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34E7FCC5-427B-F572-6C5D-E73DC09D735D}"/>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EBA25FE4-CE6A-9BE7-CB8A-B0B5CCB6E44C}"/>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7A9DF3E8-DD44-DDE8-149E-3A4428951D53}"/>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573DB715-6ABC-15F5-E3F5-2F13B37FC978}"/>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E028A63F-190C-D19F-6C38-D6DE95126B99}"/>
              </a:ext>
            </a:extLst>
          </p:cNvPr>
          <p:cNvSpPr txBox="1"/>
          <p:nvPr/>
        </p:nvSpPr>
        <p:spPr>
          <a:xfrm>
            <a:off x="3839867" y="367530"/>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3" name="CasellaDiTesto 2">
            <a:extLst>
              <a:ext uri="{FF2B5EF4-FFF2-40B4-BE49-F238E27FC236}">
                <a16:creationId xmlns:a16="http://schemas.microsoft.com/office/drawing/2014/main" id="{B6860879-72A6-5BBE-E383-72282D93DBFE}"/>
              </a:ext>
            </a:extLst>
          </p:cNvPr>
          <p:cNvSpPr txBox="1"/>
          <p:nvPr/>
        </p:nvSpPr>
        <p:spPr>
          <a:xfrm>
            <a:off x="3083560" y="1360057"/>
            <a:ext cx="5570756" cy="461665"/>
          </a:xfrm>
          <a:prstGeom prst="rect">
            <a:avLst/>
          </a:prstGeom>
          <a:noFill/>
        </p:spPr>
        <p:txBody>
          <a:bodyPr wrap="none" rtlCol="0">
            <a:spAutoFit/>
          </a:bodyPr>
          <a:lstStyle/>
          <a:p>
            <a:r>
              <a:rPr lang="it-IT" sz="2400" dirty="0">
                <a:solidFill>
                  <a:schemeClr val="bg1"/>
                </a:solidFill>
                <a:latin typeface="Pokemon Solid" panose="040B0500000000000000" pitchFamily="82" charset="2"/>
              </a:rPr>
              <a:t>Estrapolazione Requisito Funzionale</a:t>
            </a:r>
          </a:p>
        </p:txBody>
      </p:sp>
      <p:cxnSp>
        <p:nvCxnSpPr>
          <p:cNvPr id="14" name="Connettore 2 13">
            <a:extLst>
              <a:ext uri="{FF2B5EF4-FFF2-40B4-BE49-F238E27FC236}">
                <a16:creationId xmlns:a16="http://schemas.microsoft.com/office/drawing/2014/main" id="{87A4B5BD-CF08-2408-EE23-47C7626DCDDD}"/>
              </a:ext>
            </a:extLst>
          </p:cNvPr>
          <p:cNvCxnSpPr>
            <a:cxnSpLocks/>
            <a:endCxn id="7" idx="1"/>
          </p:cNvCxnSpPr>
          <p:nvPr/>
        </p:nvCxnSpPr>
        <p:spPr>
          <a:xfrm>
            <a:off x="2318564" y="4302434"/>
            <a:ext cx="126295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descr="Immagine che contiene schermata, Software multimediale, testo, software&#10;&#10;Descrizione generata automaticamente">
            <a:extLst>
              <a:ext uri="{FF2B5EF4-FFF2-40B4-BE49-F238E27FC236}">
                <a16:creationId xmlns:a16="http://schemas.microsoft.com/office/drawing/2014/main" id="{DA272C84-5071-60D5-8E7F-DC5F274C13A9}"/>
              </a:ext>
            </a:extLst>
          </p:cNvPr>
          <p:cNvPicPr>
            <a:picLocks noChangeAspect="1"/>
          </p:cNvPicPr>
          <p:nvPr/>
        </p:nvPicPr>
        <p:blipFill rotWithShape="1">
          <a:blip r:embed="rId5"/>
          <a:srcRect t="6697" r="2447"/>
          <a:stretch/>
        </p:blipFill>
        <p:spPr bwMode="auto">
          <a:xfrm>
            <a:off x="-5625014" y="1851479"/>
            <a:ext cx="7926968" cy="4836253"/>
          </a:xfrm>
          <a:prstGeom prst="rect">
            <a:avLst/>
          </a:prstGeom>
          <a:ln>
            <a:noFill/>
          </a:ln>
          <a:extLst>
            <a:ext uri="{53640926-AAD7-44D8-BBD7-CCE9431645EC}">
              <a14:shadowObscured xmlns:a14="http://schemas.microsoft.com/office/drawing/2010/main"/>
            </a:ext>
          </a:extLst>
        </p:spPr>
      </p:pic>
      <p:pic>
        <p:nvPicPr>
          <p:cNvPr id="7" name="Immagine 6" descr="Immagine che contiene schermata, Animazione, Software multimediale, Gioco per PC&#10;&#10;Descrizione generata automaticamente">
            <a:extLst>
              <a:ext uri="{FF2B5EF4-FFF2-40B4-BE49-F238E27FC236}">
                <a16:creationId xmlns:a16="http://schemas.microsoft.com/office/drawing/2014/main" id="{4437FBB0-59E4-7DD5-7F29-09FF8111E0F8}"/>
              </a:ext>
            </a:extLst>
          </p:cNvPr>
          <p:cNvPicPr>
            <a:picLocks noChangeAspect="1"/>
          </p:cNvPicPr>
          <p:nvPr/>
        </p:nvPicPr>
        <p:blipFill>
          <a:blip r:embed="rId6"/>
          <a:stretch>
            <a:fillRect/>
          </a:stretch>
        </p:blipFill>
        <p:spPr>
          <a:xfrm>
            <a:off x="3581523" y="1884307"/>
            <a:ext cx="7901949" cy="4836253"/>
          </a:xfrm>
          <a:prstGeom prst="rect">
            <a:avLst/>
          </a:prstGeom>
        </p:spPr>
      </p:pic>
      <p:sp>
        <p:nvSpPr>
          <p:cNvPr id="2" name="Rettangolo 1">
            <a:extLst>
              <a:ext uri="{FF2B5EF4-FFF2-40B4-BE49-F238E27FC236}">
                <a16:creationId xmlns:a16="http://schemas.microsoft.com/office/drawing/2014/main" id="{EBC25844-FC3A-759F-D342-1E9F0C4F6298}"/>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6D6D16DF-5E2A-DE5B-F7D8-F419F47EE4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Tree>
    <p:extLst>
      <p:ext uri="{BB962C8B-B14F-4D97-AF65-F5344CB8AC3E}">
        <p14:creationId xmlns:p14="http://schemas.microsoft.com/office/powerpoint/2010/main" val="365416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9D757-D380-A5D9-6F0F-37CCE084E0AB}"/>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B12FD717-C3F8-3ED8-ECDE-C8B0D1AF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DBC7408E-5F33-4566-C1A0-E70F43031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F45FA0DF-0449-BB9B-5E8A-1602046F6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6832260D-3D0A-5F80-7EFE-D2A671560AA2}"/>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9" name="Rettangolo con angoli arrotondati 8">
            <a:extLst>
              <a:ext uri="{FF2B5EF4-FFF2-40B4-BE49-F238E27FC236}">
                <a16:creationId xmlns:a16="http://schemas.microsoft.com/office/drawing/2014/main" id="{89231E42-B802-E754-95C3-814B31114048}"/>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CE08292C-0353-519E-7B17-DCABC61905F8}"/>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D9AE5E46-36C0-722A-48BF-439F12667E25}"/>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90E93C41-0AF0-18A9-ABE4-E489444408B7}"/>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F13D222C-857A-57C6-FC80-9B5BE26AA178}"/>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1F09FB14-D6BF-D431-8B9D-00B57C1DB0AA}"/>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1215CE74-914C-2532-91F3-2005DDFD360B}"/>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AEB81B6-DD26-6D32-8B6A-DBCDC0604E0C}"/>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26D7D428-532C-1948-65E4-927A0C793273}"/>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FED13115-224A-A661-D449-B08ED548A03F}"/>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E7EA62B5-ADCF-8B0E-5317-8762F6ADF79E}"/>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FC991BB1-9BC6-D6DE-3B0A-C862894C56AD}"/>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5D010FB-238A-EEC6-AB9B-C6E9BABB8E4F}"/>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3270995C-114B-AD49-E4FC-694D4DC38A41}"/>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15F65992-70F8-B61E-0BE4-7B2401585C2E}"/>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1017FB4F-E987-E651-5CF0-D2CC8863A3FB}"/>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3BBC1E60-54B3-F49A-3B1E-A0A5F6207B65}"/>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6A1A535C-DBE1-E9FD-D4CD-1588ABE871E1}"/>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F5C08A26-3C19-1A81-3A9D-5C49B216F4AB}"/>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30BB1B74-A65F-18C0-67F9-DD9DC40B195E}"/>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D18EEBA4-6925-D227-1995-9A9DACD3C640}"/>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1DA95EC8-C80C-E516-7739-B2739E02F3CE}"/>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A966E015-6EBB-2890-6721-F77753AFFEEA}"/>
              </a:ext>
            </a:extLst>
          </p:cNvPr>
          <p:cNvSpPr txBox="1"/>
          <p:nvPr/>
        </p:nvSpPr>
        <p:spPr>
          <a:xfrm>
            <a:off x="-6308557" y="366122"/>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cxnSp>
        <p:nvCxnSpPr>
          <p:cNvPr id="14" name="Connettore 2 13">
            <a:extLst>
              <a:ext uri="{FF2B5EF4-FFF2-40B4-BE49-F238E27FC236}">
                <a16:creationId xmlns:a16="http://schemas.microsoft.com/office/drawing/2014/main" id="{6D2041F4-45E0-FEBA-6E3A-74ACA4DB5C9E}"/>
              </a:ext>
            </a:extLst>
          </p:cNvPr>
          <p:cNvCxnSpPr>
            <a:cxnSpLocks/>
            <a:endCxn id="7" idx="1"/>
          </p:cNvCxnSpPr>
          <p:nvPr/>
        </p:nvCxnSpPr>
        <p:spPr>
          <a:xfrm>
            <a:off x="-7829860" y="4271269"/>
            <a:ext cx="126295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descr="Immagine che contiene schermata, Software multimediale, testo, software&#10;&#10;Descrizione generata automaticamente">
            <a:extLst>
              <a:ext uri="{FF2B5EF4-FFF2-40B4-BE49-F238E27FC236}">
                <a16:creationId xmlns:a16="http://schemas.microsoft.com/office/drawing/2014/main" id="{06AC5EBE-BDD3-70FD-8C16-6989BAC721C5}"/>
              </a:ext>
            </a:extLst>
          </p:cNvPr>
          <p:cNvPicPr>
            <a:picLocks noChangeAspect="1"/>
          </p:cNvPicPr>
          <p:nvPr/>
        </p:nvPicPr>
        <p:blipFill rotWithShape="1">
          <a:blip r:embed="rId5"/>
          <a:srcRect t="6697" r="2447"/>
          <a:stretch/>
        </p:blipFill>
        <p:spPr bwMode="auto">
          <a:xfrm>
            <a:off x="-15773438" y="1820314"/>
            <a:ext cx="7926968" cy="4836253"/>
          </a:xfrm>
          <a:prstGeom prst="rect">
            <a:avLst/>
          </a:prstGeom>
          <a:ln>
            <a:noFill/>
          </a:ln>
          <a:extLst>
            <a:ext uri="{53640926-AAD7-44D8-BBD7-CCE9431645EC}">
              <a14:shadowObscured xmlns:a14="http://schemas.microsoft.com/office/drawing/2010/main"/>
            </a:ext>
          </a:extLst>
        </p:spPr>
      </p:pic>
      <p:pic>
        <p:nvPicPr>
          <p:cNvPr id="7" name="Immagine 6" descr="Immagine che contiene schermata, Animazione, Software multimediale, Gioco per PC&#10;&#10;Descrizione generata automaticamente">
            <a:extLst>
              <a:ext uri="{FF2B5EF4-FFF2-40B4-BE49-F238E27FC236}">
                <a16:creationId xmlns:a16="http://schemas.microsoft.com/office/drawing/2014/main" id="{8A9BA601-B434-ECB0-F881-6511AA98B82B}"/>
              </a:ext>
            </a:extLst>
          </p:cNvPr>
          <p:cNvPicPr>
            <a:picLocks noChangeAspect="1"/>
          </p:cNvPicPr>
          <p:nvPr/>
        </p:nvPicPr>
        <p:blipFill>
          <a:blip r:embed="rId6"/>
          <a:stretch>
            <a:fillRect/>
          </a:stretch>
        </p:blipFill>
        <p:spPr>
          <a:xfrm>
            <a:off x="-6566901" y="1853142"/>
            <a:ext cx="7901949" cy="4836253"/>
          </a:xfrm>
          <a:prstGeom prst="rect">
            <a:avLst/>
          </a:prstGeom>
        </p:spPr>
      </p:pic>
      <p:sp>
        <p:nvSpPr>
          <p:cNvPr id="25" name="CasellaDiTesto 24">
            <a:extLst>
              <a:ext uri="{FF2B5EF4-FFF2-40B4-BE49-F238E27FC236}">
                <a16:creationId xmlns:a16="http://schemas.microsoft.com/office/drawing/2014/main" id="{B3BE3152-B3CC-416F-9081-44884B502A90}"/>
              </a:ext>
            </a:extLst>
          </p:cNvPr>
          <p:cNvSpPr txBox="1"/>
          <p:nvPr/>
        </p:nvSpPr>
        <p:spPr>
          <a:xfrm>
            <a:off x="-4567723" y="1381785"/>
            <a:ext cx="5764720" cy="461665"/>
          </a:xfrm>
          <a:prstGeom prst="rect">
            <a:avLst/>
          </a:prstGeom>
          <a:noFill/>
        </p:spPr>
        <p:txBody>
          <a:bodyPr wrap="none" rtlCol="0">
            <a:spAutoFit/>
          </a:bodyPr>
          <a:lstStyle/>
          <a:p>
            <a:r>
              <a:rPr lang="it-IT" sz="2400" dirty="0" err="1">
                <a:solidFill>
                  <a:schemeClr val="bg1"/>
                </a:solidFill>
                <a:latin typeface="Pokemon Solid" panose="040B0500000000000000" pitchFamily="82" charset="2"/>
              </a:rPr>
              <a:t>Sequence</a:t>
            </a:r>
            <a:r>
              <a:rPr lang="it-IT" sz="2400" dirty="0">
                <a:solidFill>
                  <a:schemeClr val="bg1"/>
                </a:solidFill>
                <a:latin typeface="Pokemon Solid" panose="040B0500000000000000" pitchFamily="82" charset="2"/>
              </a:rPr>
              <a:t> </a:t>
            </a:r>
            <a:r>
              <a:rPr lang="it-IT" sz="2400" dirty="0" err="1">
                <a:solidFill>
                  <a:schemeClr val="bg1"/>
                </a:solidFill>
                <a:latin typeface="Pokemon Solid" panose="040B0500000000000000" pitchFamily="82" charset="2"/>
              </a:rPr>
              <a:t>Diagram</a:t>
            </a:r>
            <a:r>
              <a:rPr lang="it-IT" sz="2400" dirty="0">
                <a:solidFill>
                  <a:schemeClr val="bg1"/>
                </a:solidFill>
                <a:latin typeface="Pokemon Solid" panose="040B0500000000000000" pitchFamily="82" charset="2"/>
              </a:rPr>
              <a:t> della registrazione</a:t>
            </a:r>
          </a:p>
        </p:txBody>
      </p:sp>
      <p:sp>
        <p:nvSpPr>
          <p:cNvPr id="2" name="Rettangolo 1">
            <a:extLst>
              <a:ext uri="{FF2B5EF4-FFF2-40B4-BE49-F238E27FC236}">
                <a16:creationId xmlns:a16="http://schemas.microsoft.com/office/drawing/2014/main" id="{F6E48C05-05FE-F73C-5C87-C647B1E240FF}"/>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D464EEA3-8ECA-785E-9BB7-A04F808AEE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pic>
        <p:nvPicPr>
          <p:cNvPr id="24" name="Immagine 23">
            <a:extLst>
              <a:ext uri="{FF2B5EF4-FFF2-40B4-BE49-F238E27FC236}">
                <a16:creationId xmlns:a16="http://schemas.microsoft.com/office/drawing/2014/main" id="{4146788B-D644-32C0-E5B2-C54FD028A2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6632" y="1853142"/>
            <a:ext cx="8952718" cy="4857890"/>
          </a:xfrm>
          <a:prstGeom prst="rect">
            <a:avLst/>
          </a:prstGeom>
        </p:spPr>
      </p:pic>
      <p:graphicFrame>
        <p:nvGraphicFramePr>
          <p:cNvPr id="22" name="Tabella 21">
            <a:extLst>
              <a:ext uri="{FF2B5EF4-FFF2-40B4-BE49-F238E27FC236}">
                <a16:creationId xmlns:a16="http://schemas.microsoft.com/office/drawing/2014/main" id="{CB4749AF-E188-F979-77E5-1C38FED69A1C}"/>
              </a:ext>
            </a:extLst>
          </p:cNvPr>
          <p:cNvGraphicFramePr>
            <a:graphicFrameLocks noGrp="1"/>
          </p:cNvGraphicFramePr>
          <p:nvPr>
            <p:extLst>
              <p:ext uri="{D42A27DB-BD31-4B8C-83A1-F6EECF244321}">
                <p14:modId xmlns:p14="http://schemas.microsoft.com/office/powerpoint/2010/main" val="760260550"/>
              </p:ext>
            </p:extLst>
          </p:nvPr>
        </p:nvGraphicFramePr>
        <p:xfrm>
          <a:off x="3514228" y="273589"/>
          <a:ext cx="8392022" cy="6415805"/>
        </p:xfrm>
        <a:graphic>
          <a:graphicData uri="http://schemas.openxmlformats.org/drawingml/2006/table">
            <a:tbl>
              <a:tblPr firstRow="1" firstCol="1" lastRow="1" lastCol="1" bandRow="1" bandCol="1">
                <a:tableStyleId>{21E4AEA4-8DFA-4A89-87EB-49C32662AFE0}</a:tableStyleId>
              </a:tblPr>
              <a:tblGrid>
                <a:gridCol w="1200971">
                  <a:extLst>
                    <a:ext uri="{9D8B030D-6E8A-4147-A177-3AD203B41FA5}">
                      <a16:colId xmlns:a16="http://schemas.microsoft.com/office/drawing/2014/main" val="2136904957"/>
                    </a:ext>
                  </a:extLst>
                </a:gridCol>
                <a:gridCol w="3171501">
                  <a:extLst>
                    <a:ext uri="{9D8B030D-6E8A-4147-A177-3AD203B41FA5}">
                      <a16:colId xmlns:a16="http://schemas.microsoft.com/office/drawing/2014/main" val="2778641313"/>
                    </a:ext>
                  </a:extLst>
                </a:gridCol>
                <a:gridCol w="4019550">
                  <a:extLst>
                    <a:ext uri="{9D8B030D-6E8A-4147-A177-3AD203B41FA5}">
                      <a16:colId xmlns:a16="http://schemas.microsoft.com/office/drawing/2014/main" val="3519805542"/>
                    </a:ext>
                  </a:extLst>
                </a:gridCol>
              </a:tblGrid>
              <a:tr h="230097">
                <a:tc>
                  <a:txBody>
                    <a:bodyPr/>
                    <a:lstStyle/>
                    <a:p>
                      <a:pPr marL="96520">
                        <a:lnSpc>
                          <a:spcPts val="1820"/>
                        </a:lnSpc>
                        <a:spcBef>
                          <a:spcPts val="480"/>
                        </a:spcBef>
                        <a:spcAft>
                          <a:spcPts val="0"/>
                        </a:spcAft>
                      </a:pPr>
                      <a:r>
                        <a:rPr lang="it-IT" sz="1200" spc="-10" dirty="0">
                          <a:effectLst/>
                        </a:rPr>
                        <a:t>Titolo:</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gridSpan="2">
                  <a:txBody>
                    <a:bodyPr/>
                    <a:lstStyle/>
                    <a:p>
                      <a:pPr marL="96520" algn="ctr">
                        <a:lnSpc>
                          <a:spcPts val="1820"/>
                        </a:lnSpc>
                        <a:spcBef>
                          <a:spcPts val="480"/>
                        </a:spcBef>
                        <a:spcAft>
                          <a:spcPts val="0"/>
                        </a:spcAft>
                      </a:pPr>
                      <a:r>
                        <a:rPr lang="it-IT" sz="1200" spc="-10">
                          <a:effectLst/>
                        </a:rPr>
                        <a:t>UC 3: Registrazione organizzatore</a:t>
                      </a:r>
                      <a:endParaRPr lang="it-IT" sz="120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hMerge="1">
                  <a:txBody>
                    <a:bodyPr/>
                    <a:lstStyle/>
                    <a:p>
                      <a:endParaRPr lang="it-IT"/>
                    </a:p>
                  </a:txBody>
                  <a:tcPr/>
                </a:tc>
                <a:extLst>
                  <a:ext uri="{0D108BD9-81ED-4DB2-BD59-A6C34878D82A}">
                    <a16:rowId xmlns:a16="http://schemas.microsoft.com/office/drawing/2014/main" val="2869215506"/>
                  </a:ext>
                </a:extLst>
              </a:tr>
              <a:tr h="539584">
                <a:tc>
                  <a:txBody>
                    <a:bodyPr/>
                    <a:lstStyle/>
                    <a:p>
                      <a:pPr marL="96520">
                        <a:lnSpc>
                          <a:spcPts val="1820"/>
                        </a:lnSpc>
                        <a:spcBef>
                          <a:spcPts val="480"/>
                        </a:spcBef>
                        <a:spcAft>
                          <a:spcPts val="0"/>
                        </a:spcAft>
                      </a:pPr>
                      <a:r>
                        <a:rPr lang="it-IT" sz="1200" spc="-10" dirty="0">
                          <a:effectLst/>
                        </a:rPr>
                        <a:t>Attori Partecipanti:</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gridSpan="2">
                  <a:txBody>
                    <a:bodyPr/>
                    <a:lstStyle/>
                    <a:p>
                      <a:pPr marL="96520">
                        <a:lnSpc>
                          <a:spcPts val="1820"/>
                        </a:lnSpc>
                        <a:spcBef>
                          <a:spcPts val="480"/>
                        </a:spcBef>
                        <a:spcAft>
                          <a:spcPts val="0"/>
                        </a:spcAft>
                      </a:pPr>
                      <a:r>
                        <a:rPr lang="it-IT" sz="1200" spc="-10" dirty="0">
                          <a:effectLst/>
                        </a:rPr>
                        <a:t>Utente: </a:t>
                      </a:r>
                      <a:endParaRPr lang="it-IT" sz="1200" dirty="0">
                        <a:effectLst/>
                      </a:endParaRPr>
                    </a:p>
                    <a:p>
                      <a:pPr marL="96520">
                        <a:lnSpc>
                          <a:spcPts val="1820"/>
                        </a:lnSpc>
                        <a:spcBef>
                          <a:spcPts val="480"/>
                        </a:spcBef>
                        <a:spcAft>
                          <a:spcPts val="0"/>
                        </a:spcAft>
                      </a:pPr>
                      <a:r>
                        <a:rPr lang="it-IT" sz="1200" spc="-10" dirty="0">
                          <a:effectLst/>
                        </a:rPr>
                        <a:t>Guest.</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hMerge="1">
                  <a:txBody>
                    <a:bodyPr/>
                    <a:lstStyle/>
                    <a:p>
                      <a:endParaRPr lang="it-IT"/>
                    </a:p>
                  </a:txBody>
                  <a:tcPr/>
                </a:tc>
                <a:extLst>
                  <a:ext uri="{0D108BD9-81ED-4DB2-BD59-A6C34878D82A}">
                    <a16:rowId xmlns:a16="http://schemas.microsoft.com/office/drawing/2014/main" val="3377286129"/>
                  </a:ext>
                </a:extLst>
              </a:tr>
              <a:tr h="230097">
                <a:tc>
                  <a:txBody>
                    <a:bodyPr/>
                    <a:lstStyle/>
                    <a:p>
                      <a:pPr marL="96520">
                        <a:lnSpc>
                          <a:spcPts val="1820"/>
                        </a:lnSpc>
                        <a:spcBef>
                          <a:spcPts val="480"/>
                        </a:spcBef>
                        <a:spcAft>
                          <a:spcPts val="0"/>
                        </a:spcAft>
                      </a:pPr>
                      <a:r>
                        <a:rPr lang="it-IT" sz="1200" spc="-10" dirty="0">
                          <a:effectLst/>
                        </a:rPr>
                        <a:t>Entry:</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gridSpan="2">
                  <a:txBody>
                    <a:bodyPr/>
                    <a:lstStyle/>
                    <a:p>
                      <a:pPr marL="96520">
                        <a:lnSpc>
                          <a:spcPts val="1820"/>
                        </a:lnSpc>
                        <a:spcBef>
                          <a:spcPts val="480"/>
                        </a:spcBef>
                        <a:spcAft>
                          <a:spcPts val="0"/>
                        </a:spcAft>
                      </a:pPr>
                      <a:r>
                        <a:rPr lang="it-IT" sz="1200" spc="-10" dirty="0">
                          <a:effectLst/>
                        </a:rPr>
                        <a:t>L’utente si trova sulla home page con la schermata di registrazione.</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hMerge="1">
                  <a:txBody>
                    <a:bodyPr/>
                    <a:lstStyle/>
                    <a:p>
                      <a:endParaRPr lang="it-IT"/>
                    </a:p>
                  </a:txBody>
                  <a:tcPr/>
                </a:tc>
                <a:extLst>
                  <a:ext uri="{0D108BD9-81ED-4DB2-BD59-A6C34878D82A}">
                    <a16:rowId xmlns:a16="http://schemas.microsoft.com/office/drawing/2014/main" val="3548569590"/>
                  </a:ext>
                </a:extLst>
              </a:tr>
              <a:tr h="230097">
                <a:tc>
                  <a:txBody>
                    <a:bodyPr/>
                    <a:lstStyle/>
                    <a:p>
                      <a:pPr marL="96520">
                        <a:lnSpc>
                          <a:spcPts val="1820"/>
                        </a:lnSpc>
                        <a:spcBef>
                          <a:spcPts val="480"/>
                        </a:spcBef>
                        <a:spcAft>
                          <a:spcPts val="0"/>
                        </a:spcAft>
                      </a:pPr>
                      <a:r>
                        <a:rPr lang="it-IT" sz="1200" spc="-10" dirty="0">
                          <a:effectLst/>
                        </a:rPr>
                        <a:t>Flow of events:</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a:txBody>
                    <a:bodyPr/>
                    <a:lstStyle/>
                    <a:p>
                      <a:pPr marL="96520">
                        <a:lnSpc>
                          <a:spcPts val="1820"/>
                        </a:lnSpc>
                        <a:spcBef>
                          <a:spcPts val="480"/>
                        </a:spcBef>
                        <a:spcAft>
                          <a:spcPts val="0"/>
                        </a:spcAft>
                      </a:pPr>
                      <a:r>
                        <a:rPr lang="it-IT" sz="1200" b="1" kern="1200" spc="-10" dirty="0">
                          <a:solidFill>
                            <a:schemeClr val="lt1"/>
                          </a:solidFill>
                          <a:effectLst/>
                          <a:latin typeface="+mn-lt"/>
                          <a:ea typeface="+mn-ea"/>
                          <a:cs typeface="+mn-cs"/>
                        </a:rPr>
                        <a:t>Azioni utente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a:txBody>
                    <a:bodyPr/>
                    <a:lstStyle/>
                    <a:p>
                      <a:pPr marL="96520">
                        <a:lnSpc>
                          <a:spcPts val="1820"/>
                        </a:lnSpc>
                        <a:spcBef>
                          <a:spcPts val="480"/>
                        </a:spcBef>
                        <a:spcAft>
                          <a:spcPts val="0"/>
                        </a:spcAft>
                      </a:pPr>
                      <a:r>
                        <a:rPr lang="it-IT" sz="1200" spc="-10" dirty="0">
                          <a:effectLst/>
                        </a:rPr>
                        <a:t>Azioni sistema</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extLst>
                  <a:ext uri="{0D108BD9-81ED-4DB2-BD59-A6C34878D82A}">
                    <a16:rowId xmlns:a16="http://schemas.microsoft.com/office/drawing/2014/main" val="2977921061"/>
                  </a:ext>
                </a:extLst>
              </a:tr>
              <a:tr h="4955833">
                <a:tc>
                  <a:txBody>
                    <a:bodyPr/>
                    <a:lstStyle/>
                    <a:p>
                      <a:pPr marL="96520">
                        <a:lnSpc>
                          <a:spcPts val="1820"/>
                        </a:lnSpc>
                        <a:spcBef>
                          <a:spcPts val="480"/>
                        </a:spcBef>
                        <a:spcAft>
                          <a:spcPts val="0"/>
                        </a:spcAft>
                      </a:pPr>
                      <a:r>
                        <a:rPr lang="it-IT" sz="1200" spc="-10" dirty="0">
                          <a:effectLst/>
                        </a:rPr>
                        <a:t> </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a:txBody>
                    <a:bodyPr/>
                    <a:lstStyle/>
                    <a:p>
                      <a:pPr marL="685800" marR="143510" lvl="1" indent="-228600">
                        <a:lnSpc>
                          <a:spcPts val="1820"/>
                        </a:lnSpc>
                        <a:spcBef>
                          <a:spcPts val="480"/>
                        </a:spcBef>
                        <a:spcAft>
                          <a:spcPts val="0"/>
                        </a:spcAft>
                        <a:buFont typeface="+mj-lt"/>
                        <a:buAutoNum type="arabicPeriod"/>
                      </a:pPr>
                      <a:r>
                        <a:rPr lang="it-IT" sz="1200" b="1" kern="1200" spc="-10" dirty="0">
                          <a:solidFill>
                            <a:schemeClr val="lt1"/>
                          </a:solidFill>
                          <a:effectLst/>
                          <a:latin typeface="+mn-lt"/>
                          <a:ea typeface="+mn-ea"/>
                          <a:cs typeface="+mn-cs"/>
                        </a:rPr>
                        <a:t>L’utente inserisce:</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Username;</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Nome;</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Cognome;</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Email;</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Password;</a:t>
                      </a:r>
                    </a:p>
                    <a:p>
                      <a:pPr marL="1085850" marR="143510" lvl="2" indent="-171450">
                        <a:lnSpc>
                          <a:spcPts val="1820"/>
                        </a:lnSpc>
                        <a:spcBef>
                          <a:spcPts val="480"/>
                        </a:spcBef>
                        <a:spcAft>
                          <a:spcPts val="0"/>
                        </a:spcAft>
                        <a:buFont typeface="Arial" panose="020B0604020202020204" pitchFamily="34" charset="0"/>
                        <a:buChar char="•"/>
                      </a:pPr>
                      <a:r>
                        <a:rPr lang="it-IT" sz="1200" b="1" kern="1200" spc="-10" dirty="0">
                          <a:solidFill>
                            <a:schemeClr val="lt1"/>
                          </a:solidFill>
                          <a:effectLst/>
                          <a:latin typeface="+mn-lt"/>
                          <a:ea typeface="+mn-ea"/>
                          <a:cs typeface="+mn-cs"/>
                        </a:rPr>
                        <a:t>Conferma password;</a:t>
                      </a:r>
                    </a:p>
                    <a:p>
                      <a:pPr marL="325120" marR="143510" lvl="0">
                        <a:lnSpc>
                          <a:spcPts val="1820"/>
                        </a:lnSpc>
                        <a:spcBef>
                          <a:spcPts val="480"/>
                        </a:spcBef>
                        <a:spcAft>
                          <a:spcPts val="0"/>
                        </a:spcAft>
                      </a:pPr>
                      <a:r>
                        <a:rPr lang="it-IT" sz="1200" b="1" kern="1200" spc="-10" dirty="0">
                          <a:solidFill>
                            <a:schemeClr val="lt1"/>
                          </a:solidFill>
                          <a:effectLst/>
                          <a:latin typeface="+mn-lt"/>
                          <a:ea typeface="+mn-ea"/>
                          <a:cs typeface="+mn-cs"/>
                        </a:rPr>
                        <a:t>e seleziona la registrazione come organizzatore.</a:t>
                      </a:r>
                    </a:p>
                    <a:p>
                      <a:pPr marL="685800" marR="143510" lvl="1" indent="-228600">
                        <a:lnSpc>
                          <a:spcPts val="1820"/>
                        </a:lnSpc>
                        <a:spcBef>
                          <a:spcPts val="480"/>
                        </a:spcBef>
                        <a:spcAft>
                          <a:spcPts val="0"/>
                        </a:spcAft>
                        <a:buFont typeface="+mj-lt"/>
                        <a:buAutoNum type="arabicPeriod" startAt="2"/>
                      </a:pPr>
                      <a:r>
                        <a:rPr lang="it-IT" sz="1200" b="1" kern="1200" spc="-10" dirty="0">
                          <a:solidFill>
                            <a:schemeClr val="lt1"/>
                          </a:solidFill>
                          <a:effectLst/>
                          <a:latin typeface="+mn-lt"/>
                          <a:ea typeface="+mn-ea"/>
                          <a:cs typeface="+mn-cs"/>
                        </a:rPr>
                        <a:t>L’utente invia i dati al sistema.</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a:txBody>
                    <a:bodyPr/>
                    <a:lstStyle/>
                    <a:p>
                      <a:pPr marL="99695">
                        <a:spcBef>
                          <a:spcPts val="485"/>
                        </a:spcBef>
                        <a:spcAft>
                          <a:spcPts val="0"/>
                        </a:spcAft>
                      </a:pPr>
                      <a:r>
                        <a:rPr lang="it-IT" sz="1200" dirty="0">
                          <a:effectLst/>
                        </a:rPr>
                        <a:t> </a:t>
                      </a:r>
                    </a:p>
                    <a:p>
                      <a:pPr marL="99695">
                        <a:spcBef>
                          <a:spcPts val="485"/>
                        </a:spcBef>
                        <a:spcAft>
                          <a:spcPts val="0"/>
                        </a:spcAft>
                      </a:pPr>
                      <a:r>
                        <a:rPr lang="it-IT" sz="1200" dirty="0">
                          <a:effectLst/>
                        </a:rPr>
                        <a:t> </a:t>
                      </a:r>
                    </a:p>
                    <a:p>
                      <a:pPr marL="99695">
                        <a:spcBef>
                          <a:spcPts val="485"/>
                        </a:spcBef>
                        <a:spcAft>
                          <a:spcPts val="0"/>
                        </a:spcAft>
                      </a:pPr>
                      <a:r>
                        <a:rPr lang="it-IT" sz="1200" dirty="0">
                          <a:effectLst/>
                        </a:rPr>
                        <a:t> </a:t>
                      </a:r>
                    </a:p>
                    <a:p>
                      <a:pPr marL="99695">
                        <a:spcBef>
                          <a:spcPts val="485"/>
                        </a:spcBef>
                        <a:spcAft>
                          <a:spcPts val="0"/>
                        </a:spcAft>
                      </a:pPr>
                      <a:r>
                        <a:rPr lang="it-IT" sz="1200" dirty="0">
                          <a:effectLst/>
                        </a:rPr>
                        <a:t> </a:t>
                      </a:r>
                    </a:p>
                    <a:p>
                      <a:pPr marL="99695">
                        <a:spcBef>
                          <a:spcPts val="48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99695">
                        <a:spcBef>
                          <a:spcPts val="245"/>
                        </a:spcBef>
                        <a:spcAft>
                          <a:spcPts val="0"/>
                        </a:spcAft>
                      </a:pPr>
                      <a:r>
                        <a:rPr lang="it-IT" sz="1200" dirty="0">
                          <a:effectLst/>
                        </a:rPr>
                        <a:t> </a:t>
                      </a:r>
                    </a:p>
                    <a:p>
                      <a:pPr marL="685800" marR="143510" lvl="1" indent="-228600">
                        <a:lnSpc>
                          <a:spcPts val="1820"/>
                        </a:lnSpc>
                        <a:spcBef>
                          <a:spcPts val="480"/>
                        </a:spcBef>
                        <a:spcAft>
                          <a:spcPts val="0"/>
                        </a:spcAft>
                        <a:buFont typeface="+mj-lt"/>
                        <a:buAutoNum type="arabicPeriod" startAt="3"/>
                      </a:pPr>
                      <a:r>
                        <a:rPr lang="it-IT" sz="1200" spc="-10" dirty="0">
                          <a:effectLst/>
                        </a:rPr>
                        <a:t>Il sistema controlla le credenziali e il controllo ha esito positivo.</a:t>
                      </a:r>
                      <a:endParaRPr lang="it-IT" sz="1200" dirty="0">
                        <a:effectLst/>
                      </a:endParaRPr>
                    </a:p>
                    <a:p>
                      <a:pPr marL="685800" marR="143510" lvl="1" indent="-228600">
                        <a:lnSpc>
                          <a:spcPts val="1820"/>
                        </a:lnSpc>
                        <a:spcBef>
                          <a:spcPts val="480"/>
                        </a:spcBef>
                        <a:spcAft>
                          <a:spcPts val="0"/>
                        </a:spcAft>
                        <a:buFont typeface="+mj-lt"/>
                        <a:buAutoNum type="arabicPeriod" startAt="3"/>
                      </a:pPr>
                      <a:r>
                        <a:rPr lang="it-IT" sz="1200" spc="-10" dirty="0">
                          <a:effectLst/>
                        </a:rPr>
                        <a:t>Il sistema invierà un messaggio di avvenuta richiesta di registrazione.</a:t>
                      </a:r>
                      <a:endParaRPr lang="it-IT" sz="1200" dirty="0">
                        <a:effectLst/>
                      </a:endParaRPr>
                    </a:p>
                    <a:p>
                      <a:pPr marL="685800" marR="143510" lvl="1" indent="-228600">
                        <a:lnSpc>
                          <a:spcPts val="1820"/>
                        </a:lnSpc>
                        <a:spcBef>
                          <a:spcPts val="480"/>
                        </a:spcBef>
                        <a:spcAft>
                          <a:spcPts val="0"/>
                        </a:spcAft>
                        <a:buFont typeface="+mj-lt"/>
                        <a:buAutoNum type="arabicPeriod" startAt="3"/>
                      </a:pPr>
                      <a:r>
                        <a:rPr lang="it-IT" sz="1200" spc="-10" dirty="0">
                          <a:effectLst/>
                        </a:rPr>
                        <a:t>Il sistema invierà una notifica al moderatore per permettere di accettare l'organizzatore.</a:t>
                      </a:r>
                      <a:endParaRPr lang="it-IT" sz="1200" dirty="0">
                        <a:effectLst/>
                      </a:endParaRPr>
                    </a:p>
                    <a:p>
                      <a:pPr marL="685800" marR="143510" lvl="1" indent="-228600">
                        <a:lnSpc>
                          <a:spcPts val="1820"/>
                        </a:lnSpc>
                        <a:spcBef>
                          <a:spcPts val="480"/>
                        </a:spcBef>
                        <a:spcAft>
                          <a:spcPts val="0"/>
                        </a:spcAft>
                        <a:buFont typeface="+mj-lt"/>
                        <a:buAutoNum type="arabicPeriod" startAt="3"/>
                      </a:pPr>
                      <a:r>
                        <a:rPr lang="it-IT" sz="1200" spc="-10" dirty="0">
                          <a:effectLst/>
                        </a:rPr>
                        <a:t>Il sistema reindirizza l'utente sulla pagina di login.</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extLst>
                  <a:ext uri="{0D108BD9-81ED-4DB2-BD59-A6C34878D82A}">
                    <a16:rowId xmlns:a16="http://schemas.microsoft.com/office/drawing/2014/main" val="1793586152"/>
                  </a:ext>
                </a:extLst>
              </a:tr>
              <a:tr h="230097">
                <a:tc>
                  <a:txBody>
                    <a:bodyPr/>
                    <a:lstStyle/>
                    <a:p>
                      <a:pPr marL="96520">
                        <a:lnSpc>
                          <a:spcPts val="1820"/>
                        </a:lnSpc>
                        <a:spcBef>
                          <a:spcPts val="480"/>
                        </a:spcBef>
                        <a:spcAft>
                          <a:spcPts val="0"/>
                        </a:spcAft>
                      </a:pPr>
                      <a:r>
                        <a:rPr lang="it-IT" sz="1200" spc="-10" dirty="0">
                          <a:effectLst/>
                        </a:rPr>
                        <a:t>Exit </a:t>
                      </a:r>
                      <a:r>
                        <a:rPr lang="it-IT" sz="1200" spc="-10" dirty="0" err="1">
                          <a:effectLst/>
                        </a:rPr>
                        <a:t>Condition</a:t>
                      </a:r>
                      <a:r>
                        <a:rPr lang="it-IT" sz="1200" spc="-10" dirty="0">
                          <a:effectLst/>
                        </a:rPr>
                        <a:t>:</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gridSpan="2">
                  <a:txBody>
                    <a:bodyPr/>
                    <a:lstStyle/>
                    <a:p>
                      <a:pPr marL="96520">
                        <a:lnSpc>
                          <a:spcPts val="1820"/>
                        </a:lnSpc>
                        <a:spcBef>
                          <a:spcPts val="480"/>
                        </a:spcBef>
                        <a:spcAft>
                          <a:spcPts val="0"/>
                        </a:spcAft>
                      </a:pPr>
                      <a:r>
                        <a:rPr lang="it-IT" sz="1200" spc="-10" dirty="0">
                          <a:effectLst/>
                        </a:rPr>
                        <a:t>L’utente si trova sulla pagina di login in attesa dell'avvenuta registrazione.</a:t>
                      </a:r>
                      <a:endParaRPr lang="it-IT" sz="1200" dirty="0">
                        <a:effectLst/>
                        <a:latin typeface="Lucida Sans Unicode" panose="020B0602030504020204" pitchFamily="34" charset="0"/>
                        <a:ea typeface="Lucida Sans Unicode" panose="020B0602030504020204" pitchFamily="34" charset="0"/>
                        <a:cs typeface="Arial" panose="020B0604020202020204" pitchFamily="34"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4B5A"/>
                    </a:solidFill>
                  </a:tcPr>
                </a:tc>
                <a:tc hMerge="1">
                  <a:txBody>
                    <a:bodyPr/>
                    <a:lstStyle/>
                    <a:p>
                      <a:endParaRPr lang="it-IT"/>
                    </a:p>
                  </a:txBody>
                  <a:tcPr/>
                </a:tc>
                <a:extLst>
                  <a:ext uri="{0D108BD9-81ED-4DB2-BD59-A6C34878D82A}">
                    <a16:rowId xmlns:a16="http://schemas.microsoft.com/office/drawing/2014/main" val="4204799081"/>
                  </a:ext>
                </a:extLst>
              </a:tr>
            </a:tbl>
          </a:graphicData>
        </a:graphic>
      </p:graphicFrame>
    </p:spTree>
    <p:extLst>
      <p:ext uri="{BB962C8B-B14F-4D97-AF65-F5344CB8AC3E}">
        <p14:creationId xmlns:p14="http://schemas.microsoft.com/office/powerpoint/2010/main" val="203625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9D3FE-EC12-4E25-2259-7CDF1BD3007A}"/>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11490B77-245D-85AD-4314-2610CFE69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DB88DF44-DF78-ADCF-109F-0D83199A0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0508BE34-1769-F33C-30D2-A5A896E7C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B526B593-2579-0A36-2CF8-9AA589F976F2}"/>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13" name="CasellaDiTesto 12">
            <a:extLst>
              <a:ext uri="{FF2B5EF4-FFF2-40B4-BE49-F238E27FC236}">
                <a16:creationId xmlns:a16="http://schemas.microsoft.com/office/drawing/2014/main" id="{032BBE96-3D3E-7C27-33DB-6AD690166BA9}"/>
              </a:ext>
            </a:extLst>
          </p:cNvPr>
          <p:cNvSpPr txBox="1"/>
          <p:nvPr/>
        </p:nvSpPr>
        <p:spPr>
          <a:xfrm>
            <a:off x="3016804" y="1286165"/>
            <a:ext cx="5764720" cy="461665"/>
          </a:xfrm>
          <a:prstGeom prst="rect">
            <a:avLst/>
          </a:prstGeom>
          <a:noFill/>
        </p:spPr>
        <p:txBody>
          <a:bodyPr wrap="none" rtlCol="0">
            <a:spAutoFit/>
          </a:bodyPr>
          <a:lstStyle/>
          <a:p>
            <a:r>
              <a:rPr lang="it-IT" sz="2400" dirty="0" err="1">
                <a:solidFill>
                  <a:schemeClr val="bg1"/>
                </a:solidFill>
                <a:latin typeface="Pokemon Solid" panose="040B0500000000000000" pitchFamily="82" charset="2"/>
              </a:rPr>
              <a:t>Sequence</a:t>
            </a:r>
            <a:r>
              <a:rPr lang="it-IT" sz="2400" dirty="0">
                <a:solidFill>
                  <a:schemeClr val="bg1"/>
                </a:solidFill>
                <a:latin typeface="Pokemon Solid" panose="040B0500000000000000" pitchFamily="82" charset="2"/>
              </a:rPr>
              <a:t> </a:t>
            </a:r>
            <a:r>
              <a:rPr lang="it-IT" sz="2400" dirty="0" err="1">
                <a:solidFill>
                  <a:schemeClr val="bg1"/>
                </a:solidFill>
                <a:latin typeface="Pokemon Solid" panose="040B0500000000000000" pitchFamily="82" charset="2"/>
              </a:rPr>
              <a:t>Diagram</a:t>
            </a:r>
            <a:r>
              <a:rPr lang="it-IT" sz="2400" dirty="0">
                <a:solidFill>
                  <a:schemeClr val="bg1"/>
                </a:solidFill>
                <a:latin typeface="Pokemon Solid" panose="040B0500000000000000" pitchFamily="82" charset="2"/>
              </a:rPr>
              <a:t> della registrazione</a:t>
            </a:r>
          </a:p>
        </p:txBody>
      </p:sp>
      <p:sp>
        <p:nvSpPr>
          <p:cNvPr id="9" name="Rettangolo con angoli arrotondati 8">
            <a:extLst>
              <a:ext uri="{FF2B5EF4-FFF2-40B4-BE49-F238E27FC236}">
                <a16:creationId xmlns:a16="http://schemas.microsoft.com/office/drawing/2014/main" id="{96FA2CCF-859F-6F35-6E80-626554EFE613}"/>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596E0974-F64E-9C2B-59A1-7863F5991F05}"/>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F23EEB00-4F78-663B-4C71-19A24D3DBE2E}"/>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7E0F4820-EF05-0DBB-275A-557D3754464D}"/>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0EE9A9DE-AFC3-3846-557D-A4449290CC7C}"/>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38A7CFFB-8B3B-936F-0587-8F9B3A246B97}"/>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FD8F2FCC-BAC1-A269-E543-ED22CDF0424C}"/>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41CD5632-162E-9171-BAF9-F1DB359E88A6}"/>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EE079CCC-C52B-0288-C94A-9E2573EAD06C}"/>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BBFD4DBA-31CD-8802-4CD8-5FB8074104E4}"/>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AFBA3870-9A95-11B2-F0D8-924399B0DFB2}"/>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59C825CC-3680-52A9-933C-65F5846A89C9}"/>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86E1A271-A65F-9F7D-68AA-BEECE8BA207E}"/>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F526C18F-E6DC-ABC9-F334-B3597DE9CAA3}"/>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33105EBF-5772-B5CC-96F9-516E95421826}"/>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9FDB4D9E-26AD-A1D7-CC76-EA566510BB15}"/>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A8010E5D-527D-C228-9218-6B642158BBDD}"/>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3B7F183F-C778-B879-291E-B1D569C41AB9}"/>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9DCC4F7D-2DEF-4D2B-C71C-0E8D5492ADE1}"/>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8A764BB4-F2D1-984A-14D6-961168137DA1}"/>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43D1EDDA-219A-64F7-00CE-125A75D12956}"/>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59AB80AB-89A0-8130-6C46-B3B0AB5754A4}"/>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344775DC-FBD4-09A9-DB19-574595CE8093}"/>
              </a:ext>
            </a:extLst>
          </p:cNvPr>
          <p:cNvSpPr txBox="1"/>
          <p:nvPr/>
        </p:nvSpPr>
        <p:spPr>
          <a:xfrm>
            <a:off x="3798600" y="233532"/>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2" name="Rettangolo 1">
            <a:extLst>
              <a:ext uri="{FF2B5EF4-FFF2-40B4-BE49-F238E27FC236}">
                <a16:creationId xmlns:a16="http://schemas.microsoft.com/office/drawing/2014/main" id="{D007D8B1-D5A1-BDB6-CBF0-6F687E013FFD}"/>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2366F073-1D92-C07E-CCDF-EFE458422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pic>
        <p:nvPicPr>
          <p:cNvPr id="10" name="Immagine 9">
            <a:extLst>
              <a:ext uri="{FF2B5EF4-FFF2-40B4-BE49-F238E27FC236}">
                <a16:creationId xmlns:a16="http://schemas.microsoft.com/office/drawing/2014/main" id="{E356947E-C88D-1B44-D5FC-4CF609DCFB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5332" y="1766578"/>
            <a:ext cx="8952718" cy="4857890"/>
          </a:xfrm>
          <a:prstGeom prst="rect">
            <a:avLst/>
          </a:prstGeom>
        </p:spPr>
      </p:pic>
      <p:pic>
        <p:nvPicPr>
          <p:cNvPr id="20" name="Immagine 19" descr="Immagine che contiene testo, schermata, diagramma, linea&#10;&#10;Descrizione generata automaticamente">
            <a:extLst>
              <a:ext uri="{FF2B5EF4-FFF2-40B4-BE49-F238E27FC236}">
                <a16:creationId xmlns:a16="http://schemas.microsoft.com/office/drawing/2014/main" id="{A11B093D-E5ED-30D1-9BC2-B74B97BBC9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4793" y="1766578"/>
            <a:ext cx="8299663" cy="4880202"/>
          </a:xfrm>
          <a:prstGeom prst="rect">
            <a:avLst/>
          </a:prstGeom>
        </p:spPr>
      </p:pic>
    </p:spTree>
    <p:extLst>
      <p:ext uri="{BB962C8B-B14F-4D97-AF65-F5344CB8AC3E}">
        <p14:creationId xmlns:p14="http://schemas.microsoft.com/office/powerpoint/2010/main" val="209213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clipart, Animazione, Cartoni animati, illustrazione&#10;&#10;Descrizione generata automaticamente">
            <a:extLst>
              <a:ext uri="{FF2B5EF4-FFF2-40B4-BE49-F238E27FC236}">
                <a16:creationId xmlns:a16="http://schemas.microsoft.com/office/drawing/2014/main" id="{3E068689-45B2-D5D5-13D4-46D2D33EC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688" y="3920364"/>
            <a:ext cx="626704" cy="626704"/>
          </a:xfrm>
          <a:prstGeom prst="rect">
            <a:avLst/>
          </a:prstGeom>
        </p:spPr>
      </p:pic>
      <p:pic>
        <p:nvPicPr>
          <p:cNvPr id="12" name="Immagine 11" descr="Immagine che contiene cartone animato, clipart, Cartoni animati, illustrazione&#10;&#10;Descrizione generata automaticamente">
            <a:extLst>
              <a:ext uri="{FF2B5EF4-FFF2-40B4-BE49-F238E27FC236}">
                <a16:creationId xmlns:a16="http://schemas.microsoft.com/office/drawing/2014/main" id="{014D803C-81D3-CE36-2193-4336CD7DF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79" y="3891612"/>
            <a:ext cx="640456" cy="640456"/>
          </a:xfrm>
          <a:prstGeom prst="rect">
            <a:avLst/>
          </a:prstGeom>
        </p:spPr>
      </p:pic>
      <p:pic>
        <p:nvPicPr>
          <p:cNvPr id="13" name="Immagine 12" descr="Immagine che contiene cartone animato, clipart, Cartoni animati, Animazione&#10;&#10;Descrizione generata automaticamente">
            <a:extLst>
              <a:ext uri="{FF2B5EF4-FFF2-40B4-BE49-F238E27FC236}">
                <a16:creationId xmlns:a16="http://schemas.microsoft.com/office/drawing/2014/main" id="{267435B5-9946-D47D-0BCD-60C8987BA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029" y="3920364"/>
            <a:ext cx="508292" cy="508292"/>
          </a:xfrm>
          <a:prstGeom prst="rect">
            <a:avLst/>
          </a:prstGeom>
        </p:spPr>
      </p:pic>
      <p:pic>
        <p:nvPicPr>
          <p:cNvPr id="24" name="Immagine 23" descr="Immagine che contiene cartone animato, luce, rosso&#10;&#10;Descrizione generata automaticamente">
            <a:extLst>
              <a:ext uri="{FF2B5EF4-FFF2-40B4-BE49-F238E27FC236}">
                <a16:creationId xmlns:a16="http://schemas.microsoft.com/office/drawing/2014/main" id="{3C503F02-89C7-CCE5-0BD0-B320DC3EA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8869" y="2205829"/>
            <a:ext cx="4514850" cy="3381375"/>
          </a:xfrm>
          <a:prstGeom prst="rect">
            <a:avLst/>
          </a:prstGeom>
        </p:spPr>
      </p:pic>
      <p:pic>
        <p:nvPicPr>
          <p:cNvPr id="14" name="Immagine 13" descr="Immagine che contiene cartone animato, luce, rosso&#10;&#10;Descrizione generata automaticamente">
            <a:extLst>
              <a:ext uri="{FF2B5EF4-FFF2-40B4-BE49-F238E27FC236}">
                <a16:creationId xmlns:a16="http://schemas.microsoft.com/office/drawing/2014/main" id="{22C883E0-0D8B-7375-4DC6-1C264ECED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304" y="2200925"/>
            <a:ext cx="4514850" cy="3381375"/>
          </a:xfrm>
          <a:prstGeom prst="rect">
            <a:avLst/>
          </a:prstGeom>
        </p:spPr>
      </p:pic>
      <p:pic>
        <p:nvPicPr>
          <p:cNvPr id="15" name="Immagine 14" descr="Immagine che contiene cartone animato, luce, rosso&#10;&#10;Descrizione generata automaticamente">
            <a:extLst>
              <a:ext uri="{FF2B5EF4-FFF2-40B4-BE49-F238E27FC236}">
                <a16:creationId xmlns:a16="http://schemas.microsoft.com/office/drawing/2014/main" id="{81A75D1A-5882-2B5A-C59C-6DFD077F5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1" y="2205829"/>
            <a:ext cx="4514850" cy="3381375"/>
          </a:xfrm>
          <a:prstGeom prst="rect">
            <a:avLst/>
          </a:prstGeom>
        </p:spPr>
      </p:pic>
      <p:sp>
        <p:nvSpPr>
          <p:cNvPr id="2" name="Titolo 1">
            <a:extLst>
              <a:ext uri="{FF2B5EF4-FFF2-40B4-BE49-F238E27FC236}">
                <a16:creationId xmlns:a16="http://schemas.microsoft.com/office/drawing/2014/main" id="{6DD026C5-F6F5-E8F9-070E-DCB1CBBE4998}"/>
              </a:ext>
            </a:extLst>
          </p:cNvPr>
          <p:cNvSpPr>
            <a:spLocks noGrp="1"/>
          </p:cNvSpPr>
          <p:nvPr>
            <p:ph type="title"/>
          </p:nvPr>
        </p:nvSpPr>
        <p:spPr/>
        <p:txBody>
          <a:bodyPr/>
          <a:lstStyle/>
          <a:p>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3537" y="461963"/>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4773880" y="1773961"/>
            <a:ext cx="2644239" cy="523220"/>
          </a:xfrm>
          <a:prstGeom prst="rect">
            <a:avLst/>
          </a:prstGeom>
          <a:noFill/>
        </p:spPr>
        <p:txBody>
          <a:bodyPr wrap="square" rtlCol="0">
            <a:spAutoFit/>
          </a:bodyPr>
          <a:lstStyle/>
          <a:p>
            <a:r>
              <a:rPr lang="it-IT" sz="2800" dirty="0">
                <a:latin typeface="Pokemon Solid" panose="040B0500000000000000" pitchFamily="82" charset="2"/>
              </a:rPr>
              <a:t>Team </a:t>
            </a:r>
            <a:r>
              <a:rPr lang="it-IT" sz="2800" dirty="0" err="1">
                <a:latin typeface="Pokemon Solid" panose="040B0500000000000000" pitchFamily="82" charset="2"/>
              </a:rPr>
              <a:t>Member</a:t>
            </a:r>
            <a:endParaRPr lang="it-IT" sz="2800" dirty="0">
              <a:latin typeface="Pokemon Solid" panose="040B0500000000000000" pitchFamily="82" charset="2"/>
            </a:endParaRPr>
          </a:p>
        </p:txBody>
      </p:sp>
      <p:pic>
        <p:nvPicPr>
          <p:cNvPr id="16" name="Immagine 15" descr="Immagine che contiene vestiti, calzature, cartone animato, persona&#10;&#10;Descrizione generata automaticamente">
            <a:extLst>
              <a:ext uri="{FF2B5EF4-FFF2-40B4-BE49-F238E27FC236}">
                <a16:creationId xmlns:a16="http://schemas.microsoft.com/office/drawing/2014/main" id="{57650D5B-F691-A089-9557-82AFE63203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1844" y="3775704"/>
            <a:ext cx="1323607" cy="3152146"/>
          </a:xfrm>
          <a:prstGeom prst="rect">
            <a:avLst/>
          </a:prstGeom>
        </p:spPr>
      </p:pic>
      <p:pic>
        <p:nvPicPr>
          <p:cNvPr id="17" name="Immagine 16" descr="Immagine che contiene cartone animato, vestiti, schizzo, illustrazione&#10;&#10;Descrizione generata automaticamente">
            <a:extLst>
              <a:ext uri="{FF2B5EF4-FFF2-40B4-BE49-F238E27FC236}">
                <a16:creationId xmlns:a16="http://schemas.microsoft.com/office/drawing/2014/main" id="{5D73ABA0-F767-FB98-8A60-1E67F5638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15649" y="3730393"/>
            <a:ext cx="1829642" cy="3057757"/>
          </a:xfrm>
          <a:prstGeom prst="rect">
            <a:avLst/>
          </a:prstGeom>
        </p:spPr>
      </p:pic>
      <p:sp>
        <p:nvSpPr>
          <p:cNvPr id="18" name="CasellaDiTesto 17">
            <a:extLst>
              <a:ext uri="{FF2B5EF4-FFF2-40B4-BE49-F238E27FC236}">
                <a16:creationId xmlns:a16="http://schemas.microsoft.com/office/drawing/2014/main" id="{6D2A4883-DA78-72C0-B369-94462525E43E}"/>
              </a:ext>
            </a:extLst>
          </p:cNvPr>
          <p:cNvSpPr txBox="1"/>
          <p:nvPr/>
        </p:nvSpPr>
        <p:spPr>
          <a:xfrm>
            <a:off x="-4792502" y="3811012"/>
            <a:ext cx="4740274" cy="3046988"/>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i Partecipanti: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a:ea typeface="Lucida Sans Unicode" panose="020B0602030504020204" pitchFamily="34" charset="0"/>
                <a:sym typeface="Pokemon Solid"/>
              </a:rPr>
              <a:t>Possono utilizzare il sistema per iscriversi ai tornei, </a:t>
            </a:r>
            <a:r>
              <a:rPr lang="it-IT" sz="2400" dirty="0">
                <a:solidFill>
                  <a:schemeClr val="bg1"/>
                </a:solidFill>
                <a:latin typeface="Pokemon Solid"/>
                <a:ea typeface="Lucida Sans Unicode" panose="020B0602030504020204" pitchFamily="34" charset="0"/>
                <a:sym typeface="Pokemon Solid"/>
              </a:rPr>
              <a:t>creare</a:t>
            </a:r>
            <a:r>
              <a:rPr lang="it-IT" sz="2400" dirty="0">
                <a:solidFill>
                  <a:schemeClr val="bg1"/>
                </a:solidFill>
                <a:effectLst/>
                <a:latin typeface="Pokemon Solid"/>
                <a:ea typeface="Lucida Sans Unicode" panose="020B0602030504020204" pitchFamily="34" charset="0"/>
                <a:sym typeface="Pokemon Solid"/>
              </a:rPr>
              <a:t> il proprio player online e confrontarsi con altri giocatori</a:t>
            </a:r>
          </a:p>
        </p:txBody>
      </p:sp>
      <p:sp>
        <p:nvSpPr>
          <p:cNvPr id="19" name="CasellaDiTesto 18">
            <a:extLst>
              <a:ext uri="{FF2B5EF4-FFF2-40B4-BE49-F238E27FC236}">
                <a16:creationId xmlns:a16="http://schemas.microsoft.com/office/drawing/2014/main" id="{4D03FE17-7D46-FB4F-6570-8FFD1736852A}"/>
              </a:ext>
            </a:extLst>
          </p:cNvPr>
          <p:cNvSpPr txBox="1"/>
          <p:nvPr/>
        </p:nvSpPr>
        <p:spPr>
          <a:xfrm>
            <a:off x="12072574" y="3655249"/>
            <a:ext cx="4225081" cy="2585323"/>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gli Organizzatori: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panose="040B0500000000000000" pitchFamily="82" charset="2"/>
                <a:ea typeface="Lucida Sans Unicode" panose="020B0602030504020204" pitchFamily="34" charset="0"/>
              </a:rPr>
              <a:t>Possono utilizzare il sistema per la creazione e la gestione di tornei.</a:t>
            </a:r>
          </a:p>
          <a:p>
            <a:endParaRPr lang="it-IT" dirty="0"/>
          </a:p>
        </p:txBody>
      </p:sp>
      <p:sp>
        <p:nvSpPr>
          <p:cNvPr id="21" name="Rettangolo 20">
            <a:extLst>
              <a:ext uri="{FF2B5EF4-FFF2-40B4-BE49-F238E27FC236}">
                <a16:creationId xmlns:a16="http://schemas.microsoft.com/office/drawing/2014/main" id="{5F929DF8-8DCC-44AA-CC20-0D1A70EFE7E6}"/>
              </a:ext>
            </a:extLst>
          </p:cNvPr>
          <p:cNvSpPr/>
          <p:nvPr/>
        </p:nvSpPr>
        <p:spPr>
          <a:xfrm>
            <a:off x="5778222" y="7181636"/>
            <a:ext cx="121507" cy="3344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4E68C245-CCC0-CD95-03EE-8F222EE4960B}"/>
              </a:ext>
            </a:extLst>
          </p:cNvPr>
          <p:cNvSpPr txBox="1"/>
          <p:nvPr/>
        </p:nvSpPr>
        <p:spPr>
          <a:xfrm>
            <a:off x="1724458" y="4893235"/>
            <a:ext cx="1021433" cy="646331"/>
          </a:xfrm>
          <a:prstGeom prst="rect">
            <a:avLst/>
          </a:prstGeom>
          <a:noFill/>
        </p:spPr>
        <p:txBody>
          <a:bodyPr wrap="none" rtlCol="0">
            <a:spAutoFit/>
          </a:bodyPr>
          <a:lstStyle/>
          <a:p>
            <a:pPr algn="ctr"/>
            <a:r>
              <a:rPr lang="it-IT" dirty="0">
                <a:latin typeface="Pokemon Solid" panose="040B0500000000000000" pitchFamily="82" charset="2"/>
              </a:rPr>
              <a:t>Angelo </a:t>
            </a:r>
          </a:p>
          <a:p>
            <a:pPr algn="ctr"/>
            <a:r>
              <a:rPr lang="it-IT" dirty="0">
                <a:latin typeface="Pokemon Solid" panose="040B0500000000000000" pitchFamily="82" charset="2"/>
              </a:rPr>
              <a:t>Alberico</a:t>
            </a:r>
          </a:p>
        </p:txBody>
      </p:sp>
      <p:sp>
        <p:nvSpPr>
          <p:cNvPr id="22" name="CasellaDiTesto 21">
            <a:extLst>
              <a:ext uri="{FF2B5EF4-FFF2-40B4-BE49-F238E27FC236}">
                <a16:creationId xmlns:a16="http://schemas.microsoft.com/office/drawing/2014/main" id="{765D6780-7556-7A3B-50FC-CCAE1DA158B7}"/>
              </a:ext>
            </a:extLst>
          </p:cNvPr>
          <p:cNvSpPr txBox="1"/>
          <p:nvPr/>
        </p:nvSpPr>
        <p:spPr>
          <a:xfrm>
            <a:off x="5084392" y="4893234"/>
            <a:ext cx="1636987" cy="646331"/>
          </a:xfrm>
          <a:prstGeom prst="rect">
            <a:avLst/>
          </a:prstGeom>
          <a:noFill/>
        </p:spPr>
        <p:txBody>
          <a:bodyPr wrap="none" rtlCol="0">
            <a:spAutoFit/>
          </a:bodyPr>
          <a:lstStyle/>
          <a:p>
            <a:pPr algn="ctr"/>
            <a:r>
              <a:rPr lang="it-IT" dirty="0">
                <a:latin typeface="Pokemon Solid" panose="040B0500000000000000" pitchFamily="82" charset="2"/>
              </a:rPr>
              <a:t>Gianvincenzo</a:t>
            </a:r>
          </a:p>
          <a:p>
            <a:pPr algn="ctr"/>
            <a:r>
              <a:rPr lang="it-IT" dirty="0">
                <a:latin typeface="Pokemon Solid" panose="040B0500000000000000" pitchFamily="82" charset="2"/>
              </a:rPr>
              <a:t>Landolfi</a:t>
            </a:r>
          </a:p>
        </p:txBody>
      </p:sp>
      <p:sp>
        <p:nvSpPr>
          <p:cNvPr id="23" name="CasellaDiTesto 22">
            <a:extLst>
              <a:ext uri="{FF2B5EF4-FFF2-40B4-BE49-F238E27FC236}">
                <a16:creationId xmlns:a16="http://schemas.microsoft.com/office/drawing/2014/main" id="{DB1AB241-3816-5A1A-55E6-9E16DA55BD1A}"/>
              </a:ext>
            </a:extLst>
          </p:cNvPr>
          <p:cNvSpPr txBox="1"/>
          <p:nvPr/>
        </p:nvSpPr>
        <p:spPr>
          <a:xfrm>
            <a:off x="9247487" y="4893233"/>
            <a:ext cx="1117614" cy="646331"/>
          </a:xfrm>
          <a:prstGeom prst="rect">
            <a:avLst/>
          </a:prstGeom>
          <a:noFill/>
        </p:spPr>
        <p:txBody>
          <a:bodyPr wrap="none" rtlCol="0">
            <a:spAutoFit/>
          </a:bodyPr>
          <a:lstStyle/>
          <a:p>
            <a:pPr algn="ctr"/>
            <a:r>
              <a:rPr lang="it-IT" dirty="0">
                <a:latin typeface="Pokemon Solid" panose="040B0500000000000000" pitchFamily="82" charset="2"/>
              </a:rPr>
              <a:t>Luigi</a:t>
            </a:r>
          </a:p>
          <a:p>
            <a:pPr algn="ctr"/>
            <a:r>
              <a:rPr lang="it-IT" dirty="0">
                <a:latin typeface="Pokemon Solid" panose="040B0500000000000000" pitchFamily="82" charset="2"/>
              </a:rPr>
              <a:t>Rocchino</a:t>
            </a:r>
          </a:p>
        </p:txBody>
      </p:sp>
    </p:spTree>
    <p:extLst>
      <p:ext uri="{BB962C8B-B14F-4D97-AF65-F5344CB8AC3E}">
        <p14:creationId xmlns:p14="http://schemas.microsoft.com/office/powerpoint/2010/main" val="3914401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730E-9B4F-1250-9E74-0D802FBFC669}"/>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6D4B058B-C250-4AE5-AA86-4FB371C61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4D71540-5225-99D3-A453-48FBF4036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F706C56-B57B-24C6-D0E6-C8A4E7A42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F9084E39-B803-0CE5-05FF-726E26BB7720}"/>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13" name="CasellaDiTesto 12">
            <a:extLst>
              <a:ext uri="{FF2B5EF4-FFF2-40B4-BE49-F238E27FC236}">
                <a16:creationId xmlns:a16="http://schemas.microsoft.com/office/drawing/2014/main" id="{FA5A8D3F-4DB0-4ADC-67E0-FCFA6E97763D}"/>
              </a:ext>
            </a:extLst>
          </p:cNvPr>
          <p:cNvSpPr txBox="1"/>
          <p:nvPr/>
        </p:nvSpPr>
        <p:spPr>
          <a:xfrm>
            <a:off x="3016804" y="1286165"/>
            <a:ext cx="5734262" cy="461665"/>
          </a:xfrm>
          <a:prstGeom prst="rect">
            <a:avLst/>
          </a:prstGeom>
          <a:noFill/>
        </p:spPr>
        <p:txBody>
          <a:bodyPr wrap="none" rtlCol="0">
            <a:spAutoFit/>
          </a:bodyPr>
          <a:lstStyle/>
          <a:p>
            <a:r>
              <a:rPr lang="it-IT" sz="2400" dirty="0">
                <a:solidFill>
                  <a:schemeClr val="bg1"/>
                </a:solidFill>
                <a:latin typeface="Pokemon Solid" panose="040B0500000000000000" pitchFamily="82" charset="2"/>
              </a:rPr>
              <a:t>Activity </a:t>
            </a:r>
            <a:r>
              <a:rPr lang="it-IT" sz="2400" dirty="0" err="1">
                <a:solidFill>
                  <a:schemeClr val="bg1"/>
                </a:solidFill>
                <a:latin typeface="Pokemon Solid" panose="040B0500000000000000" pitchFamily="82" charset="2"/>
              </a:rPr>
              <a:t>Diagram</a:t>
            </a:r>
            <a:r>
              <a:rPr lang="it-IT" sz="2400" dirty="0">
                <a:solidFill>
                  <a:schemeClr val="bg1"/>
                </a:solidFill>
                <a:latin typeface="Pokemon Solid" panose="040B0500000000000000" pitchFamily="82" charset="2"/>
              </a:rPr>
              <a:t> della registrazione</a:t>
            </a:r>
          </a:p>
        </p:txBody>
      </p:sp>
      <p:sp>
        <p:nvSpPr>
          <p:cNvPr id="9" name="Rettangolo con angoli arrotondati 8">
            <a:extLst>
              <a:ext uri="{FF2B5EF4-FFF2-40B4-BE49-F238E27FC236}">
                <a16:creationId xmlns:a16="http://schemas.microsoft.com/office/drawing/2014/main" id="{01553CD7-F9F5-A383-A9A3-B85E714B9FA7}"/>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BEEE5F68-352D-574F-E31D-532557B1D2AA}"/>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78D5E3E3-69C3-37E2-8C59-18E336C21E5E}"/>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BDF07BA3-2587-7653-5AF3-8062F9D686F3}"/>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251FDB49-CBAB-8182-2274-66261554DE91}"/>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518F092B-288E-C474-C428-C57DF340CE06}"/>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1AEF160-ABDF-C07D-3D83-204595E49DC5}"/>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04A3E6B7-502A-B2B2-0913-D7C50EC4BFC1}"/>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7E552C28-8B4F-ECF1-783E-15C0EAA50A14}"/>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97BC8116-C9BE-BD3E-F38A-7ECCCA31430D}"/>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F4A64C41-003F-48D4-72C3-CE9632AEE8B5}"/>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AC8EB0C-80C2-F35D-B37B-36087B02BD0D}"/>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8F476169-EF15-BC3D-9345-A1EB5927ACFE}"/>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9DBC2539-23EB-CD5B-90C5-2381959535F1}"/>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CB1A1CE6-E66D-12C7-64B7-31AD7F44AFB7}"/>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22D92496-764E-9EB1-BBF7-D67B17310CEF}"/>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995A09D2-5101-DCFA-7469-A497303773A4}"/>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DFA1BEF4-6F42-6A53-C096-6C56C5BE86BE}"/>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893A8012-453E-8662-C905-93C11315D846}"/>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754005C8-BD2C-007A-7DA7-DB3DC9B2E608}"/>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EFB998F8-2F3E-9AB4-FC26-6D8E2CFD55E5}"/>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808D9F77-1FD3-DA8B-A735-240C16E10ABB}"/>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AFF21C9C-0986-AFC2-C8D9-E07803586AA8}"/>
              </a:ext>
            </a:extLst>
          </p:cNvPr>
          <p:cNvSpPr txBox="1"/>
          <p:nvPr/>
        </p:nvSpPr>
        <p:spPr>
          <a:xfrm>
            <a:off x="3798600" y="233532"/>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2" name="Rettangolo 1">
            <a:extLst>
              <a:ext uri="{FF2B5EF4-FFF2-40B4-BE49-F238E27FC236}">
                <a16:creationId xmlns:a16="http://schemas.microsoft.com/office/drawing/2014/main" id="{5C33FCCE-03A5-8CAA-C82A-6BDD95E2D31B}"/>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F6B83B2C-D0B5-5821-58FC-DA1A964B4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pic>
        <p:nvPicPr>
          <p:cNvPr id="10" name="Immagine 9">
            <a:extLst>
              <a:ext uri="{FF2B5EF4-FFF2-40B4-BE49-F238E27FC236}">
                <a16:creationId xmlns:a16="http://schemas.microsoft.com/office/drawing/2014/main" id="{71AE9CCF-AA79-BB06-FB2C-E69ED17069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68184" y="1788890"/>
            <a:ext cx="8952718" cy="4857890"/>
          </a:xfrm>
          <a:prstGeom prst="rect">
            <a:avLst/>
          </a:prstGeom>
        </p:spPr>
      </p:pic>
      <p:pic>
        <p:nvPicPr>
          <p:cNvPr id="3" name="Immagine 2" descr="Immagine che contiene testo, schermata, diagramma, linea&#10;&#10;Descrizione generata automaticamente">
            <a:extLst>
              <a:ext uri="{FF2B5EF4-FFF2-40B4-BE49-F238E27FC236}">
                <a16:creationId xmlns:a16="http://schemas.microsoft.com/office/drawing/2014/main" id="{4853DD05-A75C-4F6C-F743-4AB3DD947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911" y="1884307"/>
            <a:ext cx="8299663" cy="4880202"/>
          </a:xfrm>
          <a:prstGeom prst="rect">
            <a:avLst/>
          </a:prstGeom>
        </p:spPr>
      </p:pic>
      <p:pic>
        <p:nvPicPr>
          <p:cNvPr id="5" name="Immagine 4">
            <a:extLst>
              <a:ext uri="{FF2B5EF4-FFF2-40B4-BE49-F238E27FC236}">
                <a16:creationId xmlns:a16="http://schemas.microsoft.com/office/drawing/2014/main" id="{2221C762-9099-714D-66E4-CDB5DB3F60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04419" y="2819634"/>
            <a:ext cx="8929548" cy="2295807"/>
          </a:xfrm>
          <a:prstGeom prst="rect">
            <a:avLst/>
          </a:prstGeom>
        </p:spPr>
      </p:pic>
    </p:spTree>
    <p:extLst>
      <p:ext uri="{BB962C8B-B14F-4D97-AF65-F5344CB8AC3E}">
        <p14:creationId xmlns:p14="http://schemas.microsoft.com/office/powerpoint/2010/main" val="300664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295A8-3E3D-168C-7ABE-C5213BB5518D}"/>
            </a:ext>
          </a:extLst>
        </p:cNvPr>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037B5CB7-AF64-B637-60F2-6455C512B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7ED4E6FE-2CBB-6654-E1FC-3A3845D9B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C4009B18-AEAF-C722-1D71-A9DC3297B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B56C2719-8353-C73B-CCC2-C2A56AD3D463}"/>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13" name="CasellaDiTesto 12">
            <a:extLst>
              <a:ext uri="{FF2B5EF4-FFF2-40B4-BE49-F238E27FC236}">
                <a16:creationId xmlns:a16="http://schemas.microsoft.com/office/drawing/2014/main" id="{0EE1CC96-F00F-FE93-1E68-827DABD166BC}"/>
              </a:ext>
            </a:extLst>
          </p:cNvPr>
          <p:cNvSpPr txBox="1"/>
          <p:nvPr/>
        </p:nvSpPr>
        <p:spPr>
          <a:xfrm>
            <a:off x="3016804" y="1286165"/>
            <a:ext cx="6471643" cy="461665"/>
          </a:xfrm>
          <a:prstGeom prst="rect">
            <a:avLst/>
          </a:prstGeom>
          <a:noFill/>
        </p:spPr>
        <p:txBody>
          <a:bodyPr wrap="none" rtlCol="0">
            <a:spAutoFit/>
          </a:bodyPr>
          <a:lstStyle/>
          <a:p>
            <a:r>
              <a:rPr lang="it-IT" sz="2400" dirty="0">
                <a:solidFill>
                  <a:schemeClr val="bg1"/>
                </a:solidFill>
                <a:latin typeface="Pokemon Solid" panose="040B0500000000000000" pitchFamily="82" charset="2"/>
              </a:rPr>
              <a:t>Registrazione Organizzatore </a:t>
            </a:r>
            <a:r>
              <a:rPr lang="it-IT" sz="2400" dirty="0" err="1">
                <a:solidFill>
                  <a:schemeClr val="bg1"/>
                </a:solidFill>
                <a:latin typeface="Pokemon Solid" panose="040B0500000000000000" pitchFamily="82" charset="2"/>
              </a:rPr>
              <a:t>Statechart</a:t>
            </a:r>
            <a:endParaRPr lang="it-IT" sz="2400" dirty="0">
              <a:solidFill>
                <a:schemeClr val="bg1"/>
              </a:solidFill>
              <a:latin typeface="Pokemon Solid" panose="040B0500000000000000" pitchFamily="82" charset="2"/>
            </a:endParaRPr>
          </a:p>
        </p:txBody>
      </p:sp>
      <p:sp>
        <p:nvSpPr>
          <p:cNvPr id="9" name="Rettangolo con angoli arrotondati 8">
            <a:extLst>
              <a:ext uri="{FF2B5EF4-FFF2-40B4-BE49-F238E27FC236}">
                <a16:creationId xmlns:a16="http://schemas.microsoft.com/office/drawing/2014/main" id="{7F7F96F2-1BB1-277B-3DF0-39E2C6AC2F5E}"/>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DCEC5C25-D3E3-4B03-CE5A-9A817A4899B0}"/>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52820054-0F51-AED0-2D08-4F382D770149}"/>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F1E59EC1-FDE4-7213-F496-221B969C3F32}"/>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FA37ABBF-22D0-602F-6DD8-3C01B7FF3880}"/>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601769AC-CDFA-AD3A-97D7-6661DED0F336}"/>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9E2542C-684C-1A59-F206-653056B39111}"/>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66D55249-636A-D6AF-34D6-64F079B7328B}"/>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553A23F7-602E-B36C-1492-BAA438327323}"/>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EFC11815-630A-4CA8-EFDD-02A18A56DCA8}"/>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761EC6A4-995F-1116-963C-E552F765229D}"/>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3E277D15-B999-AC8E-219E-312655ECE507}"/>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45E00E1F-9010-AAEF-12FB-89D0BA56FC46}"/>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33141A19-B7ED-37AF-0833-39E4C389AAA2}"/>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4BAFC712-2682-EA6B-115A-C0DE90077EEE}"/>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BABCB1BA-D56A-C9E1-02BE-0C5217BA84DC}"/>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2F95B495-9D32-F8BF-AAD4-80B2038BABA4}"/>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F84A2BCD-6B67-2FAE-11DA-380E05AC13B0}"/>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5A750382-681B-693B-4085-B64C5E9B91D5}"/>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B37FF6FE-82E8-74CC-951E-4DF946AB2DB3}"/>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B678E517-C0ED-C0D0-EF1D-48584195BCE4}"/>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0BE27BF9-1835-E837-5508-2AF0E3F8155B}"/>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DA42143C-9A17-051F-E8BE-6AAA31F04AC5}"/>
              </a:ext>
            </a:extLst>
          </p:cNvPr>
          <p:cNvSpPr txBox="1"/>
          <p:nvPr/>
        </p:nvSpPr>
        <p:spPr>
          <a:xfrm>
            <a:off x="3798600" y="233532"/>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sp>
        <p:nvSpPr>
          <p:cNvPr id="2" name="Rettangolo 1">
            <a:extLst>
              <a:ext uri="{FF2B5EF4-FFF2-40B4-BE49-F238E27FC236}">
                <a16:creationId xmlns:a16="http://schemas.microsoft.com/office/drawing/2014/main" id="{2B8EEEAA-649A-1C95-530B-58763DB2CA85}"/>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14103D88-1334-0BCA-9F29-E92D1F8917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pic>
        <p:nvPicPr>
          <p:cNvPr id="3" name="Immagine 2" descr="Immagine che contiene testo, schermata, diagramma, linea&#10;&#10;Descrizione generata automaticamente">
            <a:extLst>
              <a:ext uri="{FF2B5EF4-FFF2-40B4-BE49-F238E27FC236}">
                <a16:creationId xmlns:a16="http://schemas.microsoft.com/office/drawing/2014/main" id="{4C63E502-9B97-C95C-021B-DCDAA650B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89397" y="1763381"/>
            <a:ext cx="8299663" cy="4880202"/>
          </a:xfrm>
          <a:prstGeom prst="rect">
            <a:avLst/>
          </a:prstGeom>
        </p:spPr>
      </p:pic>
      <p:pic>
        <p:nvPicPr>
          <p:cNvPr id="5" name="Immagine 4">
            <a:extLst>
              <a:ext uri="{FF2B5EF4-FFF2-40B4-BE49-F238E27FC236}">
                <a16:creationId xmlns:a16="http://schemas.microsoft.com/office/drawing/2014/main" id="{6F3C6791-E632-CA67-319F-0414A7AE6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9993" y="3033995"/>
            <a:ext cx="8929548" cy="2295807"/>
          </a:xfrm>
          <a:prstGeom prst="rect">
            <a:avLst/>
          </a:prstGeom>
        </p:spPr>
      </p:pic>
      <p:pic>
        <p:nvPicPr>
          <p:cNvPr id="7" name="Immagine 6" descr="Immagine che contiene testo, diagramma, schermata, linea&#10;&#10;Descrizione generata automaticamente">
            <a:extLst>
              <a:ext uri="{FF2B5EF4-FFF2-40B4-BE49-F238E27FC236}">
                <a16:creationId xmlns:a16="http://schemas.microsoft.com/office/drawing/2014/main" id="{EC170C92-6C6A-CA9C-2095-7BC4CB8499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4808" y="-1940173"/>
            <a:ext cx="4909080" cy="1922780"/>
          </a:xfrm>
          <a:prstGeom prst="rect">
            <a:avLst/>
          </a:prstGeom>
        </p:spPr>
      </p:pic>
      <p:pic>
        <p:nvPicPr>
          <p:cNvPr id="14" name="Immagine 13" descr="Immagine che contiene testo, diagramma, cerchio, schermata&#10;&#10;Descrizione generata automaticamente">
            <a:extLst>
              <a:ext uri="{FF2B5EF4-FFF2-40B4-BE49-F238E27FC236}">
                <a16:creationId xmlns:a16="http://schemas.microsoft.com/office/drawing/2014/main" id="{E534E799-8A92-19A9-831C-AE2602AB33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8015" y="6875393"/>
            <a:ext cx="4335690" cy="2434068"/>
          </a:xfrm>
          <a:prstGeom prst="rect">
            <a:avLst/>
          </a:prstGeom>
        </p:spPr>
      </p:pic>
      <p:pic>
        <p:nvPicPr>
          <p:cNvPr id="20" name="Immagine 19" descr="Immagine che contiene testo, diagramma, cerchio, linea&#10;&#10;Descrizione generata automaticamente">
            <a:extLst>
              <a:ext uri="{FF2B5EF4-FFF2-40B4-BE49-F238E27FC236}">
                <a16:creationId xmlns:a16="http://schemas.microsoft.com/office/drawing/2014/main" id="{DE2CD4DA-3197-72D1-2E9A-C93C34323B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0" y="6875393"/>
            <a:ext cx="4530983" cy="2109084"/>
          </a:xfrm>
          <a:prstGeom prst="rect">
            <a:avLst/>
          </a:prstGeom>
        </p:spPr>
      </p:pic>
      <p:pic>
        <p:nvPicPr>
          <p:cNvPr id="22" name="Immagine 21" descr="Immagine che contiene testo, diagramma, schermata, cerchio&#10;&#10;Descrizione generata automaticamente">
            <a:extLst>
              <a:ext uri="{FF2B5EF4-FFF2-40B4-BE49-F238E27FC236}">
                <a16:creationId xmlns:a16="http://schemas.microsoft.com/office/drawing/2014/main" id="{39AE0E47-0ECD-674D-0AEC-68D43A02A8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61692" y="-2451461"/>
            <a:ext cx="4009367" cy="2434068"/>
          </a:xfrm>
          <a:prstGeom prst="rect">
            <a:avLst/>
          </a:prstGeom>
        </p:spPr>
      </p:pic>
    </p:spTree>
    <p:extLst>
      <p:ext uri="{BB962C8B-B14F-4D97-AF65-F5344CB8AC3E}">
        <p14:creationId xmlns:p14="http://schemas.microsoft.com/office/powerpoint/2010/main" val="267636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88542-6606-9A76-904F-597FEC01BE65}"/>
            </a:ext>
          </a:extLst>
        </p:cNvPr>
        <p:cNvGrpSpPr/>
        <p:nvPr/>
      </p:nvGrpSpPr>
      <p:grpSpPr>
        <a:xfrm>
          <a:off x="0" y="0"/>
          <a:ext cx="0" cy="0"/>
          <a:chOff x="0" y="0"/>
          <a:chExt cx="0" cy="0"/>
        </a:xfrm>
      </p:grpSpPr>
      <p:sp>
        <p:nvSpPr>
          <p:cNvPr id="23" name="Rettangolo 22">
            <a:extLst>
              <a:ext uri="{FF2B5EF4-FFF2-40B4-BE49-F238E27FC236}">
                <a16:creationId xmlns:a16="http://schemas.microsoft.com/office/drawing/2014/main" id="{F2966055-E856-DF95-1018-C2D60AB75AC4}"/>
              </a:ext>
            </a:extLst>
          </p:cNvPr>
          <p:cNvSpPr/>
          <p:nvPr/>
        </p:nvSpPr>
        <p:spPr>
          <a:xfrm>
            <a:off x="13280290" y="3428999"/>
            <a:ext cx="952500" cy="1333500"/>
          </a:xfrm>
          <a:prstGeom prst="rect">
            <a:avLst/>
          </a:prstGeom>
          <a:solidFill>
            <a:srgbClr val="147B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61C5124D-0A83-3063-9695-DE78DCA586AD}"/>
              </a:ext>
            </a:extLst>
          </p:cNvPr>
          <p:cNvSpPr/>
          <p:nvPr/>
        </p:nvSpPr>
        <p:spPr>
          <a:xfrm>
            <a:off x="13296900" y="3420303"/>
            <a:ext cx="952500" cy="1333500"/>
          </a:xfrm>
          <a:prstGeom prst="rect">
            <a:avLst/>
          </a:prstGeom>
          <a:solidFill>
            <a:srgbClr val="27CB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descr="Immagine che contiene cerchio, logo, simbolo, Carattere&#10;&#10;Descrizione generata automaticamente">
            <a:extLst>
              <a:ext uri="{FF2B5EF4-FFF2-40B4-BE49-F238E27FC236}">
                <a16:creationId xmlns:a16="http://schemas.microsoft.com/office/drawing/2014/main" id="{1CEF02B8-38E4-AB71-C886-DBCD1BCE1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14C0749A-1371-AB3F-1034-6F38A4C96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9F8F69DE-29D0-590F-2216-E4DF9C70D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292074CE-DD93-96E9-ACFF-7722C652FBCB}"/>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9" name="Rettangolo con angoli arrotondati 8">
            <a:extLst>
              <a:ext uri="{FF2B5EF4-FFF2-40B4-BE49-F238E27FC236}">
                <a16:creationId xmlns:a16="http://schemas.microsoft.com/office/drawing/2014/main" id="{BD68317D-0B91-8883-0B5E-81BE89CBA49C}"/>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D1F64F48-3290-B60C-7657-1EBFCF26A2E4}"/>
              </a:ext>
            </a:extLst>
          </p:cNvPr>
          <p:cNvGrpSpPr/>
          <p:nvPr/>
        </p:nvGrpSpPr>
        <p:grpSpPr>
          <a:xfrm>
            <a:off x="4423709" y="-5749962"/>
            <a:ext cx="6303961" cy="5455805"/>
            <a:chOff x="4126145" y="368102"/>
            <a:chExt cx="6303961" cy="7918512"/>
          </a:xfrm>
        </p:grpSpPr>
        <p:cxnSp>
          <p:nvCxnSpPr>
            <p:cNvPr id="11" name="Connettore diritto 10">
              <a:extLst>
                <a:ext uri="{FF2B5EF4-FFF2-40B4-BE49-F238E27FC236}">
                  <a16:creationId xmlns:a16="http://schemas.microsoft.com/office/drawing/2014/main" id="{2EC16196-8235-1A03-235F-EA6BBFEB1DC3}"/>
                </a:ext>
              </a:extLst>
            </p:cNvPr>
            <p:cNvCxnSpPr>
              <a:stCxn id="16"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uppo 11">
              <a:extLst>
                <a:ext uri="{FF2B5EF4-FFF2-40B4-BE49-F238E27FC236}">
                  <a16:creationId xmlns:a16="http://schemas.microsoft.com/office/drawing/2014/main" id="{AD9F4670-1909-A4BE-1FB4-4D88AA6B0FCC}"/>
                </a:ext>
              </a:extLst>
            </p:cNvPr>
            <p:cNvGrpSpPr/>
            <p:nvPr/>
          </p:nvGrpSpPr>
          <p:grpSpPr>
            <a:xfrm>
              <a:off x="4126145" y="368102"/>
              <a:ext cx="6303961" cy="3711815"/>
              <a:chOff x="4007652" y="7352685"/>
              <a:chExt cx="6303961" cy="3711815"/>
            </a:xfrm>
          </p:grpSpPr>
          <p:sp>
            <p:nvSpPr>
              <p:cNvPr id="16" name="Rettangolo con angoli arrotondati 15">
                <a:extLst>
                  <a:ext uri="{FF2B5EF4-FFF2-40B4-BE49-F238E27FC236}">
                    <a16:creationId xmlns:a16="http://schemas.microsoft.com/office/drawing/2014/main" id="{EDFAAF2E-CA90-96FC-F943-84A0C995FBB0}"/>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Requisiti non funzionali</a:t>
                </a:r>
              </a:p>
            </p:txBody>
          </p:sp>
          <p:cxnSp>
            <p:nvCxnSpPr>
              <p:cNvPr id="18" name="Connettore diritto 17">
                <a:extLst>
                  <a:ext uri="{FF2B5EF4-FFF2-40B4-BE49-F238E27FC236}">
                    <a16:creationId xmlns:a16="http://schemas.microsoft.com/office/drawing/2014/main" id="{E4BEA44E-7C90-85FA-AC28-963511309308}"/>
                  </a:ext>
                </a:extLst>
              </p:cNvPr>
              <p:cNvCxnSpPr>
                <a:cxnSpLocks/>
              </p:cNvCxnSpPr>
              <p:nvPr/>
            </p:nvCxnSpPr>
            <p:spPr>
              <a:xfrm flipH="1">
                <a:off x="5752136" y="8404126"/>
                <a:ext cx="169583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7A99332B-EF47-E1D2-8411-BF335DEAE0C8}"/>
                  </a:ext>
                </a:extLst>
              </p:cNvPr>
              <p:cNvCxnSpPr>
                <a:cxnSpLocks/>
              </p:cNvCxnSpPr>
              <p:nvPr/>
            </p:nvCxnSpPr>
            <p:spPr>
              <a:xfrm flipH="1">
                <a:off x="7442080" y="8778489"/>
                <a:ext cx="184677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5044AA7-8C2E-B7CD-AA50-863325067F76}"/>
                  </a:ext>
                </a:extLst>
              </p:cNvPr>
              <p:cNvCxnSpPr>
                <a:cxnSpLocks/>
              </p:cNvCxnSpPr>
              <p:nvPr/>
            </p:nvCxnSpPr>
            <p:spPr>
              <a:xfrm flipH="1">
                <a:off x="5310422" y="9172189"/>
                <a:ext cx="213754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A2F87515-54B5-4806-4E44-6D6795BD7A10}"/>
                  </a:ext>
                </a:extLst>
              </p:cNvPr>
              <p:cNvCxnSpPr>
                <a:cxnSpLocks/>
              </p:cNvCxnSpPr>
              <p:nvPr/>
            </p:nvCxnSpPr>
            <p:spPr>
              <a:xfrm>
                <a:off x="7447968" y="9540489"/>
                <a:ext cx="2216531" cy="1166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88FAE1BC-205F-547E-8D67-ACF11EC50561}"/>
                  </a:ext>
                </a:extLst>
              </p:cNvPr>
              <p:cNvCxnSpPr>
                <a:cxnSpLocks/>
              </p:cNvCxnSpPr>
              <p:nvPr/>
            </p:nvCxnSpPr>
            <p:spPr>
              <a:xfrm flipH="1">
                <a:off x="4070610" y="9921489"/>
                <a:ext cx="337735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9AE79F1D-B861-9DC4-CE66-9303D9F0A6F5}"/>
                  </a:ext>
                </a:extLst>
              </p:cNvPr>
              <p:cNvCxnSpPr>
                <a:cxnSpLocks/>
              </p:cNvCxnSpPr>
              <p:nvPr/>
            </p:nvCxnSpPr>
            <p:spPr>
              <a:xfrm>
                <a:off x="7447968" y="10302489"/>
                <a:ext cx="272916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47E41641-2825-DDD9-9CE0-2A8194F721CE}"/>
                  </a:ext>
                </a:extLst>
              </p:cNvPr>
              <p:cNvCxnSpPr>
                <a:cxnSpLocks/>
              </p:cNvCxnSpPr>
              <p:nvPr/>
            </p:nvCxnSpPr>
            <p:spPr>
              <a:xfrm flipH="1">
                <a:off x="4944283" y="10696200"/>
                <a:ext cx="2497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AE8D35BD-1229-3323-303E-74EADAAF6929}"/>
                  </a:ext>
                </a:extLst>
              </p:cNvPr>
              <p:cNvCxnSpPr>
                <a:cxnSpLocks/>
              </p:cNvCxnSpPr>
              <p:nvPr/>
            </p:nvCxnSpPr>
            <p:spPr>
              <a:xfrm>
                <a:off x="7442080" y="11064500"/>
                <a:ext cx="21264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23CB69A6-3371-DC4D-F87E-48EC89D13696}"/>
                  </a:ext>
                </a:extLst>
              </p:cNvPr>
              <p:cNvSpPr txBox="1"/>
              <p:nvPr/>
            </p:nvSpPr>
            <p:spPr>
              <a:xfrm>
                <a:off x="7413168" y="8416316"/>
                <a:ext cx="2251331"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RNF_Affidabilità</a:t>
                </a:r>
                <a:endParaRPr lang="it-IT" sz="1800" dirty="0">
                  <a:solidFill>
                    <a:schemeClr val="bg1"/>
                  </a:solidFill>
                  <a:effectLst/>
                  <a:latin typeface="Pokemon Solid" panose="040B0500000000000000" pitchFamily="82" charset="2"/>
                  <a:ea typeface="Lucida Sans Unicode" panose="020B0602030504020204" pitchFamily="34" charset="0"/>
                </a:endParaRPr>
              </a:p>
            </p:txBody>
          </p:sp>
          <p:sp>
            <p:nvSpPr>
              <p:cNvPr id="45" name="CasellaDiTesto 44">
                <a:extLst>
                  <a:ext uri="{FF2B5EF4-FFF2-40B4-BE49-F238E27FC236}">
                    <a16:creationId xmlns:a16="http://schemas.microsoft.com/office/drawing/2014/main" id="{F4F29EF9-5274-9D4F-3EEF-8F09EE284924}"/>
                  </a:ext>
                </a:extLst>
              </p:cNvPr>
              <p:cNvSpPr txBox="1"/>
              <p:nvPr/>
            </p:nvSpPr>
            <p:spPr>
              <a:xfrm>
                <a:off x="4542822" y="8824845"/>
                <a:ext cx="2896676" cy="369332"/>
              </a:xfrm>
              <a:prstGeom prst="rect">
                <a:avLst/>
              </a:prstGeom>
              <a:noFill/>
            </p:spPr>
            <p:txBody>
              <a:bodyPr wrap="square" rtlCol="0">
                <a:spAutoFit/>
              </a:bodyPr>
              <a:lstStyle/>
              <a:p>
                <a:pPr marL="457200" indent="457200"/>
                <a:r>
                  <a:rPr lang="it-IT" dirty="0" err="1">
                    <a:solidFill>
                      <a:schemeClr val="bg1"/>
                    </a:solidFill>
                    <a:latin typeface="Pokemon Solid" panose="040B0500000000000000" pitchFamily="82" charset="2"/>
                  </a:rPr>
                  <a:t>RNF_Prestazioni</a:t>
                </a:r>
                <a:endParaRPr lang="it-IT" dirty="0">
                  <a:solidFill>
                    <a:schemeClr val="bg1"/>
                  </a:solidFill>
                  <a:latin typeface="Pokemon Solid" panose="040B0500000000000000" pitchFamily="82" charset="2"/>
                </a:endParaRPr>
              </a:p>
            </p:txBody>
          </p:sp>
          <p:sp>
            <p:nvSpPr>
              <p:cNvPr id="46" name="CasellaDiTesto 45">
                <a:extLst>
                  <a:ext uri="{FF2B5EF4-FFF2-40B4-BE49-F238E27FC236}">
                    <a16:creationId xmlns:a16="http://schemas.microsoft.com/office/drawing/2014/main" id="{DAA68ADC-1319-42A0-383C-FE03EAF5ADAD}"/>
                  </a:ext>
                </a:extLst>
              </p:cNvPr>
              <p:cNvSpPr txBox="1"/>
              <p:nvPr/>
            </p:nvSpPr>
            <p:spPr>
              <a:xfrm>
                <a:off x="5752136" y="8040890"/>
                <a:ext cx="1661032" cy="369332"/>
              </a:xfrm>
              <a:prstGeom prst="rect">
                <a:avLst/>
              </a:prstGeom>
              <a:noFill/>
            </p:spPr>
            <p:txBody>
              <a:bodyPr wrap="none" rtlCol="0">
                <a:spAutoFit/>
              </a:bodyPr>
              <a:lstStyle/>
              <a:p>
                <a:r>
                  <a:rPr lang="it-IT" dirty="0" err="1">
                    <a:solidFill>
                      <a:schemeClr val="bg1"/>
                    </a:solidFill>
                    <a:latin typeface="Pokemon Solid" panose="040B0500000000000000" pitchFamily="82" charset="2"/>
                  </a:rPr>
                  <a:t>RNF_Usabilità</a:t>
                </a:r>
                <a:endParaRPr lang="it-IT" dirty="0">
                  <a:solidFill>
                    <a:schemeClr val="bg1"/>
                  </a:solidFill>
                  <a:latin typeface="Pokemon Solid" panose="040B0500000000000000" pitchFamily="82" charset="2"/>
                </a:endParaRPr>
              </a:p>
            </p:txBody>
          </p:sp>
          <p:sp>
            <p:nvSpPr>
              <p:cNvPr id="47" name="CasellaDiTesto 46">
                <a:extLst>
                  <a:ext uri="{FF2B5EF4-FFF2-40B4-BE49-F238E27FC236}">
                    <a16:creationId xmlns:a16="http://schemas.microsoft.com/office/drawing/2014/main" id="{D3E4478D-E375-8DC7-859C-36F393F9463B}"/>
                  </a:ext>
                </a:extLst>
              </p:cNvPr>
              <p:cNvSpPr txBox="1"/>
              <p:nvPr/>
            </p:nvSpPr>
            <p:spPr>
              <a:xfrm>
                <a:off x="7413168" y="9226164"/>
                <a:ext cx="2251331" cy="369332"/>
              </a:xfrm>
              <a:prstGeom prst="rect">
                <a:avLst/>
              </a:prstGeom>
              <a:noFill/>
            </p:spPr>
            <p:txBody>
              <a:bodyPr wrap="square" rtlCol="0">
                <a:spAutoFit/>
              </a:bodyPr>
              <a:lstStyle/>
              <a:p>
                <a:r>
                  <a:rPr lang="it-IT" dirty="0" err="1">
                    <a:solidFill>
                      <a:schemeClr val="bg1"/>
                    </a:solidFill>
                    <a:latin typeface="Pokemon Solid" panose="040B0500000000000000" pitchFamily="82" charset="2"/>
                  </a:rPr>
                  <a:t>RNF_Supportabilità</a:t>
                </a:r>
                <a:endParaRPr lang="it-IT" dirty="0">
                  <a:solidFill>
                    <a:schemeClr val="bg1"/>
                  </a:solidFill>
                  <a:latin typeface="Pokemon Solid" panose="040B0500000000000000" pitchFamily="82" charset="2"/>
                </a:endParaRPr>
              </a:p>
            </p:txBody>
          </p:sp>
          <p:sp>
            <p:nvSpPr>
              <p:cNvPr id="48" name="CasellaDiTesto 47">
                <a:extLst>
                  <a:ext uri="{FF2B5EF4-FFF2-40B4-BE49-F238E27FC236}">
                    <a16:creationId xmlns:a16="http://schemas.microsoft.com/office/drawing/2014/main" id="{F4E9A41B-88F4-458E-CEC6-B18ACFE71CC7}"/>
                  </a:ext>
                </a:extLst>
              </p:cNvPr>
              <p:cNvSpPr txBox="1"/>
              <p:nvPr/>
            </p:nvSpPr>
            <p:spPr>
              <a:xfrm>
                <a:off x="4007652" y="9552157"/>
                <a:ext cx="3423375"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Implementazione</a:t>
                </a:r>
              </a:p>
            </p:txBody>
          </p:sp>
          <p:sp>
            <p:nvSpPr>
              <p:cNvPr id="49" name="CasellaDiTesto 48">
                <a:extLst>
                  <a:ext uri="{FF2B5EF4-FFF2-40B4-BE49-F238E27FC236}">
                    <a16:creationId xmlns:a16="http://schemas.microsoft.com/office/drawing/2014/main" id="{7FE9958B-346F-767B-B5C4-760570705C9B}"/>
                  </a:ext>
                </a:extLst>
              </p:cNvPr>
              <p:cNvSpPr txBox="1"/>
              <p:nvPr/>
            </p:nvSpPr>
            <p:spPr>
              <a:xfrm>
                <a:off x="7399205" y="9953477"/>
                <a:ext cx="291240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Interfaccia</a:t>
                </a:r>
              </a:p>
            </p:txBody>
          </p:sp>
          <p:sp>
            <p:nvSpPr>
              <p:cNvPr id="50" name="CasellaDiTesto 49">
                <a:extLst>
                  <a:ext uri="{FF2B5EF4-FFF2-40B4-BE49-F238E27FC236}">
                    <a16:creationId xmlns:a16="http://schemas.microsoft.com/office/drawing/2014/main" id="{FF723763-017A-D4D6-3D16-4F3EB6FE16BB}"/>
                  </a:ext>
                </a:extLst>
              </p:cNvPr>
              <p:cNvSpPr txBox="1"/>
              <p:nvPr/>
            </p:nvSpPr>
            <p:spPr>
              <a:xfrm>
                <a:off x="4822702" y="10352161"/>
                <a:ext cx="2602438"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RNF_Vincoli</a:t>
                </a:r>
                <a:r>
                  <a:rPr lang="it-IT" sz="1800" dirty="0">
                    <a:solidFill>
                      <a:schemeClr val="bg1"/>
                    </a:solidFill>
                    <a:effectLst/>
                    <a:latin typeface="Pokemon Solid" panose="040B0500000000000000" pitchFamily="82" charset="2"/>
                    <a:ea typeface="Lucida Sans Unicode" panose="020B0602030504020204" pitchFamily="34" charset="0"/>
                  </a:rPr>
                  <a:t> Packaging</a:t>
                </a:r>
              </a:p>
            </p:txBody>
          </p:sp>
          <p:sp>
            <p:nvSpPr>
              <p:cNvPr id="51" name="CasellaDiTesto 50">
                <a:extLst>
                  <a:ext uri="{FF2B5EF4-FFF2-40B4-BE49-F238E27FC236}">
                    <a16:creationId xmlns:a16="http://schemas.microsoft.com/office/drawing/2014/main" id="{F2AFC212-6D6E-FC66-25F1-F015655101A2}"/>
                  </a:ext>
                </a:extLst>
              </p:cNvPr>
              <p:cNvSpPr txBox="1"/>
              <p:nvPr/>
            </p:nvSpPr>
            <p:spPr>
              <a:xfrm>
                <a:off x="7431027" y="10691108"/>
                <a:ext cx="2233472" cy="369332"/>
              </a:xfrm>
              <a:prstGeom prst="rect">
                <a:avLst/>
              </a:prstGeom>
              <a:noFill/>
            </p:spPr>
            <p:txBody>
              <a:bodyPr wrap="square" rtlCol="0">
                <a:spAutoFit/>
              </a:bodyPr>
              <a:lstStyle/>
              <a:p>
                <a:r>
                  <a:rPr lang="it-IT" sz="1800" dirty="0" err="1">
                    <a:solidFill>
                      <a:schemeClr val="bg1"/>
                    </a:solidFill>
                    <a:effectLst/>
                    <a:latin typeface="Pokemon Solid" panose="040B0500000000000000" pitchFamily="82" charset="2"/>
                    <a:ea typeface="Lucida Sans Unicode" panose="020B0602030504020204" pitchFamily="34" charset="0"/>
                  </a:rPr>
                  <a:t>RNF_Aspetti</a:t>
                </a:r>
                <a:r>
                  <a:rPr lang="it-IT" sz="1800" dirty="0">
                    <a:solidFill>
                      <a:schemeClr val="bg1"/>
                    </a:solidFill>
                    <a:effectLst/>
                    <a:latin typeface="Pokemon Solid" panose="040B0500000000000000" pitchFamily="82" charset="2"/>
                    <a:ea typeface="Lucida Sans Unicode" panose="020B0602030504020204" pitchFamily="34" charset="0"/>
                  </a:rPr>
                  <a:t> legali</a:t>
                </a:r>
              </a:p>
            </p:txBody>
          </p:sp>
        </p:grpSp>
      </p:grpSp>
      <p:sp>
        <p:nvSpPr>
          <p:cNvPr id="52" name="CasellaDiTesto 51">
            <a:extLst>
              <a:ext uri="{FF2B5EF4-FFF2-40B4-BE49-F238E27FC236}">
                <a16:creationId xmlns:a16="http://schemas.microsoft.com/office/drawing/2014/main" id="{83686756-A361-01BA-9464-4BB0B70A9EAD}"/>
              </a:ext>
            </a:extLst>
          </p:cNvPr>
          <p:cNvSpPr txBox="1"/>
          <p:nvPr/>
        </p:nvSpPr>
        <p:spPr>
          <a:xfrm>
            <a:off x="3322152" y="-6603536"/>
            <a:ext cx="912942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non funzionali</a:t>
            </a:r>
          </a:p>
        </p:txBody>
      </p:sp>
      <p:sp>
        <p:nvSpPr>
          <p:cNvPr id="4" name="CasellaDiTesto 3">
            <a:extLst>
              <a:ext uri="{FF2B5EF4-FFF2-40B4-BE49-F238E27FC236}">
                <a16:creationId xmlns:a16="http://schemas.microsoft.com/office/drawing/2014/main" id="{7AE292CC-FAD3-3DA5-4783-C09AA020714F}"/>
              </a:ext>
            </a:extLst>
          </p:cNvPr>
          <p:cNvSpPr txBox="1"/>
          <p:nvPr/>
        </p:nvSpPr>
        <p:spPr>
          <a:xfrm>
            <a:off x="4606516" y="233532"/>
            <a:ext cx="5801589"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Use Case Model</a:t>
            </a:r>
          </a:p>
        </p:txBody>
      </p:sp>
      <p:sp>
        <p:nvSpPr>
          <p:cNvPr id="2" name="Rettangolo 1">
            <a:extLst>
              <a:ext uri="{FF2B5EF4-FFF2-40B4-BE49-F238E27FC236}">
                <a16:creationId xmlns:a16="http://schemas.microsoft.com/office/drawing/2014/main" id="{6F97E9FD-A9D5-84CD-A651-730226DDE7E9}"/>
              </a:ext>
            </a:extLst>
          </p:cNvPr>
          <p:cNvSpPr/>
          <p:nvPr/>
        </p:nvSpPr>
        <p:spPr>
          <a:xfrm>
            <a:off x="-52325" y="-17393"/>
            <a:ext cx="2991383" cy="6875393"/>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descr="Immagine che contiene cerchio, logo, simbolo, Carattere&#10;&#10;Descrizione generata automaticamente">
            <a:extLst>
              <a:ext uri="{FF2B5EF4-FFF2-40B4-BE49-F238E27FC236}">
                <a16:creationId xmlns:a16="http://schemas.microsoft.com/office/drawing/2014/main" id="{405F2216-9FAC-C9BF-470C-3D06CA5A4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pic>
        <p:nvPicPr>
          <p:cNvPr id="5" name="Immagine 4">
            <a:extLst>
              <a:ext uri="{FF2B5EF4-FFF2-40B4-BE49-F238E27FC236}">
                <a16:creationId xmlns:a16="http://schemas.microsoft.com/office/drawing/2014/main" id="{6912B75F-C4C6-26E4-19C1-878150FFD2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335" y="2671138"/>
            <a:ext cx="8929548" cy="2295807"/>
          </a:xfrm>
          <a:prstGeom prst="rect">
            <a:avLst/>
          </a:prstGeom>
        </p:spPr>
      </p:pic>
      <p:sp>
        <p:nvSpPr>
          <p:cNvPr id="7" name="CasellaDiTesto 6">
            <a:extLst>
              <a:ext uri="{FF2B5EF4-FFF2-40B4-BE49-F238E27FC236}">
                <a16:creationId xmlns:a16="http://schemas.microsoft.com/office/drawing/2014/main" id="{9564B8E7-8E55-D51E-22A9-098D9A020059}"/>
              </a:ext>
            </a:extLst>
          </p:cNvPr>
          <p:cNvSpPr txBox="1"/>
          <p:nvPr/>
        </p:nvSpPr>
        <p:spPr>
          <a:xfrm>
            <a:off x="3798600" y="-1200545"/>
            <a:ext cx="7417416"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Esempio di Scenario</a:t>
            </a:r>
          </a:p>
        </p:txBody>
      </p:sp>
      <p:pic>
        <p:nvPicPr>
          <p:cNvPr id="10" name="Immagine 9" descr="Immagine che contiene testo, diagramma, schermata, linea&#10;&#10;Descrizione generata automaticamente">
            <a:extLst>
              <a:ext uri="{FF2B5EF4-FFF2-40B4-BE49-F238E27FC236}">
                <a16:creationId xmlns:a16="http://schemas.microsoft.com/office/drawing/2014/main" id="{230A5C97-C1A7-AF15-9764-E92D459F74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970" y="1350754"/>
            <a:ext cx="4909080" cy="1922780"/>
          </a:xfrm>
          <a:prstGeom prst="rect">
            <a:avLst/>
          </a:prstGeom>
        </p:spPr>
      </p:pic>
      <p:pic>
        <p:nvPicPr>
          <p:cNvPr id="14" name="Immagine 13" descr="Immagine che contiene testo, diagramma, cerchio, schermata&#10;&#10;Descrizione generata automaticamente">
            <a:extLst>
              <a:ext uri="{FF2B5EF4-FFF2-40B4-BE49-F238E27FC236}">
                <a16:creationId xmlns:a16="http://schemas.microsoft.com/office/drawing/2014/main" id="{156F7C3F-9646-06BE-9949-8AB07B6232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5333" y="3790839"/>
            <a:ext cx="4335690" cy="2434068"/>
          </a:xfrm>
          <a:prstGeom prst="rect">
            <a:avLst/>
          </a:prstGeom>
        </p:spPr>
      </p:pic>
      <p:pic>
        <p:nvPicPr>
          <p:cNvPr id="20" name="Immagine 19" descr="Immagine che contiene testo, diagramma, cerchio, linea&#10;&#10;Descrizione generata automaticamente">
            <a:extLst>
              <a:ext uri="{FF2B5EF4-FFF2-40B4-BE49-F238E27FC236}">
                <a16:creationId xmlns:a16="http://schemas.microsoft.com/office/drawing/2014/main" id="{9B4EEFA6-132A-B19B-F0F8-21644B56DA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067" y="3898904"/>
            <a:ext cx="4530983" cy="2109084"/>
          </a:xfrm>
          <a:prstGeom prst="rect">
            <a:avLst/>
          </a:prstGeom>
        </p:spPr>
      </p:pic>
      <p:pic>
        <p:nvPicPr>
          <p:cNvPr id="22" name="Immagine 21" descr="Immagine che contiene testo, diagramma, schermata, cerchio&#10;&#10;Descrizione generata automaticamente">
            <a:extLst>
              <a:ext uri="{FF2B5EF4-FFF2-40B4-BE49-F238E27FC236}">
                <a16:creationId xmlns:a16="http://schemas.microsoft.com/office/drawing/2014/main" id="{50BB8C8B-A6DC-4E03-7345-B58AAF9A50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5333" y="1274830"/>
            <a:ext cx="4009367" cy="2434068"/>
          </a:xfrm>
          <a:prstGeom prst="rect">
            <a:avLst/>
          </a:prstGeom>
        </p:spPr>
      </p:pic>
    </p:spTree>
    <p:extLst>
      <p:ext uri="{BB962C8B-B14F-4D97-AF65-F5344CB8AC3E}">
        <p14:creationId xmlns:p14="http://schemas.microsoft.com/office/powerpoint/2010/main" val="178022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diagramma, schermata, linea&#10;&#10;Descrizione generata automaticamente">
            <a:extLst>
              <a:ext uri="{FF2B5EF4-FFF2-40B4-BE49-F238E27FC236}">
                <a16:creationId xmlns:a16="http://schemas.microsoft.com/office/drawing/2014/main" id="{0CEE9DE6-77B7-597B-3436-73F3FF10F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66" y="3613383"/>
            <a:ext cx="294836" cy="115481"/>
          </a:xfrm>
          <a:prstGeom prst="rect">
            <a:avLst/>
          </a:prstGeom>
        </p:spPr>
      </p:pic>
      <p:pic>
        <p:nvPicPr>
          <p:cNvPr id="9" name="Immagine 8" descr="Immagine che contiene testo, diagramma, cerchio, schermata&#10;&#10;Descrizione generata automaticamente">
            <a:extLst>
              <a:ext uri="{FF2B5EF4-FFF2-40B4-BE49-F238E27FC236}">
                <a16:creationId xmlns:a16="http://schemas.microsoft.com/office/drawing/2014/main" id="{2AC28A2B-B737-6445-1A1B-53CD9A767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04" y="3601105"/>
            <a:ext cx="260400" cy="146189"/>
          </a:xfrm>
          <a:prstGeom prst="rect">
            <a:avLst/>
          </a:prstGeom>
        </p:spPr>
      </p:pic>
      <p:pic>
        <p:nvPicPr>
          <p:cNvPr id="10" name="Immagine 9" descr="Immagine che contiene testo, diagramma, cerchio, linea&#10;&#10;Descrizione generata automaticamente">
            <a:extLst>
              <a:ext uri="{FF2B5EF4-FFF2-40B4-BE49-F238E27FC236}">
                <a16:creationId xmlns:a16="http://schemas.microsoft.com/office/drawing/2014/main" id="{4BC2B010-726E-3E5E-D565-098D628EE9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734" y="3590219"/>
            <a:ext cx="272130" cy="126671"/>
          </a:xfrm>
          <a:prstGeom prst="rect">
            <a:avLst/>
          </a:prstGeom>
        </p:spPr>
      </p:pic>
      <p:pic>
        <p:nvPicPr>
          <p:cNvPr id="11" name="Immagine 10" descr="Immagine che contiene testo, diagramma, schermata, cerchio&#10;&#10;Descrizione generata automaticamente">
            <a:extLst>
              <a:ext uri="{FF2B5EF4-FFF2-40B4-BE49-F238E27FC236}">
                <a16:creationId xmlns:a16="http://schemas.microsoft.com/office/drawing/2014/main" id="{38AEFF98-6DB8-4C66-87A0-DF24CC97C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9429" y="3582675"/>
            <a:ext cx="240801" cy="146189"/>
          </a:xfrm>
          <a:prstGeom prst="rect">
            <a:avLst/>
          </a:prstGeom>
        </p:spPr>
      </p:pic>
      <p:sp>
        <p:nvSpPr>
          <p:cNvPr id="7" name="Rettangolo 6">
            <a:extLst>
              <a:ext uri="{FF2B5EF4-FFF2-40B4-BE49-F238E27FC236}">
                <a16:creationId xmlns:a16="http://schemas.microsoft.com/office/drawing/2014/main" id="{7CC91CC4-CA62-EDC1-1855-CC3E271D48C2}"/>
              </a:ext>
            </a:extLst>
          </p:cNvPr>
          <p:cNvSpPr/>
          <p:nvPr/>
        </p:nvSpPr>
        <p:spPr>
          <a:xfrm>
            <a:off x="4101712" y="3160849"/>
            <a:ext cx="952500" cy="1333500"/>
          </a:xfrm>
          <a:prstGeom prst="rect">
            <a:avLst/>
          </a:prstGeom>
          <a:solidFill>
            <a:srgbClr val="147B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693BF76C-0A06-71DF-0247-ED470F6372A7}"/>
              </a:ext>
            </a:extLst>
          </p:cNvPr>
          <p:cNvSpPr/>
          <p:nvPr/>
        </p:nvSpPr>
        <p:spPr>
          <a:xfrm>
            <a:off x="4101712" y="3160849"/>
            <a:ext cx="952500" cy="1333500"/>
          </a:xfrm>
          <a:prstGeom prst="rect">
            <a:avLst/>
          </a:prstGeom>
          <a:solidFill>
            <a:srgbClr val="27CB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6ED6F97-D7E9-46B3-204D-14FE194922E3}"/>
              </a:ext>
            </a:extLst>
          </p:cNvPr>
          <p:cNvSpPr/>
          <p:nvPr/>
        </p:nvSpPr>
        <p:spPr>
          <a:xfrm>
            <a:off x="991754" y="3160849"/>
            <a:ext cx="952500" cy="1333500"/>
          </a:xfrm>
          <a:prstGeom prst="rect">
            <a:avLst/>
          </a:prstGeom>
          <a:solidFill>
            <a:srgbClr val="AB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981F11BF-369C-E430-DAE6-6799D08BC15C}"/>
              </a:ext>
            </a:extLst>
          </p:cNvPr>
          <p:cNvSpPr/>
          <p:nvPr/>
        </p:nvSpPr>
        <p:spPr>
          <a:xfrm>
            <a:off x="1271052" y="3149963"/>
            <a:ext cx="952500" cy="1333500"/>
          </a:xfrm>
          <a:prstGeom prst="rect">
            <a:avLst/>
          </a:prstGeom>
          <a:solidFill>
            <a:srgbClr val="FD4B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24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6415"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49" y="2411083"/>
            <a:ext cx="2720160" cy="3478842"/>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0337" y="2517041"/>
            <a:ext cx="2655250" cy="3372884"/>
          </a:xfrm>
          <a:prstGeom prst="rect">
            <a:avLst/>
          </a:prstGeom>
        </p:spPr>
      </p:pic>
    </p:spTree>
    <p:extLst>
      <p:ext uri="{BB962C8B-B14F-4D97-AF65-F5344CB8AC3E}">
        <p14:creationId xmlns:p14="http://schemas.microsoft.com/office/powerpoint/2010/main" val="52136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391D3BB9-9C60-6AA8-1A11-E47DFAFFEF68}"/>
              </a:ext>
            </a:extLst>
          </p:cNvPr>
          <p:cNvSpPr/>
          <p:nvPr/>
        </p:nvSpPr>
        <p:spPr>
          <a:xfrm>
            <a:off x="3108429" y="0"/>
            <a:ext cx="2939057" cy="68580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72B58A70-F1D3-5476-E7AB-89167A280E78}"/>
              </a:ext>
            </a:extLst>
          </p:cNvPr>
          <p:cNvSpPr/>
          <p:nvPr/>
        </p:nvSpPr>
        <p:spPr>
          <a:xfrm>
            <a:off x="3108430" y="0"/>
            <a:ext cx="2939058" cy="68580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797949" y="-1188492"/>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4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415"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936" y="1742557"/>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0" y="2505567"/>
            <a:ext cx="2655251" cy="3395830"/>
          </a:xfrm>
          <a:prstGeom prst="rect">
            <a:avLst/>
          </a:prstGeom>
        </p:spPr>
      </p:pic>
      <p:grpSp>
        <p:nvGrpSpPr>
          <p:cNvPr id="46" name="Gruppo 45">
            <a:extLst>
              <a:ext uri="{FF2B5EF4-FFF2-40B4-BE49-F238E27FC236}">
                <a16:creationId xmlns:a16="http://schemas.microsoft.com/office/drawing/2014/main" id="{99B630FD-B521-5A81-CF19-6CDC73C49A6A}"/>
              </a:ext>
            </a:extLst>
          </p:cNvPr>
          <p:cNvGrpSpPr/>
          <p:nvPr/>
        </p:nvGrpSpPr>
        <p:grpSpPr>
          <a:xfrm>
            <a:off x="3531810" y="7805309"/>
            <a:ext cx="1800000" cy="1800000"/>
            <a:chOff x="2727601" y="7702114"/>
            <a:chExt cx="1800000" cy="1800000"/>
          </a:xfrm>
        </p:grpSpPr>
        <p:sp>
          <p:nvSpPr>
            <p:cNvPr id="47" name="Connettore 46">
              <a:extLst>
                <a:ext uri="{FF2B5EF4-FFF2-40B4-BE49-F238E27FC236}">
                  <a16:creationId xmlns:a16="http://schemas.microsoft.com/office/drawing/2014/main" id="{AA11EA47-C4E5-85DF-E54E-527AD0BF2C95}"/>
                </a:ext>
              </a:extLst>
            </p:cNvPr>
            <p:cNvSpPr/>
            <p:nvPr/>
          </p:nvSpPr>
          <p:spPr>
            <a:xfrm>
              <a:off x="2727601" y="770211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descr="Immagine che contiene Elementi grafici, grafica, schermata, verde&#10;&#10;Descrizione generata automaticamente">
              <a:extLst>
                <a:ext uri="{FF2B5EF4-FFF2-40B4-BE49-F238E27FC236}">
                  <a16:creationId xmlns:a16="http://schemas.microsoft.com/office/drawing/2014/main" id="{0804E817-219B-DC0E-68C3-9ADFFD8F6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8170" y="8079351"/>
              <a:ext cx="1186509" cy="1042411"/>
            </a:xfrm>
            <a:prstGeom prst="rect">
              <a:avLst/>
            </a:prstGeom>
          </p:spPr>
        </p:pic>
      </p:grpSp>
      <p:grpSp>
        <p:nvGrpSpPr>
          <p:cNvPr id="49" name="Gruppo 48">
            <a:extLst>
              <a:ext uri="{FF2B5EF4-FFF2-40B4-BE49-F238E27FC236}">
                <a16:creationId xmlns:a16="http://schemas.microsoft.com/office/drawing/2014/main" id="{53AA61D2-11C6-68D7-750F-BFECCE942154}"/>
              </a:ext>
            </a:extLst>
          </p:cNvPr>
          <p:cNvGrpSpPr/>
          <p:nvPr/>
        </p:nvGrpSpPr>
        <p:grpSpPr>
          <a:xfrm>
            <a:off x="3487406" y="7805309"/>
            <a:ext cx="1800000" cy="1800000"/>
            <a:chOff x="5455561" y="7700557"/>
            <a:chExt cx="1800000" cy="1800000"/>
          </a:xfrm>
        </p:grpSpPr>
        <p:sp>
          <p:nvSpPr>
            <p:cNvPr id="50" name="Connettore 49">
              <a:extLst>
                <a:ext uri="{FF2B5EF4-FFF2-40B4-BE49-F238E27FC236}">
                  <a16:creationId xmlns:a16="http://schemas.microsoft.com/office/drawing/2014/main" id="{7A52519A-0B34-7BAC-733C-0FE6129C3152}"/>
                </a:ext>
              </a:extLst>
            </p:cNvPr>
            <p:cNvSpPr/>
            <p:nvPr/>
          </p:nvSpPr>
          <p:spPr>
            <a:xfrm>
              <a:off x="5455561" y="7700557"/>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Immagine 50" descr="Immagine che contiene Elementi grafici, Carattere, grafica, design&#10;&#10;Descrizione generata automaticamente">
              <a:extLst>
                <a:ext uri="{FF2B5EF4-FFF2-40B4-BE49-F238E27FC236}">
                  <a16:creationId xmlns:a16="http://schemas.microsoft.com/office/drawing/2014/main" id="{84598BC4-26EC-6454-EC36-AA20F1C65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862" y="8225503"/>
              <a:ext cx="1633398" cy="1015974"/>
            </a:xfrm>
            <a:prstGeom prst="rect">
              <a:avLst/>
            </a:prstGeom>
          </p:spPr>
        </p:pic>
      </p:grpSp>
      <p:grpSp>
        <p:nvGrpSpPr>
          <p:cNvPr id="52" name="Gruppo 51">
            <a:extLst>
              <a:ext uri="{FF2B5EF4-FFF2-40B4-BE49-F238E27FC236}">
                <a16:creationId xmlns:a16="http://schemas.microsoft.com/office/drawing/2014/main" id="{E19EBAFB-A7BC-DF34-ACC3-684DE6559D38}"/>
              </a:ext>
            </a:extLst>
          </p:cNvPr>
          <p:cNvGrpSpPr/>
          <p:nvPr/>
        </p:nvGrpSpPr>
        <p:grpSpPr>
          <a:xfrm>
            <a:off x="3443002" y="7833510"/>
            <a:ext cx="1800000" cy="1800000"/>
            <a:chOff x="8041666" y="7700556"/>
            <a:chExt cx="1800000" cy="1800000"/>
          </a:xfrm>
        </p:grpSpPr>
        <p:sp>
          <p:nvSpPr>
            <p:cNvPr id="53" name="Connettore 52">
              <a:extLst>
                <a:ext uri="{FF2B5EF4-FFF2-40B4-BE49-F238E27FC236}">
                  <a16:creationId xmlns:a16="http://schemas.microsoft.com/office/drawing/2014/main" id="{FB6378B4-922F-C2C4-BD23-60B11B459501}"/>
                </a:ext>
              </a:extLst>
            </p:cNvPr>
            <p:cNvSpPr/>
            <p:nvPr/>
          </p:nvSpPr>
          <p:spPr>
            <a:xfrm>
              <a:off x="8041666" y="7700556"/>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4" name="Immagine 53" descr="Immagine che contiene Elementi grafici, grafica, simbolo, Carattere&#10;&#10;Descrizione generata automaticamente">
              <a:extLst>
                <a:ext uri="{FF2B5EF4-FFF2-40B4-BE49-F238E27FC236}">
                  <a16:creationId xmlns:a16="http://schemas.microsoft.com/office/drawing/2014/main" id="{1031D4EB-6B6F-DAD0-6B0E-AF841F452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9413" y="7898303"/>
              <a:ext cx="1404506" cy="1404506"/>
            </a:xfrm>
            <a:prstGeom prst="rect">
              <a:avLst/>
            </a:prstGeom>
          </p:spPr>
        </p:pic>
      </p:grpSp>
      <p:grpSp>
        <p:nvGrpSpPr>
          <p:cNvPr id="55" name="Gruppo 54">
            <a:extLst>
              <a:ext uri="{FF2B5EF4-FFF2-40B4-BE49-F238E27FC236}">
                <a16:creationId xmlns:a16="http://schemas.microsoft.com/office/drawing/2014/main" id="{9DDBB854-DDDA-A2A0-91B3-BBE239D698D5}"/>
              </a:ext>
            </a:extLst>
          </p:cNvPr>
          <p:cNvGrpSpPr/>
          <p:nvPr/>
        </p:nvGrpSpPr>
        <p:grpSpPr>
          <a:xfrm>
            <a:off x="3465204" y="7814597"/>
            <a:ext cx="1800000" cy="1800000"/>
            <a:chOff x="10627771" y="7679794"/>
            <a:chExt cx="1800000" cy="1800000"/>
          </a:xfrm>
        </p:grpSpPr>
        <p:sp>
          <p:nvSpPr>
            <p:cNvPr id="56" name="Connettore 55">
              <a:extLst>
                <a:ext uri="{FF2B5EF4-FFF2-40B4-BE49-F238E27FC236}">
                  <a16:creationId xmlns:a16="http://schemas.microsoft.com/office/drawing/2014/main" id="{1CE764B0-8175-08B4-9381-98C36064AEDF}"/>
                </a:ext>
              </a:extLst>
            </p:cNvPr>
            <p:cNvSpPr/>
            <p:nvPr/>
          </p:nvSpPr>
          <p:spPr>
            <a:xfrm>
              <a:off x="10627771" y="767979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7" name="Immagine 56" descr="Immagine che contiene cerchio, Elementi grafici, Policromia, design&#10;&#10;Descrizione generata automaticamente">
              <a:extLst>
                <a:ext uri="{FF2B5EF4-FFF2-40B4-BE49-F238E27FC236}">
                  <a16:creationId xmlns:a16="http://schemas.microsoft.com/office/drawing/2014/main" id="{215E61F8-A01C-A9AF-E436-78D79D2C5C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29584" y="7802369"/>
              <a:ext cx="1596374" cy="1596374"/>
            </a:xfrm>
            <a:prstGeom prst="rect">
              <a:avLst/>
            </a:prstGeom>
          </p:spPr>
        </p:pic>
      </p:grpSp>
      <p:sp>
        <p:nvSpPr>
          <p:cNvPr id="58" name="CasellaDiTesto 57">
            <a:extLst>
              <a:ext uri="{FF2B5EF4-FFF2-40B4-BE49-F238E27FC236}">
                <a16:creationId xmlns:a16="http://schemas.microsoft.com/office/drawing/2014/main" id="{317187B0-688D-BFAB-3A78-4AE29E2586C6}"/>
              </a:ext>
            </a:extLst>
          </p:cNvPr>
          <p:cNvSpPr txBox="1"/>
          <p:nvPr/>
        </p:nvSpPr>
        <p:spPr>
          <a:xfrm>
            <a:off x="3624772" y="7370422"/>
            <a:ext cx="1601721"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Performance</a:t>
            </a:r>
          </a:p>
        </p:txBody>
      </p:sp>
      <p:sp>
        <p:nvSpPr>
          <p:cNvPr id="59" name="CasellaDiTesto 58">
            <a:extLst>
              <a:ext uri="{FF2B5EF4-FFF2-40B4-BE49-F238E27FC236}">
                <a16:creationId xmlns:a16="http://schemas.microsoft.com/office/drawing/2014/main" id="{F52BEED4-A18B-A530-1361-AC4FFE035985}"/>
              </a:ext>
            </a:extLst>
          </p:cNvPr>
          <p:cNvSpPr txBox="1"/>
          <p:nvPr/>
        </p:nvSpPr>
        <p:spPr>
          <a:xfrm>
            <a:off x="3683527" y="7383127"/>
            <a:ext cx="140775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Affidabilità</a:t>
            </a:r>
          </a:p>
        </p:txBody>
      </p:sp>
      <p:sp>
        <p:nvSpPr>
          <p:cNvPr id="60" name="CasellaDiTesto 59">
            <a:extLst>
              <a:ext uri="{FF2B5EF4-FFF2-40B4-BE49-F238E27FC236}">
                <a16:creationId xmlns:a16="http://schemas.microsoft.com/office/drawing/2014/main" id="{3F88B8A0-6071-87DC-66C7-F369F2A285B6}"/>
              </a:ext>
            </a:extLst>
          </p:cNvPr>
          <p:cNvSpPr txBox="1"/>
          <p:nvPr/>
        </p:nvSpPr>
        <p:spPr>
          <a:xfrm>
            <a:off x="3846712" y="7343453"/>
            <a:ext cx="99257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Utente</a:t>
            </a:r>
          </a:p>
        </p:txBody>
      </p:sp>
      <p:sp>
        <p:nvSpPr>
          <p:cNvPr id="61" name="CasellaDiTesto 60">
            <a:extLst>
              <a:ext uri="{FF2B5EF4-FFF2-40B4-BE49-F238E27FC236}">
                <a16:creationId xmlns:a16="http://schemas.microsoft.com/office/drawing/2014/main" id="{F675895D-F397-F569-CF4B-E02286470485}"/>
              </a:ext>
            </a:extLst>
          </p:cNvPr>
          <p:cNvSpPr txBox="1"/>
          <p:nvPr/>
        </p:nvSpPr>
        <p:spPr>
          <a:xfrm>
            <a:off x="3475049" y="7383127"/>
            <a:ext cx="172354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Manutenzione</a:t>
            </a:r>
          </a:p>
        </p:txBody>
      </p:sp>
      <p:sp>
        <p:nvSpPr>
          <p:cNvPr id="62" name="CasellaDiTesto 61">
            <a:extLst>
              <a:ext uri="{FF2B5EF4-FFF2-40B4-BE49-F238E27FC236}">
                <a16:creationId xmlns:a16="http://schemas.microsoft.com/office/drawing/2014/main" id="{BAF237FB-8A64-C809-78D8-2FD245FBE131}"/>
              </a:ext>
            </a:extLst>
          </p:cNvPr>
          <p:cNvSpPr txBox="1"/>
          <p:nvPr/>
        </p:nvSpPr>
        <p:spPr>
          <a:xfrm>
            <a:off x="5337618" y="8380584"/>
            <a:ext cx="2127505"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Tempi di risposta</a:t>
            </a:r>
          </a:p>
          <a:p>
            <a:r>
              <a:rPr lang="it-IT" dirty="0">
                <a:solidFill>
                  <a:schemeClr val="bg1"/>
                </a:solidFill>
                <a:latin typeface="Pokemon Solid" panose="040B0500000000000000" pitchFamily="82" charset="2"/>
              </a:rPr>
              <a:t>Throughput</a:t>
            </a:r>
          </a:p>
        </p:txBody>
      </p:sp>
      <p:sp>
        <p:nvSpPr>
          <p:cNvPr id="63" name="CasellaDiTesto 62">
            <a:extLst>
              <a:ext uri="{FF2B5EF4-FFF2-40B4-BE49-F238E27FC236}">
                <a16:creationId xmlns:a16="http://schemas.microsoft.com/office/drawing/2014/main" id="{A7A07E5F-5DAD-671C-6662-624151E95702}"/>
              </a:ext>
            </a:extLst>
          </p:cNvPr>
          <p:cNvSpPr txBox="1"/>
          <p:nvPr/>
        </p:nvSpPr>
        <p:spPr>
          <a:xfrm>
            <a:off x="1399975" y="8103586"/>
            <a:ext cx="2087431" cy="1200329"/>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Robustezza</a:t>
            </a:r>
          </a:p>
          <a:p>
            <a:pPr algn="r"/>
            <a:r>
              <a:rPr lang="it-IT" dirty="0">
                <a:solidFill>
                  <a:schemeClr val="bg1"/>
                </a:solidFill>
                <a:latin typeface="Pokemon Solid" panose="040B0500000000000000" pitchFamily="82" charset="2"/>
              </a:rPr>
              <a:t>Persistenza dati</a:t>
            </a:r>
          </a:p>
          <a:p>
            <a:pPr algn="r"/>
            <a:r>
              <a:rPr lang="it-IT" dirty="0">
                <a:solidFill>
                  <a:schemeClr val="bg1"/>
                </a:solidFill>
                <a:latin typeface="Pokemon Solid" panose="040B0500000000000000" pitchFamily="82" charset="2"/>
              </a:rPr>
              <a:t>Disponibilità</a:t>
            </a:r>
          </a:p>
          <a:p>
            <a:pPr algn="r"/>
            <a:r>
              <a:rPr lang="it-IT" dirty="0">
                <a:solidFill>
                  <a:schemeClr val="bg1"/>
                </a:solidFill>
                <a:latin typeface="Pokemon Solid" panose="040B0500000000000000" pitchFamily="82" charset="2"/>
              </a:rPr>
              <a:t>Sicurezza</a:t>
            </a:r>
          </a:p>
        </p:txBody>
      </p:sp>
      <p:sp>
        <p:nvSpPr>
          <p:cNvPr id="64" name="CasellaDiTesto 63">
            <a:extLst>
              <a:ext uri="{FF2B5EF4-FFF2-40B4-BE49-F238E27FC236}">
                <a16:creationId xmlns:a16="http://schemas.microsoft.com/office/drawing/2014/main" id="{8548055D-07A5-32BC-056E-A979323CFE29}"/>
              </a:ext>
            </a:extLst>
          </p:cNvPr>
          <p:cNvSpPr txBox="1"/>
          <p:nvPr/>
        </p:nvSpPr>
        <p:spPr>
          <a:xfrm>
            <a:off x="5243002" y="8431106"/>
            <a:ext cx="1604927"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Modificabilità</a:t>
            </a:r>
          </a:p>
          <a:p>
            <a:r>
              <a:rPr lang="it-IT" dirty="0">
                <a:solidFill>
                  <a:schemeClr val="bg1"/>
                </a:solidFill>
                <a:latin typeface="Pokemon Solid" panose="040B0500000000000000" pitchFamily="82" charset="2"/>
              </a:rPr>
              <a:t>Leggibilità</a:t>
            </a:r>
          </a:p>
        </p:txBody>
      </p:sp>
      <p:sp>
        <p:nvSpPr>
          <p:cNvPr id="65" name="CasellaDiTesto 64">
            <a:extLst>
              <a:ext uri="{FF2B5EF4-FFF2-40B4-BE49-F238E27FC236}">
                <a16:creationId xmlns:a16="http://schemas.microsoft.com/office/drawing/2014/main" id="{AE8B1B9D-40F6-60AA-EF7E-F29F4E618CD7}"/>
              </a:ext>
            </a:extLst>
          </p:cNvPr>
          <p:cNvSpPr txBox="1"/>
          <p:nvPr/>
        </p:nvSpPr>
        <p:spPr>
          <a:xfrm>
            <a:off x="1963164" y="8391432"/>
            <a:ext cx="1396537" cy="646331"/>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Usabilità</a:t>
            </a:r>
          </a:p>
          <a:p>
            <a:pPr algn="r"/>
            <a:r>
              <a:rPr lang="it-IT" dirty="0" err="1">
                <a:solidFill>
                  <a:schemeClr val="bg1"/>
                </a:solidFill>
                <a:latin typeface="Pokemon Solid" panose="040B0500000000000000" pitchFamily="82" charset="2"/>
              </a:rPr>
              <a:t>Accesibilità</a:t>
            </a:r>
            <a:endParaRPr lang="it-IT" dirty="0">
              <a:solidFill>
                <a:schemeClr val="bg1"/>
              </a:solidFill>
              <a:latin typeface="Pokemon Solid" panose="040B0500000000000000" pitchFamily="82" charset="2"/>
            </a:endParaRPr>
          </a:p>
        </p:txBody>
      </p:sp>
    </p:spTree>
    <p:extLst>
      <p:ext uri="{BB962C8B-B14F-4D97-AF65-F5344CB8AC3E}">
        <p14:creationId xmlns:p14="http://schemas.microsoft.com/office/powerpoint/2010/main" val="272738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391D3BB9-9C60-6AA8-1A11-E47DFAFFEF68}"/>
              </a:ext>
            </a:extLst>
          </p:cNvPr>
          <p:cNvSpPr/>
          <p:nvPr/>
        </p:nvSpPr>
        <p:spPr>
          <a:xfrm>
            <a:off x="2936261" y="-7663"/>
            <a:ext cx="9255739" cy="6872217"/>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CasellaDiTesto 82">
            <a:extLst>
              <a:ext uri="{FF2B5EF4-FFF2-40B4-BE49-F238E27FC236}">
                <a16:creationId xmlns:a16="http://schemas.microsoft.com/office/drawing/2014/main" id="{12C49AF3-63D4-7A14-CC69-18B5F5F707A6}"/>
              </a:ext>
            </a:extLst>
          </p:cNvPr>
          <p:cNvSpPr txBox="1"/>
          <p:nvPr/>
        </p:nvSpPr>
        <p:spPr>
          <a:xfrm>
            <a:off x="-12662562" y="3216"/>
            <a:ext cx="10579649" cy="923330"/>
          </a:xfrm>
          <a:prstGeom prst="rect">
            <a:avLst/>
          </a:prstGeom>
          <a:noFill/>
          <a:ln w="0">
            <a:noFill/>
          </a:ln>
        </p:spPr>
        <p:txBody>
          <a:bodyPr wrap="square" rtlCol="0">
            <a:spAutoFit/>
          </a:bodyPr>
          <a:lstStyle/>
          <a:p>
            <a:r>
              <a:rPr lang="it-IT" sz="5400" dirty="0">
                <a:solidFill>
                  <a:schemeClr val="bg1"/>
                </a:solidFill>
                <a:latin typeface="Pokemon Solid" panose="040B0500000000000000" pitchFamily="82" charset="2"/>
              </a:rPr>
              <a:t>Architettura del Sistema</a:t>
            </a:r>
          </a:p>
        </p:txBody>
      </p:sp>
      <p:graphicFrame>
        <p:nvGraphicFramePr>
          <p:cNvPr id="84" name="Diagramma 83">
            <a:extLst>
              <a:ext uri="{FF2B5EF4-FFF2-40B4-BE49-F238E27FC236}">
                <a16:creationId xmlns:a16="http://schemas.microsoft.com/office/drawing/2014/main" id="{83EA8D23-06A4-28F9-9039-C28CC614BB11}"/>
              </a:ext>
            </a:extLst>
          </p:cNvPr>
          <p:cNvGraphicFramePr/>
          <p:nvPr>
            <p:extLst>
              <p:ext uri="{D42A27DB-BD31-4B8C-83A1-F6EECF244321}">
                <p14:modId xmlns:p14="http://schemas.microsoft.com/office/powerpoint/2010/main" val="3424011706"/>
              </p:ext>
            </p:extLst>
          </p:nvPr>
        </p:nvGraphicFramePr>
        <p:xfrm>
          <a:off x="-12805865" y="834213"/>
          <a:ext cx="8867584" cy="585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9" name="Gruppo 28">
            <a:extLst>
              <a:ext uri="{FF2B5EF4-FFF2-40B4-BE49-F238E27FC236}">
                <a16:creationId xmlns:a16="http://schemas.microsoft.com/office/drawing/2014/main" id="{AC71AC3C-AC55-5085-F6D6-F09544775655}"/>
              </a:ext>
            </a:extLst>
          </p:cNvPr>
          <p:cNvGrpSpPr/>
          <p:nvPr/>
        </p:nvGrpSpPr>
        <p:grpSpPr>
          <a:xfrm>
            <a:off x="3208356" y="2023221"/>
            <a:ext cx="1800000" cy="1800000"/>
            <a:chOff x="2727601" y="7702114"/>
            <a:chExt cx="1800000" cy="1800000"/>
          </a:xfrm>
        </p:grpSpPr>
        <p:sp>
          <p:nvSpPr>
            <p:cNvPr id="12" name="Connettore 11">
              <a:extLst>
                <a:ext uri="{FF2B5EF4-FFF2-40B4-BE49-F238E27FC236}">
                  <a16:creationId xmlns:a16="http://schemas.microsoft.com/office/drawing/2014/main" id="{ED96F4F2-A525-6875-5FFB-56ABBF8096FC}"/>
                </a:ext>
              </a:extLst>
            </p:cNvPr>
            <p:cNvSpPr/>
            <p:nvPr/>
          </p:nvSpPr>
          <p:spPr>
            <a:xfrm>
              <a:off x="2727601" y="770211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Elementi grafici, grafica, schermata, verde&#10;&#10;Descrizione generata automaticamente">
              <a:extLst>
                <a:ext uri="{FF2B5EF4-FFF2-40B4-BE49-F238E27FC236}">
                  <a16:creationId xmlns:a16="http://schemas.microsoft.com/office/drawing/2014/main" id="{574BAD34-FD6C-2819-3447-A3CB5725D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8170" y="8079351"/>
              <a:ext cx="1186509" cy="1042411"/>
            </a:xfrm>
            <a:prstGeom prst="rect">
              <a:avLst/>
            </a:prstGeom>
          </p:spPr>
        </p:pic>
      </p:grpSp>
      <p:grpSp>
        <p:nvGrpSpPr>
          <p:cNvPr id="30" name="Gruppo 29">
            <a:extLst>
              <a:ext uri="{FF2B5EF4-FFF2-40B4-BE49-F238E27FC236}">
                <a16:creationId xmlns:a16="http://schemas.microsoft.com/office/drawing/2014/main" id="{433BB5A0-3C55-D199-EDEE-084CFC842ADC}"/>
              </a:ext>
            </a:extLst>
          </p:cNvPr>
          <p:cNvGrpSpPr/>
          <p:nvPr/>
        </p:nvGrpSpPr>
        <p:grpSpPr>
          <a:xfrm>
            <a:off x="10039401" y="2023221"/>
            <a:ext cx="1800000" cy="1800000"/>
            <a:chOff x="5455561" y="7700557"/>
            <a:chExt cx="1800000" cy="1800000"/>
          </a:xfrm>
        </p:grpSpPr>
        <p:sp>
          <p:nvSpPr>
            <p:cNvPr id="18" name="Connettore 17">
              <a:extLst>
                <a:ext uri="{FF2B5EF4-FFF2-40B4-BE49-F238E27FC236}">
                  <a16:creationId xmlns:a16="http://schemas.microsoft.com/office/drawing/2014/main" id="{1C4E9DD6-2E92-9E30-8767-7AE0252CE64E}"/>
                </a:ext>
              </a:extLst>
            </p:cNvPr>
            <p:cNvSpPr/>
            <p:nvPr/>
          </p:nvSpPr>
          <p:spPr>
            <a:xfrm>
              <a:off x="5455561" y="7700557"/>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descr="Immagine che contiene Elementi grafici, Carattere, grafica, design&#10;&#10;Descrizione generata automaticamente">
              <a:extLst>
                <a:ext uri="{FF2B5EF4-FFF2-40B4-BE49-F238E27FC236}">
                  <a16:creationId xmlns:a16="http://schemas.microsoft.com/office/drawing/2014/main" id="{3E025649-466C-8076-CF5D-D4439821A5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862" y="8225503"/>
              <a:ext cx="1633398" cy="1015974"/>
            </a:xfrm>
            <a:prstGeom prst="rect">
              <a:avLst/>
            </a:prstGeom>
          </p:spPr>
        </p:pic>
      </p:grpSp>
      <p:grpSp>
        <p:nvGrpSpPr>
          <p:cNvPr id="37" name="Gruppo 36">
            <a:extLst>
              <a:ext uri="{FF2B5EF4-FFF2-40B4-BE49-F238E27FC236}">
                <a16:creationId xmlns:a16="http://schemas.microsoft.com/office/drawing/2014/main" id="{440E0E22-903B-698C-F452-EC59D78DA064}"/>
              </a:ext>
            </a:extLst>
          </p:cNvPr>
          <p:cNvGrpSpPr/>
          <p:nvPr/>
        </p:nvGrpSpPr>
        <p:grpSpPr>
          <a:xfrm>
            <a:off x="3208356" y="4713090"/>
            <a:ext cx="1800000" cy="1800000"/>
            <a:chOff x="8041666" y="7700556"/>
            <a:chExt cx="1800000" cy="1800000"/>
          </a:xfrm>
        </p:grpSpPr>
        <p:sp>
          <p:nvSpPr>
            <p:cNvPr id="20" name="Connettore 19">
              <a:extLst>
                <a:ext uri="{FF2B5EF4-FFF2-40B4-BE49-F238E27FC236}">
                  <a16:creationId xmlns:a16="http://schemas.microsoft.com/office/drawing/2014/main" id="{9CF15E26-8F3E-F122-24F7-4C71CA6D1BF5}"/>
                </a:ext>
              </a:extLst>
            </p:cNvPr>
            <p:cNvSpPr/>
            <p:nvPr/>
          </p:nvSpPr>
          <p:spPr>
            <a:xfrm>
              <a:off x="8041666" y="7700556"/>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descr="Immagine che contiene Elementi grafici, grafica, simbolo, Carattere&#10;&#10;Descrizione generata automaticamente">
              <a:extLst>
                <a:ext uri="{FF2B5EF4-FFF2-40B4-BE49-F238E27FC236}">
                  <a16:creationId xmlns:a16="http://schemas.microsoft.com/office/drawing/2014/main" id="{117CDCCE-0B56-28B8-D05A-D26F653401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9413" y="7898303"/>
              <a:ext cx="1404506" cy="1404506"/>
            </a:xfrm>
            <a:prstGeom prst="rect">
              <a:avLst/>
            </a:prstGeom>
          </p:spPr>
        </p:pic>
      </p:grpSp>
      <p:grpSp>
        <p:nvGrpSpPr>
          <p:cNvPr id="36" name="Gruppo 35">
            <a:extLst>
              <a:ext uri="{FF2B5EF4-FFF2-40B4-BE49-F238E27FC236}">
                <a16:creationId xmlns:a16="http://schemas.microsoft.com/office/drawing/2014/main" id="{00F7C1E6-1205-83C9-037D-9DC67B8225B6}"/>
              </a:ext>
            </a:extLst>
          </p:cNvPr>
          <p:cNvGrpSpPr/>
          <p:nvPr/>
        </p:nvGrpSpPr>
        <p:grpSpPr>
          <a:xfrm>
            <a:off x="10122702" y="4713090"/>
            <a:ext cx="1800000" cy="1800000"/>
            <a:chOff x="10627771" y="7679794"/>
            <a:chExt cx="1800000" cy="1800000"/>
          </a:xfrm>
        </p:grpSpPr>
        <p:sp>
          <p:nvSpPr>
            <p:cNvPr id="22" name="Connettore 21">
              <a:extLst>
                <a:ext uri="{FF2B5EF4-FFF2-40B4-BE49-F238E27FC236}">
                  <a16:creationId xmlns:a16="http://schemas.microsoft.com/office/drawing/2014/main" id="{37B903C0-A281-136F-98D2-D867266160FB}"/>
                </a:ext>
              </a:extLst>
            </p:cNvPr>
            <p:cNvSpPr/>
            <p:nvPr/>
          </p:nvSpPr>
          <p:spPr>
            <a:xfrm>
              <a:off x="10627771" y="767979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descr="Immagine che contiene cerchio, Elementi grafici, Policromia, design&#10;&#10;Descrizione generata automaticamente">
              <a:extLst>
                <a:ext uri="{FF2B5EF4-FFF2-40B4-BE49-F238E27FC236}">
                  <a16:creationId xmlns:a16="http://schemas.microsoft.com/office/drawing/2014/main" id="{97D99287-A8AF-6928-F453-D2835B4F67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29584" y="7802369"/>
              <a:ext cx="1596374" cy="1596374"/>
            </a:xfrm>
            <a:prstGeom prst="rect">
              <a:avLst/>
            </a:prstGeom>
          </p:spPr>
        </p:pic>
      </p:grpSp>
      <p:sp>
        <p:nvSpPr>
          <p:cNvPr id="38" name="CasellaDiTesto 37">
            <a:extLst>
              <a:ext uri="{FF2B5EF4-FFF2-40B4-BE49-F238E27FC236}">
                <a16:creationId xmlns:a16="http://schemas.microsoft.com/office/drawing/2014/main" id="{8345DA93-2E66-EE47-42CA-920F14EE7564}"/>
              </a:ext>
            </a:extLst>
          </p:cNvPr>
          <p:cNvSpPr txBox="1"/>
          <p:nvPr/>
        </p:nvSpPr>
        <p:spPr>
          <a:xfrm>
            <a:off x="3301318" y="1588334"/>
            <a:ext cx="1601721"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Performance</a:t>
            </a:r>
          </a:p>
        </p:txBody>
      </p:sp>
      <p:sp>
        <p:nvSpPr>
          <p:cNvPr id="39" name="CasellaDiTesto 38">
            <a:extLst>
              <a:ext uri="{FF2B5EF4-FFF2-40B4-BE49-F238E27FC236}">
                <a16:creationId xmlns:a16="http://schemas.microsoft.com/office/drawing/2014/main" id="{9C9B158D-29D8-FA90-45DC-0F6AFC3D33CD}"/>
              </a:ext>
            </a:extLst>
          </p:cNvPr>
          <p:cNvSpPr txBox="1"/>
          <p:nvPr/>
        </p:nvSpPr>
        <p:spPr>
          <a:xfrm>
            <a:off x="10235522" y="1601039"/>
            <a:ext cx="140775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Affidabilità</a:t>
            </a:r>
          </a:p>
        </p:txBody>
      </p:sp>
      <p:sp>
        <p:nvSpPr>
          <p:cNvPr id="40" name="CasellaDiTesto 39">
            <a:extLst>
              <a:ext uri="{FF2B5EF4-FFF2-40B4-BE49-F238E27FC236}">
                <a16:creationId xmlns:a16="http://schemas.microsoft.com/office/drawing/2014/main" id="{3087286F-BDDA-1857-7A2E-6E3C44BAAB21}"/>
              </a:ext>
            </a:extLst>
          </p:cNvPr>
          <p:cNvSpPr txBox="1"/>
          <p:nvPr/>
        </p:nvSpPr>
        <p:spPr>
          <a:xfrm>
            <a:off x="10526412" y="4262707"/>
            <a:ext cx="99257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Utente</a:t>
            </a:r>
          </a:p>
        </p:txBody>
      </p:sp>
      <p:sp>
        <p:nvSpPr>
          <p:cNvPr id="41" name="CasellaDiTesto 40">
            <a:extLst>
              <a:ext uri="{FF2B5EF4-FFF2-40B4-BE49-F238E27FC236}">
                <a16:creationId xmlns:a16="http://schemas.microsoft.com/office/drawing/2014/main" id="{E8A36FA9-20A9-9FB2-64EC-175B5BE65B72}"/>
              </a:ext>
            </a:extLst>
          </p:cNvPr>
          <p:cNvSpPr txBox="1"/>
          <p:nvPr/>
        </p:nvSpPr>
        <p:spPr>
          <a:xfrm>
            <a:off x="3240403" y="4262707"/>
            <a:ext cx="172354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Manutenzione</a:t>
            </a:r>
          </a:p>
        </p:txBody>
      </p:sp>
      <p:sp>
        <p:nvSpPr>
          <p:cNvPr id="42" name="CasellaDiTesto 41">
            <a:extLst>
              <a:ext uri="{FF2B5EF4-FFF2-40B4-BE49-F238E27FC236}">
                <a16:creationId xmlns:a16="http://schemas.microsoft.com/office/drawing/2014/main" id="{DC2701BC-2CA7-1A53-DD1E-AB25AE881705}"/>
              </a:ext>
            </a:extLst>
          </p:cNvPr>
          <p:cNvSpPr txBox="1"/>
          <p:nvPr/>
        </p:nvSpPr>
        <p:spPr>
          <a:xfrm>
            <a:off x="5014164" y="2598496"/>
            <a:ext cx="2127505"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Tempi di risposta</a:t>
            </a:r>
          </a:p>
          <a:p>
            <a:r>
              <a:rPr lang="it-IT" dirty="0">
                <a:solidFill>
                  <a:schemeClr val="bg1"/>
                </a:solidFill>
                <a:latin typeface="Pokemon Solid" panose="040B0500000000000000" pitchFamily="82" charset="2"/>
              </a:rPr>
              <a:t>Throughput</a:t>
            </a:r>
          </a:p>
        </p:txBody>
      </p:sp>
      <p:sp>
        <p:nvSpPr>
          <p:cNvPr id="43" name="CasellaDiTesto 42">
            <a:extLst>
              <a:ext uri="{FF2B5EF4-FFF2-40B4-BE49-F238E27FC236}">
                <a16:creationId xmlns:a16="http://schemas.microsoft.com/office/drawing/2014/main" id="{8F10E4A6-40F2-DB4F-941F-C25DE79D95CD}"/>
              </a:ext>
            </a:extLst>
          </p:cNvPr>
          <p:cNvSpPr txBox="1"/>
          <p:nvPr/>
        </p:nvSpPr>
        <p:spPr>
          <a:xfrm>
            <a:off x="7951970" y="2321498"/>
            <a:ext cx="2087431" cy="1200329"/>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Robustezza</a:t>
            </a:r>
          </a:p>
          <a:p>
            <a:pPr algn="r"/>
            <a:r>
              <a:rPr lang="it-IT" dirty="0">
                <a:solidFill>
                  <a:schemeClr val="bg1"/>
                </a:solidFill>
                <a:latin typeface="Pokemon Solid" panose="040B0500000000000000" pitchFamily="82" charset="2"/>
              </a:rPr>
              <a:t>Persistenza dati</a:t>
            </a:r>
          </a:p>
          <a:p>
            <a:pPr algn="r"/>
            <a:r>
              <a:rPr lang="it-IT" dirty="0">
                <a:solidFill>
                  <a:schemeClr val="bg1"/>
                </a:solidFill>
                <a:latin typeface="Pokemon Solid" panose="040B0500000000000000" pitchFamily="82" charset="2"/>
              </a:rPr>
              <a:t>Disponibilità</a:t>
            </a:r>
          </a:p>
          <a:p>
            <a:pPr algn="r"/>
            <a:r>
              <a:rPr lang="it-IT" dirty="0">
                <a:solidFill>
                  <a:schemeClr val="bg1"/>
                </a:solidFill>
                <a:latin typeface="Pokemon Solid" panose="040B0500000000000000" pitchFamily="82" charset="2"/>
              </a:rPr>
              <a:t>Sicurezza</a:t>
            </a:r>
          </a:p>
        </p:txBody>
      </p:sp>
      <p:sp>
        <p:nvSpPr>
          <p:cNvPr id="44" name="CasellaDiTesto 43">
            <a:extLst>
              <a:ext uri="{FF2B5EF4-FFF2-40B4-BE49-F238E27FC236}">
                <a16:creationId xmlns:a16="http://schemas.microsoft.com/office/drawing/2014/main" id="{1570E657-59E4-5E4C-D87C-DD49FCF7A086}"/>
              </a:ext>
            </a:extLst>
          </p:cNvPr>
          <p:cNvSpPr txBox="1"/>
          <p:nvPr/>
        </p:nvSpPr>
        <p:spPr>
          <a:xfrm>
            <a:off x="5008356" y="5310686"/>
            <a:ext cx="1604927"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Modificabilità</a:t>
            </a:r>
          </a:p>
          <a:p>
            <a:r>
              <a:rPr lang="it-IT" dirty="0">
                <a:solidFill>
                  <a:schemeClr val="bg1"/>
                </a:solidFill>
                <a:latin typeface="Pokemon Solid" panose="040B0500000000000000" pitchFamily="82" charset="2"/>
              </a:rPr>
              <a:t>Leggibilità</a:t>
            </a:r>
          </a:p>
        </p:txBody>
      </p:sp>
      <p:sp>
        <p:nvSpPr>
          <p:cNvPr id="45" name="CasellaDiTesto 44">
            <a:extLst>
              <a:ext uri="{FF2B5EF4-FFF2-40B4-BE49-F238E27FC236}">
                <a16:creationId xmlns:a16="http://schemas.microsoft.com/office/drawing/2014/main" id="{DDFDF596-470C-697F-A659-ACDB6FA8B5E4}"/>
              </a:ext>
            </a:extLst>
          </p:cNvPr>
          <p:cNvSpPr txBox="1"/>
          <p:nvPr/>
        </p:nvSpPr>
        <p:spPr>
          <a:xfrm>
            <a:off x="8642864" y="5310686"/>
            <a:ext cx="1396537" cy="646331"/>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Usabilità</a:t>
            </a:r>
          </a:p>
          <a:p>
            <a:pPr algn="r"/>
            <a:r>
              <a:rPr lang="it-IT" dirty="0" err="1">
                <a:solidFill>
                  <a:schemeClr val="bg1"/>
                </a:solidFill>
                <a:latin typeface="Pokemon Solid" panose="040B0500000000000000" pitchFamily="82" charset="2"/>
              </a:rPr>
              <a:t>Accesibilità</a:t>
            </a:r>
            <a:endParaRPr lang="it-IT" dirty="0">
              <a:solidFill>
                <a:schemeClr val="bg1"/>
              </a:solidFill>
              <a:latin typeface="Pokemon Solid" panose="040B0500000000000000" pitchFamily="82" charset="2"/>
            </a:endParaRP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5021970" y="234362"/>
            <a:ext cx="5087118"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Design Goals</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sp>
        <p:nvSpPr>
          <p:cNvPr id="6" name="Rettangolo 5">
            <a:extLst>
              <a:ext uri="{FF2B5EF4-FFF2-40B4-BE49-F238E27FC236}">
                <a16:creationId xmlns:a16="http://schemas.microsoft.com/office/drawing/2014/main" id="{72B58A70-F1D3-5476-E7AB-89167A280E78}"/>
              </a:ext>
            </a:extLst>
          </p:cNvPr>
          <p:cNvSpPr/>
          <p:nvPr/>
        </p:nvSpPr>
        <p:spPr>
          <a:xfrm>
            <a:off x="0" y="-7660"/>
            <a:ext cx="2939058" cy="68580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spTree>
    <p:extLst>
      <p:ext uri="{BB962C8B-B14F-4D97-AF65-F5344CB8AC3E}">
        <p14:creationId xmlns:p14="http://schemas.microsoft.com/office/powerpoint/2010/main" val="391257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391D3BB9-9C60-6AA8-1A11-E47DFAFFEF68}"/>
              </a:ext>
            </a:extLst>
          </p:cNvPr>
          <p:cNvSpPr/>
          <p:nvPr/>
        </p:nvSpPr>
        <p:spPr>
          <a:xfrm>
            <a:off x="2936261" y="-7663"/>
            <a:ext cx="9255739" cy="6872217"/>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1617BC8-279A-C7CE-A515-C551B9ADE4F0}"/>
              </a:ext>
            </a:extLst>
          </p:cNvPr>
          <p:cNvSpPr txBox="1"/>
          <p:nvPr/>
        </p:nvSpPr>
        <p:spPr>
          <a:xfrm>
            <a:off x="3153781" y="202323"/>
            <a:ext cx="9115233" cy="923330"/>
          </a:xfrm>
          <a:prstGeom prst="rect">
            <a:avLst/>
          </a:prstGeom>
          <a:noFill/>
          <a:ln w="0">
            <a:noFill/>
          </a:ln>
        </p:spPr>
        <p:txBody>
          <a:bodyPr wrap="square" rtlCol="0">
            <a:spAutoFit/>
          </a:bodyPr>
          <a:lstStyle/>
          <a:p>
            <a:r>
              <a:rPr lang="it-IT" sz="5400" dirty="0">
                <a:solidFill>
                  <a:schemeClr val="bg1"/>
                </a:solidFill>
                <a:latin typeface="Pokemon Solid" panose="040B0500000000000000" pitchFamily="82" charset="2"/>
              </a:rPr>
              <a:t>Architettura del Sistema</a:t>
            </a:r>
          </a:p>
        </p:txBody>
      </p:sp>
      <p:grpSp>
        <p:nvGrpSpPr>
          <p:cNvPr id="29" name="Gruppo 28">
            <a:extLst>
              <a:ext uri="{FF2B5EF4-FFF2-40B4-BE49-F238E27FC236}">
                <a16:creationId xmlns:a16="http://schemas.microsoft.com/office/drawing/2014/main" id="{AC71AC3C-AC55-5085-F6D6-F09544775655}"/>
              </a:ext>
            </a:extLst>
          </p:cNvPr>
          <p:cNvGrpSpPr/>
          <p:nvPr/>
        </p:nvGrpSpPr>
        <p:grpSpPr>
          <a:xfrm>
            <a:off x="16321839" y="2492366"/>
            <a:ext cx="1800000" cy="1800000"/>
            <a:chOff x="2727601" y="7702114"/>
            <a:chExt cx="1800000" cy="1800000"/>
          </a:xfrm>
        </p:grpSpPr>
        <p:sp>
          <p:nvSpPr>
            <p:cNvPr id="12" name="Connettore 11">
              <a:extLst>
                <a:ext uri="{FF2B5EF4-FFF2-40B4-BE49-F238E27FC236}">
                  <a16:creationId xmlns:a16="http://schemas.microsoft.com/office/drawing/2014/main" id="{ED96F4F2-A525-6875-5FFB-56ABBF8096FC}"/>
                </a:ext>
              </a:extLst>
            </p:cNvPr>
            <p:cNvSpPr/>
            <p:nvPr/>
          </p:nvSpPr>
          <p:spPr>
            <a:xfrm>
              <a:off x="2727601" y="770211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Elementi grafici, grafica, schermata, verde&#10;&#10;Descrizione generata automaticamente">
              <a:extLst>
                <a:ext uri="{FF2B5EF4-FFF2-40B4-BE49-F238E27FC236}">
                  <a16:creationId xmlns:a16="http://schemas.microsoft.com/office/drawing/2014/main" id="{574BAD34-FD6C-2819-3447-A3CB5725D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170" y="8079351"/>
              <a:ext cx="1186509" cy="1042411"/>
            </a:xfrm>
            <a:prstGeom prst="rect">
              <a:avLst/>
            </a:prstGeom>
          </p:spPr>
        </p:pic>
      </p:grpSp>
      <p:grpSp>
        <p:nvGrpSpPr>
          <p:cNvPr id="30" name="Gruppo 29">
            <a:extLst>
              <a:ext uri="{FF2B5EF4-FFF2-40B4-BE49-F238E27FC236}">
                <a16:creationId xmlns:a16="http://schemas.microsoft.com/office/drawing/2014/main" id="{433BB5A0-3C55-D199-EDEE-084CFC842ADC}"/>
              </a:ext>
            </a:extLst>
          </p:cNvPr>
          <p:cNvGrpSpPr/>
          <p:nvPr/>
        </p:nvGrpSpPr>
        <p:grpSpPr>
          <a:xfrm>
            <a:off x="23152884" y="2492366"/>
            <a:ext cx="1800000" cy="1800000"/>
            <a:chOff x="5455561" y="7700557"/>
            <a:chExt cx="1800000" cy="1800000"/>
          </a:xfrm>
        </p:grpSpPr>
        <p:sp>
          <p:nvSpPr>
            <p:cNvPr id="18" name="Connettore 17">
              <a:extLst>
                <a:ext uri="{FF2B5EF4-FFF2-40B4-BE49-F238E27FC236}">
                  <a16:creationId xmlns:a16="http://schemas.microsoft.com/office/drawing/2014/main" id="{1C4E9DD6-2E92-9E30-8767-7AE0252CE64E}"/>
                </a:ext>
              </a:extLst>
            </p:cNvPr>
            <p:cNvSpPr/>
            <p:nvPr/>
          </p:nvSpPr>
          <p:spPr>
            <a:xfrm>
              <a:off x="5455561" y="7700557"/>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descr="Immagine che contiene Elementi grafici, Carattere, grafica, design&#10;&#10;Descrizione generata automaticamente">
              <a:extLst>
                <a:ext uri="{FF2B5EF4-FFF2-40B4-BE49-F238E27FC236}">
                  <a16:creationId xmlns:a16="http://schemas.microsoft.com/office/drawing/2014/main" id="{3E025649-466C-8076-CF5D-D4439821A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862" y="8225503"/>
              <a:ext cx="1633398" cy="1015974"/>
            </a:xfrm>
            <a:prstGeom prst="rect">
              <a:avLst/>
            </a:prstGeom>
          </p:spPr>
        </p:pic>
      </p:grpSp>
      <p:grpSp>
        <p:nvGrpSpPr>
          <p:cNvPr id="37" name="Gruppo 36">
            <a:extLst>
              <a:ext uri="{FF2B5EF4-FFF2-40B4-BE49-F238E27FC236}">
                <a16:creationId xmlns:a16="http://schemas.microsoft.com/office/drawing/2014/main" id="{440E0E22-903B-698C-F452-EC59D78DA064}"/>
              </a:ext>
            </a:extLst>
          </p:cNvPr>
          <p:cNvGrpSpPr/>
          <p:nvPr/>
        </p:nvGrpSpPr>
        <p:grpSpPr>
          <a:xfrm>
            <a:off x="16321839" y="5182235"/>
            <a:ext cx="1800000" cy="1800000"/>
            <a:chOff x="8041666" y="7700556"/>
            <a:chExt cx="1800000" cy="1800000"/>
          </a:xfrm>
        </p:grpSpPr>
        <p:sp>
          <p:nvSpPr>
            <p:cNvPr id="20" name="Connettore 19">
              <a:extLst>
                <a:ext uri="{FF2B5EF4-FFF2-40B4-BE49-F238E27FC236}">
                  <a16:creationId xmlns:a16="http://schemas.microsoft.com/office/drawing/2014/main" id="{9CF15E26-8F3E-F122-24F7-4C71CA6D1BF5}"/>
                </a:ext>
              </a:extLst>
            </p:cNvPr>
            <p:cNvSpPr/>
            <p:nvPr/>
          </p:nvSpPr>
          <p:spPr>
            <a:xfrm>
              <a:off x="8041666" y="7700556"/>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descr="Immagine che contiene Elementi grafici, grafica, simbolo, Carattere&#10;&#10;Descrizione generata automaticamente">
              <a:extLst>
                <a:ext uri="{FF2B5EF4-FFF2-40B4-BE49-F238E27FC236}">
                  <a16:creationId xmlns:a16="http://schemas.microsoft.com/office/drawing/2014/main" id="{117CDCCE-0B56-28B8-D05A-D26F65340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413" y="7898303"/>
              <a:ext cx="1404506" cy="1404506"/>
            </a:xfrm>
            <a:prstGeom prst="rect">
              <a:avLst/>
            </a:prstGeom>
          </p:spPr>
        </p:pic>
      </p:grpSp>
      <p:grpSp>
        <p:nvGrpSpPr>
          <p:cNvPr id="36" name="Gruppo 35">
            <a:extLst>
              <a:ext uri="{FF2B5EF4-FFF2-40B4-BE49-F238E27FC236}">
                <a16:creationId xmlns:a16="http://schemas.microsoft.com/office/drawing/2014/main" id="{00F7C1E6-1205-83C9-037D-9DC67B8225B6}"/>
              </a:ext>
            </a:extLst>
          </p:cNvPr>
          <p:cNvGrpSpPr/>
          <p:nvPr/>
        </p:nvGrpSpPr>
        <p:grpSpPr>
          <a:xfrm>
            <a:off x="23236185" y="5182235"/>
            <a:ext cx="1800000" cy="1800000"/>
            <a:chOff x="10627771" y="7679794"/>
            <a:chExt cx="1800000" cy="1800000"/>
          </a:xfrm>
        </p:grpSpPr>
        <p:sp>
          <p:nvSpPr>
            <p:cNvPr id="22" name="Connettore 21">
              <a:extLst>
                <a:ext uri="{FF2B5EF4-FFF2-40B4-BE49-F238E27FC236}">
                  <a16:creationId xmlns:a16="http://schemas.microsoft.com/office/drawing/2014/main" id="{37B903C0-A281-136F-98D2-D867266160FB}"/>
                </a:ext>
              </a:extLst>
            </p:cNvPr>
            <p:cNvSpPr/>
            <p:nvPr/>
          </p:nvSpPr>
          <p:spPr>
            <a:xfrm>
              <a:off x="10627771" y="7679794"/>
              <a:ext cx="1800000" cy="1800000"/>
            </a:xfrm>
            <a:prstGeom prst="flowChartConnector">
              <a:avLst/>
            </a:prstGeom>
            <a:solidFill>
              <a:srgbClr val="27CB50"/>
            </a:solidFill>
            <a:ln w="38100">
              <a:solidFill>
                <a:srgbClr val="147B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descr="Immagine che contiene cerchio, Elementi grafici, Policromia, design&#10;&#10;Descrizione generata automaticamente">
              <a:extLst>
                <a:ext uri="{FF2B5EF4-FFF2-40B4-BE49-F238E27FC236}">
                  <a16:creationId xmlns:a16="http://schemas.microsoft.com/office/drawing/2014/main" id="{97D99287-A8AF-6928-F453-D2835B4F6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9584" y="7802369"/>
              <a:ext cx="1596374" cy="1596374"/>
            </a:xfrm>
            <a:prstGeom prst="rect">
              <a:avLst/>
            </a:prstGeom>
          </p:spPr>
        </p:pic>
      </p:grpSp>
      <p:sp>
        <p:nvSpPr>
          <p:cNvPr id="38" name="CasellaDiTesto 37">
            <a:extLst>
              <a:ext uri="{FF2B5EF4-FFF2-40B4-BE49-F238E27FC236}">
                <a16:creationId xmlns:a16="http://schemas.microsoft.com/office/drawing/2014/main" id="{8345DA93-2E66-EE47-42CA-920F14EE7564}"/>
              </a:ext>
            </a:extLst>
          </p:cNvPr>
          <p:cNvSpPr txBox="1"/>
          <p:nvPr/>
        </p:nvSpPr>
        <p:spPr>
          <a:xfrm>
            <a:off x="16414801" y="2057479"/>
            <a:ext cx="1601721"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Performance</a:t>
            </a:r>
          </a:p>
        </p:txBody>
      </p:sp>
      <p:sp>
        <p:nvSpPr>
          <p:cNvPr id="39" name="CasellaDiTesto 38">
            <a:extLst>
              <a:ext uri="{FF2B5EF4-FFF2-40B4-BE49-F238E27FC236}">
                <a16:creationId xmlns:a16="http://schemas.microsoft.com/office/drawing/2014/main" id="{9C9B158D-29D8-FA90-45DC-0F6AFC3D33CD}"/>
              </a:ext>
            </a:extLst>
          </p:cNvPr>
          <p:cNvSpPr txBox="1"/>
          <p:nvPr/>
        </p:nvSpPr>
        <p:spPr>
          <a:xfrm>
            <a:off x="23349005" y="2070184"/>
            <a:ext cx="140775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Affidabilità</a:t>
            </a:r>
          </a:p>
        </p:txBody>
      </p:sp>
      <p:sp>
        <p:nvSpPr>
          <p:cNvPr id="40" name="CasellaDiTesto 39">
            <a:extLst>
              <a:ext uri="{FF2B5EF4-FFF2-40B4-BE49-F238E27FC236}">
                <a16:creationId xmlns:a16="http://schemas.microsoft.com/office/drawing/2014/main" id="{3087286F-BDDA-1857-7A2E-6E3C44BAAB21}"/>
              </a:ext>
            </a:extLst>
          </p:cNvPr>
          <p:cNvSpPr txBox="1"/>
          <p:nvPr/>
        </p:nvSpPr>
        <p:spPr>
          <a:xfrm>
            <a:off x="23639895" y="4731852"/>
            <a:ext cx="99257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Utente</a:t>
            </a:r>
          </a:p>
        </p:txBody>
      </p:sp>
      <p:sp>
        <p:nvSpPr>
          <p:cNvPr id="41" name="CasellaDiTesto 40">
            <a:extLst>
              <a:ext uri="{FF2B5EF4-FFF2-40B4-BE49-F238E27FC236}">
                <a16:creationId xmlns:a16="http://schemas.microsoft.com/office/drawing/2014/main" id="{E8A36FA9-20A9-9FB2-64EC-175B5BE65B72}"/>
              </a:ext>
            </a:extLst>
          </p:cNvPr>
          <p:cNvSpPr txBox="1"/>
          <p:nvPr/>
        </p:nvSpPr>
        <p:spPr>
          <a:xfrm>
            <a:off x="16353886" y="4731852"/>
            <a:ext cx="1723549"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Manutenzione</a:t>
            </a:r>
          </a:p>
        </p:txBody>
      </p:sp>
      <p:sp>
        <p:nvSpPr>
          <p:cNvPr id="42" name="CasellaDiTesto 41">
            <a:extLst>
              <a:ext uri="{FF2B5EF4-FFF2-40B4-BE49-F238E27FC236}">
                <a16:creationId xmlns:a16="http://schemas.microsoft.com/office/drawing/2014/main" id="{DC2701BC-2CA7-1A53-DD1E-AB25AE881705}"/>
              </a:ext>
            </a:extLst>
          </p:cNvPr>
          <p:cNvSpPr txBox="1"/>
          <p:nvPr/>
        </p:nvSpPr>
        <p:spPr>
          <a:xfrm>
            <a:off x="18127647" y="3067641"/>
            <a:ext cx="2127505"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Tempi di risposta</a:t>
            </a:r>
          </a:p>
          <a:p>
            <a:r>
              <a:rPr lang="it-IT" dirty="0">
                <a:solidFill>
                  <a:schemeClr val="bg1"/>
                </a:solidFill>
                <a:latin typeface="Pokemon Solid" panose="040B0500000000000000" pitchFamily="82" charset="2"/>
              </a:rPr>
              <a:t>Throughput</a:t>
            </a:r>
          </a:p>
        </p:txBody>
      </p:sp>
      <p:sp>
        <p:nvSpPr>
          <p:cNvPr id="43" name="CasellaDiTesto 42">
            <a:extLst>
              <a:ext uri="{FF2B5EF4-FFF2-40B4-BE49-F238E27FC236}">
                <a16:creationId xmlns:a16="http://schemas.microsoft.com/office/drawing/2014/main" id="{8F10E4A6-40F2-DB4F-941F-C25DE79D95CD}"/>
              </a:ext>
            </a:extLst>
          </p:cNvPr>
          <p:cNvSpPr txBox="1"/>
          <p:nvPr/>
        </p:nvSpPr>
        <p:spPr>
          <a:xfrm>
            <a:off x="21065453" y="2790643"/>
            <a:ext cx="2087431" cy="1200329"/>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Robustezza</a:t>
            </a:r>
          </a:p>
          <a:p>
            <a:pPr algn="r"/>
            <a:r>
              <a:rPr lang="it-IT" dirty="0">
                <a:solidFill>
                  <a:schemeClr val="bg1"/>
                </a:solidFill>
                <a:latin typeface="Pokemon Solid" panose="040B0500000000000000" pitchFamily="82" charset="2"/>
              </a:rPr>
              <a:t>Persistenza dati</a:t>
            </a:r>
          </a:p>
          <a:p>
            <a:pPr algn="r"/>
            <a:r>
              <a:rPr lang="it-IT" dirty="0">
                <a:solidFill>
                  <a:schemeClr val="bg1"/>
                </a:solidFill>
                <a:latin typeface="Pokemon Solid" panose="040B0500000000000000" pitchFamily="82" charset="2"/>
              </a:rPr>
              <a:t>Disponibilità</a:t>
            </a:r>
          </a:p>
          <a:p>
            <a:pPr algn="r"/>
            <a:r>
              <a:rPr lang="it-IT" dirty="0">
                <a:solidFill>
                  <a:schemeClr val="bg1"/>
                </a:solidFill>
                <a:latin typeface="Pokemon Solid" panose="040B0500000000000000" pitchFamily="82" charset="2"/>
              </a:rPr>
              <a:t>Sicurezza</a:t>
            </a:r>
          </a:p>
        </p:txBody>
      </p:sp>
      <p:sp>
        <p:nvSpPr>
          <p:cNvPr id="44" name="CasellaDiTesto 43">
            <a:extLst>
              <a:ext uri="{FF2B5EF4-FFF2-40B4-BE49-F238E27FC236}">
                <a16:creationId xmlns:a16="http://schemas.microsoft.com/office/drawing/2014/main" id="{1570E657-59E4-5E4C-D87C-DD49FCF7A086}"/>
              </a:ext>
            </a:extLst>
          </p:cNvPr>
          <p:cNvSpPr txBox="1"/>
          <p:nvPr/>
        </p:nvSpPr>
        <p:spPr>
          <a:xfrm>
            <a:off x="18121839" y="5779831"/>
            <a:ext cx="1604927" cy="646331"/>
          </a:xfrm>
          <a:prstGeom prst="rect">
            <a:avLst/>
          </a:prstGeom>
          <a:noFill/>
        </p:spPr>
        <p:txBody>
          <a:bodyPr wrap="none" rtlCol="0">
            <a:spAutoFit/>
          </a:bodyPr>
          <a:lstStyle/>
          <a:p>
            <a:r>
              <a:rPr lang="it-IT" dirty="0">
                <a:solidFill>
                  <a:schemeClr val="bg1"/>
                </a:solidFill>
                <a:latin typeface="Pokemon Solid" panose="040B0500000000000000" pitchFamily="82" charset="2"/>
              </a:rPr>
              <a:t>Modificabilità</a:t>
            </a:r>
          </a:p>
          <a:p>
            <a:r>
              <a:rPr lang="it-IT" dirty="0">
                <a:solidFill>
                  <a:schemeClr val="bg1"/>
                </a:solidFill>
                <a:latin typeface="Pokemon Solid" panose="040B0500000000000000" pitchFamily="82" charset="2"/>
              </a:rPr>
              <a:t>Leggibilità</a:t>
            </a:r>
          </a:p>
        </p:txBody>
      </p:sp>
      <p:sp>
        <p:nvSpPr>
          <p:cNvPr id="45" name="CasellaDiTesto 44">
            <a:extLst>
              <a:ext uri="{FF2B5EF4-FFF2-40B4-BE49-F238E27FC236}">
                <a16:creationId xmlns:a16="http://schemas.microsoft.com/office/drawing/2014/main" id="{DDFDF596-470C-697F-A659-ACDB6FA8B5E4}"/>
              </a:ext>
            </a:extLst>
          </p:cNvPr>
          <p:cNvSpPr txBox="1"/>
          <p:nvPr/>
        </p:nvSpPr>
        <p:spPr>
          <a:xfrm>
            <a:off x="21756347" y="5779831"/>
            <a:ext cx="1396537" cy="646331"/>
          </a:xfrm>
          <a:prstGeom prst="rect">
            <a:avLst/>
          </a:prstGeom>
          <a:noFill/>
        </p:spPr>
        <p:txBody>
          <a:bodyPr wrap="none" rtlCol="0">
            <a:spAutoFit/>
          </a:bodyPr>
          <a:lstStyle/>
          <a:p>
            <a:pPr algn="r"/>
            <a:r>
              <a:rPr lang="it-IT" dirty="0">
                <a:solidFill>
                  <a:schemeClr val="bg1"/>
                </a:solidFill>
                <a:latin typeface="Pokemon Solid" panose="040B0500000000000000" pitchFamily="82" charset="2"/>
              </a:rPr>
              <a:t>Usabilità</a:t>
            </a:r>
          </a:p>
          <a:p>
            <a:pPr algn="r"/>
            <a:r>
              <a:rPr lang="it-IT" dirty="0" err="1">
                <a:solidFill>
                  <a:schemeClr val="bg1"/>
                </a:solidFill>
                <a:latin typeface="Pokemon Solid" panose="040B0500000000000000" pitchFamily="82" charset="2"/>
              </a:rPr>
              <a:t>Accesibilità</a:t>
            </a:r>
            <a:endParaRPr lang="it-IT" dirty="0">
              <a:solidFill>
                <a:schemeClr val="bg1"/>
              </a:solidFill>
              <a:latin typeface="Pokemon Solid" panose="040B0500000000000000" pitchFamily="82" charset="2"/>
            </a:endParaRP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graphicFrame>
        <p:nvGraphicFramePr>
          <p:cNvPr id="11" name="Diagramma 10">
            <a:extLst>
              <a:ext uri="{FF2B5EF4-FFF2-40B4-BE49-F238E27FC236}">
                <a16:creationId xmlns:a16="http://schemas.microsoft.com/office/drawing/2014/main" id="{B45A969C-3EBB-723C-9011-86B388177608}"/>
              </a:ext>
            </a:extLst>
          </p:cNvPr>
          <p:cNvGraphicFramePr/>
          <p:nvPr>
            <p:extLst>
              <p:ext uri="{D42A27DB-BD31-4B8C-83A1-F6EECF244321}">
                <p14:modId xmlns:p14="http://schemas.microsoft.com/office/powerpoint/2010/main" val="1930289881"/>
              </p:ext>
            </p:extLst>
          </p:nvPr>
        </p:nvGraphicFramePr>
        <p:xfrm>
          <a:off x="3183910" y="1008000"/>
          <a:ext cx="8867584" cy="585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Rettangolo 5">
            <a:extLst>
              <a:ext uri="{FF2B5EF4-FFF2-40B4-BE49-F238E27FC236}">
                <a16:creationId xmlns:a16="http://schemas.microsoft.com/office/drawing/2014/main" id="{72B58A70-F1D3-5476-E7AB-89167A280E78}"/>
              </a:ext>
            </a:extLst>
          </p:cNvPr>
          <p:cNvSpPr/>
          <p:nvPr/>
        </p:nvSpPr>
        <p:spPr>
          <a:xfrm>
            <a:off x="0" y="-7660"/>
            <a:ext cx="2939058" cy="68580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sp>
        <p:nvSpPr>
          <p:cNvPr id="8" name="CasellaDiTesto 7">
            <a:extLst>
              <a:ext uri="{FF2B5EF4-FFF2-40B4-BE49-F238E27FC236}">
                <a16:creationId xmlns:a16="http://schemas.microsoft.com/office/drawing/2014/main" id="{E0D4A1E1-55A0-6C34-EF81-CD7F92DF3917}"/>
              </a:ext>
            </a:extLst>
          </p:cNvPr>
          <p:cNvSpPr txBox="1"/>
          <p:nvPr/>
        </p:nvSpPr>
        <p:spPr>
          <a:xfrm>
            <a:off x="17711593" y="37453"/>
            <a:ext cx="5087118"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Design Goals</a:t>
            </a:r>
          </a:p>
        </p:txBody>
      </p:sp>
      <p:pic>
        <p:nvPicPr>
          <p:cNvPr id="16" name="Picture 2005306390">
            <a:extLst>
              <a:ext uri="{FF2B5EF4-FFF2-40B4-BE49-F238E27FC236}">
                <a16:creationId xmlns:a16="http://schemas.microsoft.com/office/drawing/2014/main" id="{547C2389-94AB-F95C-3B57-9F8B6E8D3F5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407259" y="7410941"/>
            <a:ext cx="6254750" cy="6218385"/>
          </a:xfrm>
          <a:prstGeom prst="rect">
            <a:avLst/>
          </a:prstGeom>
          <a:ln>
            <a:solidFill>
              <a:srgbClr val="27CB50"/>
            </a:solidFill>
          </a:ln>
        </p:spPr>
      </p:pic>
      <p:sp>
        <p:nvSpPr>
          <p:cNvPr id="23" name="CasellaDiTesto 22">
            <a:extLst>
              <a:ext uri="{FF2B5EF4-FFF2-40B4-BE49-F238E27FC236}">
                <a16:creationId xmlns:a16="http://schemas.microsoft.com/office/drawing/2014/main" id="{1151E9D2-89B9-CBCA-9A83-99ECEA7D1E0F}"/>
              </a:ext>
            </a:extLst>
          </p:cNvPr>
          <p:cNvSpPr txBox="1"/>
          <p:nvPr/>
        </p:nvSpPr>
        <p:spPr>
          <a:xfrm>
            <a:off x="5366122" y="8114424"/>
            <a:ext cx="1481496" cy="307777"/>
          </a:xfrm>
          <a:prstGeom prst="rect">
            <a:avLst/>
          </a:prstGeom>
          <a:noFill/>
        </p:spPr>
        <p:txBody>
          <a:bodyPr wrap="none" rtlCol="0">
            <a:spAutoFit/>
          </a:bodyPr>
          <a:lstStyle/>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a:t>
            </a:r>
            <a:r>
              <a:rPr lang="it-IT" sz="700" kern="0" dirty="0">
                <a:solidFill>
                  <a:srgbClr val="27CB50"/>
                </a:solidFill>
                <a:effectLst/>
                <a:latin typeface="Pokemon Solid" panose="040B0500000000000000" pitchFamily="82" charset="2"/>
                <a:ea typeface="Lucida Sans Unicode" panose="020B0602030504020204" pitchFamily="34" charset="0"/>
                <a:cs typeface="Arial" panose="020B0604020202020204" pitchFamily="34" charset="0"/>
              </a:rPr>
              <a:t>i occupa della gestione delle </a:t>
            </a:r>
          </a:p>
          <a:p>
            <a:r>
              <a:rPr lang="it-IT" sz="700" kern="0" dirty="0">
                <a:solidFill>
                  <a:srgbClr val="27CB50"/>
                </a:solidFill>
                <a:effectLst/>
                <a:latin typeface="Pokemon Solid" panose="040B0500000000000000" pitchFamily="82" charset="2"/>
                <a:ea typeface="Lucida Sans Unicode" panose="020B0602030504020204" pitchFamily="34" charset="0"/>
                <a:cs typeface="Arial" panose="020B0604020202020204" pitchFamily="34" charset="0"/>
              </a:rPr>
              <a:t>interfacce dell’utente.</a:t>
            </a:r>
            <a:endParaRPr lang="it-IT" sz="7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24" name="CasellaDiTesto 23">
            <a:extLst>
              <a:ext uri="{FF2B5EF4-FFF2-40B4-BE49-F238E27FC236}">
                <a16:creationId xmlns:a16="http://schemas.microsoft.com/office/drawing/2014/main" id="{D8BD8C3E-F406-6C07-DA8A-14E77B88F390}"/>
              </a:ext>
            </a:extLst>
          </p:cNvPr>
          <p:cNvSpPr txBox="1"/>
          <p:nvPr/>
        </p:nvSpPr>
        <p:spPr>
          <a:xfrm>
            <a:off x="8337471" y="8181912"/>
            <a:ext cx="1481496" cy="307777"/>
          </a:xfrm>
          <a:prstGeom prst="rect">
            <a:avLst/>
          </a:prstGeom>
          <a:noFill/>
        </p:spPr>
        <p:txBody>
          <a:bodyPr wrap="none" rtlCol="0">
            <a:spAutoFit/>
          </a:bodyPr>
          <a:lstStyle/>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Si occupa della gestione delle </a:t>
            </a:r>
          </a:p>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interfacce del moderatore.</a:t>
            </a:r>
            <a:endParaRPr lang="it-IT" sz="7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25" name="CasellaDiTesto 24">
            <a:extLst>
              <a:ext uri="{FF2B5EF4-FFF2-40B4-BE49-F238E27FC236}">
                <a16:creationId xmlns:a16="http://schemas.microsoft.com/office/drawing/2014/main" id="{45F33FA0-4BC6-E42A-2317-14697AB30C93}"/>
              </a:ext>
            </a:extLst>
          </p:cNvPr>
          <p:cNvSpPr txBox="1"/>
          <p:nvPr/>
        </p:nvSpPr>
        <p:spPr>
          <a:xfrm>
            <a:off x="6600069" y="9729724"/>
            <a:ext cx="1071190" cy="230832"/>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relative all’autenticazione, registrazione, modifica di un profilo utente: giocatore e organizzatore.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27" name="CasellaDiTesto 26">
            <a:extLst>
              <a:ext uri="{FF2B5EF4-FFF2-40B4-BE49-F238E27FC236}">
                <a16:creationId xmlns:a16="http://schemas.microsoft.com/office/drawing/2014/main" id="{86805CBC-F0DD-957D-E821-31F7D8935AC5}"/>
              </a:ext>
            </a:extLst>
          </p:cNvPr>
          <p:cNvSpPr txBox="1"/>
          <p:nvPr/>
        </p:nvSpPr>
        <p:spPr>
          <a:xfrm>
            <a:off x="8290519" y="10854758"/>
            <a:ext cx="1071190" cy="184666"/>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relative al moderatore.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31" name="CasellaDiTesto 30">
            <a:extLst>
              <a:ext uri="{FF2B5EF4-FFF2-40B4-BE49-F238E27FC236}">
                <a16:creationId xmlns:a16="http://schemas.microsoft.com/office/drawing/2014/main" id="{9AF8A4E0-91BD-838C-BC48-06F86E3589D1}"/>
              </a:ext>
            </a:extLst>
          </p:cNvPr>
          <p:cNvSpPr txBox="1"/>
          <p:nvPr/>
        </p:nvSpPr>
        <p:spPr>
          <a:xfrm>
            <a:off x="4992962" y="10679515"/>
            <a:ext cx="1071190" cy="230832"/>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di </a:t>
            </a:r>
            <a:r>
              <a:rPr lang="it-IT" sz="300" kern="0" dirty="0" err="1">
                <a:solidFill>
                  <a:srgbClr val="27CB50"/>
                </a:solidFill>
                <a:latin typeface="Pokemon Solid" panose="040B0500000000000000" pitchFamily="82" charset="2"/>
                <a:ea typeface="Lucida Sans Unicode" panose="020B0602030504020204" pitchFamily="34" charset="0"/>
                <a:cs typeface="Arial" panose="020B0604020202020204" pitchFamily="34" charset="0"/>
              </a:rPr>
              <a:t>creazione,iscrizione,terminazione</a:t>
            </a:r>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 ed altre funzionalità del torneo.</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33" name="CasellaDiTesto 32">
            <a:extLst>
              <a:ext uri="{FF2B5EF4-FFF2-40B4-BE49-F238E27FC236}">
                <a16:creationId xmlns:a16="http://schemas.microsoft.com/office/drawing/2014/main" id="{A6D42AAB-CABC-202D-3945-2A79A215B9E7}"/>
              </a:ext>
            </a:extLst>
          </p:cNvPr>
          <p:cNvSpPr txBox="1"/>
          <p:nvPr/>
        </p:nvSpPr>
        <p:spPr>
          <a:xfrm>
            <a:off x="6806350" y="12625777"/>
            <a:ext cx="1071190" cy="184666"/>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Si occupa di conservare i dati degli user e del moderatore.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76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391D3BB9-9C60-6AA8-1A11-E47DFAFFEF68}"/>
              </a:ext>
            </a:extLst>
          </p:cNvPr>
          <p:cNvSpPr/>
          <p:nvPr/>
        </p:nvSpPr>
        <p:spPr>
          <a:xfrm>
            <a:off x="2957545" y="-24026"/>
            <a:ext cx="9234456" cy="688858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B75F355D-AAA8-0A71-BBFC-ECC566FDD501}"/>
              </a:ext>
            </a:extLst>
          </p:cNvPr>
          <p:cNvSpPr txBox="1"/>
          <p:nvPr/>
        </p:nvSpPr>
        <p:spPr>
          <a:xfrm>
            <a:off x="-9500592" y="199923"/>
            <a:ext cx="9252942" cy="830997"/>
          </a:xfrm>
          <a:prstGeom prst="rect">
            <a:avLst/>
          </a:prstGeom>
          <a:noFill/>
          <a:ln w="0">
            <a:noFill/>
          </a:ln>
        </p:spPr>
        <p:txBody>
          <a:bodyPr wrap="square" rtlCol="0">
            <a:spAutoFit/>
          </a:bodyPr>
          <a:lstStyle/>
          <a:p>
            <a:pPr algn="ctr"/>
            <a:r>
              <a:rPr lang="it-IT" sz="4800" dirty="0">
                <a:ln w="38100">
                  <a:solidFill>
                    <a:srgbClr val="386ABB"/>
                  </a:solidFill>
                </a:ln>
                <a:solidFill>
                  <a:srgbClr val="FFCC03"/>
                </a:solidFill>
                <a:latin typeface="Pokemon Solid" panose="040B0500000000000000" pitchFamily="82" charset="2"/>
              </a:rPr>
              <a:t>Mapping Hardware/Software</a:t>
            </a: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graphicFrame>
        <p:nvGraphicFramePr>
          <p:cNvPr id="11" name="Diagramma 10">
            <a:extLst>
              <a:ext uri="{FF2B5EF4-FFF2-40B4-BE49-F238E27FC236}">
                <a16:creationId xmlns:a16="http://schemas.microsoft.com/office/drawing/2014/main" id="{B45A969C-3EBB-723C-9011-86B388177608}"/>
              </a:ext>
            </a:extLst>
          </p:cNvPr>
          <p:cNvGraphicFramePr/>
          <p:nvPr>
            <p:extLst>
              <p:ext uri="{D42A27DB-BD31-4B8C-83A1-F6EECF244321}">
                <p14:modId xmlns:p14="http://schemas.microsoft.com/office/powerpoint/2010/main" val="482945977"/>
              </p:ext>
            </p:extLst>
          </p:nvPr>
        </p:nvGraphicFramePr>
        <p:xfrm>
          <a:off x="16321839" y="1030920"/>
          <a:ext cx="8867584" cy="5850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Rettangolo 5">
            <a:extLst>
              <a:ext uri="{FF2B5EF4-FFF2-40B4-BE49-F238E27FC236}">
                <a16:creationId xmlns:a16="http://schemas.microsoft.com/office/drawing/2014/main" id="{72B58A70-F1D3-5476-E7AB-89167A280E78}"/>
              </a:ext>
            </a:extLst>
          </p:cNvPr>
          <p:cNvSpPr/>
          <p:nvPr/>
        </p:nvSpPr>
        <p:spPr>
          <a:xfrm>
            <a:off x="0" y="-7660"/>
            <a:ext cx="2939058" cy="688858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pic>
        <p:nvPicPr>
          <p:cNvPr id="3" name="Picture 2005306390">
            <a:extLst>
              <a:ext uri="{FF2B5EF4-FFF2-40B4-BE49-F238E27FC236}">
                <a16:creationId xmlns:a16="http://schemas.microsoft.com/office/drawing/2014/main" id="{40F5563D-35E9-4ECE-453F-C7CC9AF0524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447398" y="327437"/>
            <a:ext cx="6254750" cy="6218385"/>
          </a:xfrm>
          <a:prstGeom prst="rect">
            <a:avLst/>
          </a:prstGeom>
          <a:ln>
            <a:solidFill>
              <a:srgbClr val="27CB50"/>
            </a:solidFill>
          </a:ln>
        </p:spPr>
      </p:pic>
      <p:sp>
        <p:nvSpPr>
          <p:cNvPr id="8" name="CasellaDiTesto 7">
            <a:extLst>
              <a:ext uri="{FF2B5EF4-FFF2-40B4-BE49-F238E27FC236}">
                <a16:creationId xmlns:a16="http://schemas.microsoft.com/office/drawing/2014/main" id="{051C2A62-EDD8-D2EE-C84C-7DF2A48AD084}"/>
              </a:ext>
            </a:extLst>
          </p:cNvPr>
          <p:cNvSpPr txBox="1"/>
          <p:nvPr/>
        </p:nvSpPr>
        <p:spPr>
          <a:xfrm>
            <a:off x="16459549" y="127925"/>
            <a:ext cx="9115233" cy="923330"/>
          </a:xfrm>
          <a:prstGeom prst="rect">
            <a:avLst/>
          </a:prstGeom>
          <a:noFill/>
          <a:ln w="0">
            <a:noFill/>
          </a:ln>
        </p:spPr>
        <p:txBody>
          <a:bodyPr wrap="square" rtlCol="0">
            <a:spAutoFit/>
          </a:bodyPr>
          <a:lstStyle/>
          <a:p>
            <a:r>
              <a:rPr lang="it-IT" sz="5400" dirty="0">
                <a:solidFill>
                  <a:schemeClr val="bg1"/>
                </a:solidFill>
                <a:latin typeface="Pokemon Solid" panose="040B0500000000000000" pitchFamily="82" charset="2"/>
              </a:rPr>
              <a:t>Architettura del Sistema</a:t>
            </a:r>
          </a:p>
        </p:txBody>
      </p:sp>
      <p:sp>
        <p:nvSpPr>
          <p:cNvPr id="13" name="CasellaDiTesto 12">
            <a:extLst>
              <a:ext uri="{FF2B5EF4-FFF2-40B4-BE49-F238E27FC236}">
                <a16:creationId xmlns:a16="http://schemas.microsoft.com/office/drawing/2014/main" id="{38C8C311-12FA-8551-E8F6-F9B5769DD508}"/>
              </a:ext>
            </a:extLst>
          </p:cNvPr>
          <p:cNvSpPr txBox="1"/>
          <p:nvPr/>
        </p:nvSpPr>
        <p:spPr>
          <a:xfrm>
            <a:off x="5406261" y="1030920"/>
            <a:ext cx="1481496" cy="307777"/>
          </a:xfrm>
          <a:prstGeom prst="rect">
            <a:avLst/>
          </a:prstGeom>
          <a:noFill/>
        </p:spPr>
        <p:txBody>
          <a:bodyPr wrap="none" rtlCol="0">
            <a:spAutoFit/>
          </a:bodyPr>
          <a:lstStyle/>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a:t>
            </a:r>
            <a:r>
              <a:rPr lang="it-IT" sz="700" kern="0" dirty="0">
                <a:solidFill>
                  <a:srgbClr val="27CB50"/>
                </a:solidFill>
                <a:effectLst/>
                <a:latin typeface="Pokemon Solid" panose="040B0500000000000000" pitchFamily="82" charset="2"/>
                <a:ea typeface="Lucida Sans Unicode" panose="020B0602030504020204" pitchFamily="34" charset="0"/>
                <a:cs typeface="Arial" panose="020B0604020202020204" pitchFamily="34" charset="0"/>
              </a:rPr>
              <a:t>i occupa della gestione delle </a:t>
            </a:r>
          </a:p>
          <a:p>
            <a:r>
              <a:rPr lang="it-IT" sz="700" kern="0" dirty="0">
                <a:solidFill>
                  <a:srgbClr val="27CB50"/>
                </a:solidFill>
                <a:effectLst/>
                <a:latin typeface="Pokemon Solid" panose="040B0500000000000000" pitchFamily="82" charset="2"/>
                <a:ea typeface="Lucida Sans Unicode" panose="020B0602030504020204" pitchFamily="34" charset="0"/>
                <a:cs typeface="Arial" panose="020B0604020202020204" pitchFamily="34" charset="0"/>
              </a:rPr>
              <a:t>interfacce dell’utente.</a:t>
            </a:r>
            <a:endParaRPr lang="it-IT" sz="7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14" name="CasellaDiTesto 13">
            <a:extLst>
              <a:ext uri="{FF2B5EF4-FFF2-40B4-BE49-F238E27FC236}">
                <a16:creationId xmlns:a16="http://schemas.microsoft.com/office/drawing/2014/main" id="{EB6CBEB4-AD5E-B645-CD4E-8474B04D434D}"/>
              </a:ext>
            </a:extLst>
          </p:cNvPr>
          <p:cNvSpPr txBox="1"/>
          <p:nvPr/>
        </p:nvSpPr>
        <p:spPr>
          <a:xfrm>
            <a:off x="8377610" y="1098408"/>
            <a:ext cx="1481496" cy="307777"/>
          </a:xfrm>
          <a:prstGeom prst="rect">
            <a:avLst/>
          </a:prstGeom>
          <a:noFill/>
        </p:spPr>
        <p:txBody>
          <a:bodyPr wrap="none" rtlCol="0">
            <a:spAutoFit/>
          </a:bodyPr>
          <a:lstStyle/>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Si occupa della gestione delle </a:t>
            </a:r>
          </a:p>
          <a:p>
            <a:r>
              <a:rPr lang="it-IT" sz="7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interfacce del moderatore.</a:t>
            </a:r>
            <a:endParaRPr lang="it-IT" sz="7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16" name="CasellaDiTesto 15">
            <a:extLst>
              <a:ext uri="{FF2B5EF4-FFF2-40B4-BE49-F238E27FC236}">
                <a16:creationId xmlns:a16="http://schemas.microsoft.com/office/drawing/2014/main" id="{0B5DFF0C-262D-6A99-E594-B7B54E29A90C}"/>
              </a:ext>
            </a:extLst>
          </p:cNvPr>
          <p:cNvSpPr txBox="1"/>
          <p:nvPr/>
        </p:nvSpPr>
        <p:spPr>
          <a:xfrm>
            <a:off x="6640208" y="2646220"/>
            <a:ext cx="1071190" cy="230832"/>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relative all’autenticazione, registrazione, modifica di un profilo utente: giocatore e organizzatore.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18" name="CasellaDiTesto 17">
            <a:extLst>
              <a:ext uri="{FF2B5EF4-FFF2-40B4-BE49-F238E27FC236}">
                <a16:creationId xmlns:a16="http://schemas.microsoft.com/office/drawing/2014/main" id="{E08B938E-4C29-6A6E-C3E6-6C583BDA64A7}"/>
              </a:ext>
            </a:extLst>
          </p:cNvPr>
          <p:cNvSpPr txBox="1"/>
          <p:nvPr/>
        </p:nvSpPr>
        <p:spPr>
          <a:xfrm>
            <a:off x="8330658" y="3771254"/>
            <a:ext cx="1071190" cy="184666"/>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relative al moderatore.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20" name="CasellaDiTesto 19">
            <a:extLst>
              <a:ext uri="{FF2B5EF4-FFF2-40B4-BE49-F238E27FC236}">
                <a16:creationId xmlns:a16="http://schemas.microsoft.com/office/drawing/2014/main" id="{C714D406-428B-3CC8-849A-CA0B3CCC8CBE}"/>
              </a:ext>
            </a:extLst>
          </p:cNvPr>
          <p:cNvSpPr txBox="1"/>
          <p:nvPr/>
        </p:nvSpPr>
        <p:spPr>
          <a:xfrm>
            <a:off x="5033101" y="3596011"/>
            <a:ext cx="1071190" cy="230832"/>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Garantisce le funzionalità di </a:t>
            </a:r>
            <a:r>
              <a:rPr lang="it-IT" sz="300" kern="0" dirty="0" err="1">
                <a:solidFill>
                  <a:srgbClr val="27CB50"/>
                </a:solidFill>
                <a:latin typeface="Pokemon Solid" panose="040B0500000000000000" pitchFamily="82" charset="2"/>
                <a:ea typeface="Lucida Sans Unicode" panose="020B0602030504020204" pitchFamily="34" charset="0"/>
                <a:cs typeface="Arial" panose="020B0604020202020204" pitchFamily="34" charset="0"/>
              </a:rPr>
              <a:t>creazione,iscrizione,terminazione</a:t>
            </a:r>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 ed altre funzionalità del torneo.</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22" name="CasellaDiTesto 21">
            <a:extLst>
              <a:ext uri="{FF2B5EF4-FFF2-40B4-BE49-F238E27FC236}">
                <a16:creationId xmlns:a16="http://schemas.microsoft.com/office/drawing/2014/main" id="{2654290C-EE0C-C478-02B9-6B701D035395}"/>
              </a:ext>
            </a:extLst>
          </p:cNvPr>
          <p:cNvSpPr txBox="1"/>
          <p:nvPr/>
        </p:nvSpPr>
        <p:spPr>
          <a:xfrm>
            <a:off x="6846489" y="5542273"/>
            <a:ext cx="1071190" cy="184666"/>
          </a:xfrm>
          <a:prstGeom prst="rect">
            <a:avLst/>
          </a:prstGeom>
          <a:noFill/>
        </p:spPr>
        <p:txBody>
          <a:bodyPr wrap="square" rtlCol="0">
            <a:spAutoFit/>
          </a:bodyPr>
          <a:lstStyle/>
          <a:p>
            <a:r>
              <a:rPr lang="it-IT" sz="300" kern="0" dirty="0">
                <a:solidFill>
                  <a:srgbClr val="27CB50"/>
                </a:solidFill>
                <a:latin typeface="Pokemon Solid" panose="040B0500000000000000" pitchFamily="82" charset="2"/>
                <a:ea typeface="Lucida Sans Unicode" panose="020B0602030504020204" pitchFamily="34" charset="0"/>
                <a:cs typeface="Arial" panose="020B0604020202020204" pitchFamily="34" charset="0"/>
              </a:rPr>
              <a:t>Si occupa di conservare i dati degli user e del moderatore.</a:t>
            </a:r>
            <a:endParaRPr lang="it-IT" sz="300" kern="100" dirty="0">
              <a:solidFill>
                <a:srgbClr val="27CB50"/>
              </a:solidFill>
              <a:effectLst/>
              <a:latin typeface="Pokemon Solid" panose="040B0500000000000000" pitchFamily="82" charset="2"/>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00295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E6FF-563D-5E9F-E5DF-4C03F6BBEE12}"/>
            </a:ext>
          </a:extLst>
        </p:cNvPr>
        <p:cNvGrpSpPr/>
        <p:nvPr/>
      </p:nvGrpSpPr>
      <p:grpSpPr>
        <a:xfrm>
          <a:off x="0" y="0"/>
          <a:ext cx="0" cy="0"/>
          <a:chOff x="0" y="0"/>
          <a:chExt cx="0" cy="0"/>
        </a:xfrm>
      </p:grpSpPr>
      <p:sp>
        <p:nvSpPr>
          <p:cNvPr id="7" name="Rettangolo 6">
            <a:extLst>
              <a:ext uri="{FF2B5EF4-FFF2-40B4-BE49-F238E27FC236}">
                <a16:creationId xmlns:a16="http://schemas.microsoft.com/office/drawing/2014/main" id="{BCB54E05-CE93-5A47-94C4-78E567E72A2E}"/>
              </a:ext>
            </a:extLst>
          </p:cNvPr>
          <p:cNvSpPr/>
          <p:nvPr/>
        </p:nvSpPr>
        <p:spPr>
          <a:xfrm>
            <a:off x="2957545" y="-24026"/>
            <a:ext cx="9234456" cy="688858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7" name="Immagine 26" descr="Immagine che contiene schermata, Rettangolo, diagramma, testo&#10;&#10;Descrizione generata automaticamente">
            <a:extLst>
              <a:ext uri="{FF2B5EF4-FFF2-40B4-BE49-F238E27FC236}">
                <a16:creationId xmlns:a16="http://schemas.microsoft.com/office/drawing/2014/main" id="{36DDEFD3-C4DC-97BB-1E95-AADB878C5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039" y="1939985"/>
            <a:ext cx="8971930" cy="4039894"/>
          </a:xfrm>
          <a:prstGeom prst="rect">
            <a:avLst/>
          </a:prstGeom>
        </p:spPr>
      </p:pic>
      <p:sp>
        <p:nvSpPr>
          <p:cNvPr id="9" name="CasellaDiTesto 8">
            <a:extLst>
              <a:ext uri="{FF2B5EF4-FFF2-40B4-BE49-F238E27FC236}">
                <a16:creationId xmlns:a16="http://schemas.microsoft.com/office/drawing/2014/main" id="{63335D04-56C1-DD85-0597-FF4F6EC6B319}"/>
              </a:ext>
            </a:extLst>
          </p:cNvPr>
          <p:cNvSpPr txBox="1"/>
          <p:nvPr/>
        </p:nvSpPr>
        <p:spPr>
          <a:xfrm>
            <a:off x="-9614892" y="264862"/>
            <a:ext cx="10091142" cy="923330"/>
          </a:xfrm>
          <a:prstGeom prst="rect">
            <a:avLst/>
          </a:prstGeom>
          <a:noFill/>
          <a:ln w="0">
            <a:noFill/>
          </a:ln>
        </p:spPr>
        <p:txBody>
          <a:bodyPr wrap="square" rtlCol="0">
            <a:spAutoFit/>
          </a:bodyPr>
          <a:lstStyle/>
          <a:p>
            <a:r>
              <a:rPr lang="it-IT" sz="5400" dirty="0">
                <a:solidFill>
                  <a:schemeClr val="bg1"/>
                </a:solidFill>
                <a:latin typeface="Pokemon Solid" panose="040B0500000000000000" pitchFamily="82" charset="2"/>
              </a:rPr>
              <a:t>Mapping Hardware/Software</a:t>
            </a: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56897B6-31C5-F8D0-0902-41048A7BE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B0A785E6-F678-4F42-5EA6-8CF0D9BC2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C403FF6E-1304-E6B4-0082-C04765817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583A03F7-E8FC-741F-BA94-4AFC02BD63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graphicFrame>
        <p:nvGraphicFramePr>
          <p:cNvPr id="11" name="Diagramma 10">
            <a:extLst>
              <a:ext uri="{FF2B5EF4-FFF2-40B4-BE49-F238E27FC236}">
                <a16:creationId xmlns:a16="http://schemas.microsoft.com/office/drawing/2014/main" id="{0B123552-9D88-94C6-2750-7DDD0C79BA8D}"/>
              </a:ext>
            </a:extLst>
          </p:cNvPr>
          <p:cNvGraphicFramePr/>
          <p:nvPr/>
        </p:nvGraphicFramePr>
        <p:xfrm>
          <a:off x="16321839" y="1030920"/>
          <a:ext cx="8867584" cy="5850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ttangolo 5">
            <a:extLst>
              <a:ext uri="{FF2B5EF4-FFF2-40B4-BE49-F238E27FC236}">
                <a16:creationId xmlns:a16="http://schemas.microsoft.com/office/drawing/2014/main" id="{BD1982E7-BF73-7230-916D-CCBC090E399F}"/>
              </a:ext>
            </a:extLst>
          </p:cNvPr>
          <p:cNvSpPr/>
          <p:nvPr/>
        </p:nvSpPr>
        <p:spPr>
          <a:xfrm>
            <a:off x="0" y="-7660"/>
            <a:ext cx="2939058" cy="688858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78A50D03-596E-20FC-9725-5405EC5357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pic>
        <p:nvPicPr>
          <p:cNvPr id="3" name="Picture 2005306390">
            <a:extLst>
              <a:ext uri="{FF2B5EF4-FFF2-40B4-BE49-F238E27FC236}">
                <a16:creationId xmlns:a16="http://schemas.microsoft.com/office/drawing/2014/main" id="{89A52650-07FF-17EE-1614-BB66A8CDBEE5}"/>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447398" y="327437"/>
            <a:ext cx="6254750" cy="6218385"/>
          </a:xfrm>
          <a:prstGeom prst="rect">
            <a:avLst/>
          </a:prstGeom>
          <a:ln>
            <a:solidFill>
              <a:srgbClr val="27CB50"/>
            </a:solidFill>
          </a:ln>
        </p:spPr>
      </p:pic>
      <p:sp>
        <p:nvSpPr>
          <p:cNvPr id="8" name="CasellaDiTesto 7">
            <a:extLst>
              <a:ext uri="{FF2B5EF4-FFF2-40B4-BE49-F238E27FC236}">
                <a16:creationId xmlns:a16="http://schemas.microsoft.com/office/drawing/2014/main" id="{97673A27-7F02-25BF-528F-110ABE2074DD}"/>
              </a:ext>
            </a:extLst>
          </p:cNvPr>
          <p:cNvSpPr txBox="1"/>
          <p:nvPr/>
        </p:nvSpPr>
        <p:spPr>
          <a:xfrm>
            <a:off x="16459549" y="127925"/>
            <a:ext cx="9115233" cy="923330"/>
          </a:xfrm>
          <a:prstGeom prst="rect">
            <a:avLst/>
          </a:prstGeom>
          <a:noFill/>
          <a:ln w="0">
            <a:noFill/>
          </a:ln>
        </p:spPr>
        <p:txBody>
          <a:bodyPr wrap="square" rtlCol="0">
            <a:spAutoFit/>
          </a:bodyPr>
          <a:lstStyle/>
          <a:p>
            <a:r>
              <a:rPr lang="it-IT" sz="5400" dirty="0">
                <a:solidFill>
                  <a:schemeClr val="bg1"/>
                </a:solidFill>
                <a:latin typeface="Pokemon Solid" panose="040B0500000000000000" pitchFamily="82" charset="2"/>
              </a:rPr>
              <a:t>Architettura del Sistema</a:t>
            </a:r>
          </a:p>
        </p:txBody>
      </p:sp>
      <p:sp>
        <p:nvSpPr>
          <p:cNvPr id="13" name="CasellaDiTesto 12">
            <a:extLst>
              <a:ext uri="{FF2B5EF4-FFF2-40B4-BE49-F238E27FC236}">
                <a16:creationId xmlns:a16="http://schemas.microsoft.com/office/drawing/2014/main" id="{CC268AA2-D045-7B1A-C417-854353D5AF96}"/>
              </a:ext>
            </a:extLst>
          </p:cNvPr>
          <p:cNvSpPr txBox="1"/>
          <p:nvPr/>
        </p:nvSpPr>
        <p:spPr>
          <a:xfrm>
            <a:off x="5190152" y="1478164"/>
            <a:ext cx="2034531" cy="400110"/>
          </a:xfrm>
          <a:prstGeom prst="rect">
            <a:avLst/>
          </a:prstGeom>
          <a:noFill/>
        </p:spPr>
        <p:txBody>
          <a:bodyPr wrap="none" rtlCol="0">
            <a:spAutoFit/>
          </a:bodyPr>
          <a:lstStyle/>
          <a:p>
            <a:r>
              <a:rPr lang="it-IT" sz="1000" kern="0" dirty="0">
                <a:solidFill>
                  <a:schemeClr val="bg1"/>
                </a:solidFill>
                <a:latin typeface="Pokemon Solid" panose="040B0500000000000000" pitchFamily="82" charset="2"/>
                <a:ea typeface="Lucida Sans Unicode" panose="020B0602030504020204" pitchFamily="34" charset="0"/>
                <a:cs typeface="Arial" panose="020B0604020202020204" pitchFamily="34" charset="0"/>
              </a:rPr>
              <a:t>S</a:t>
            </a:r>
            <a:r>
              <a:rPr lang="it-IT" sz="1000" kern="0" dirty="0">
                <a:solidFill>
                  <a:schemeClr val="bg1"/>
                </a:solidFill>
                <a:effectLst/>
                <a:latin typeface="Pokemon Solid" panose="040B0500000000000000" pitchFamily="82" charset="2"/>
                <a:ea typeface="Lucida Sans Unicode" panose="020B0602030504020204" pitchFamily="34" charset="0"/>
                <a:cs typeface="Arial" panose="020B0604020202020204" pitchFamily="34" charset="0"/>
              </a:rPr>
              <a:t>i occupa della gestione delle </a:t>
            </a:r>
          </a:p>
          <a:p>
            <a:r>
              <a:rPr lang="it-IT" sz="1000" kern="0" dirty="0">
                <a:solidFill>
                  <a:schemeClr val="bg1"/>
                </a:solidFill>
                <a:effectLst/>
                <a:latin typeface="Pokemon Solid" panose="040B0500000000000000" pitchFamily="82" charset="2"/>
                <a:ea typeface="Lucida Sans Unicode" panose="020B0602030504020204" pitchFamily="34" charset="0"/>
                <a:cs typeface="Arial" panose="020B0604020202020204" pitchFamily="34" charset="0"/>
              </a:rPr>
              <a:t>interfacce dell’utente.</a:t>
            </a:r>
            <a:endParaRPr lang="it-IT" sz="1000" kern="100" dirty="0">
              <a:solidFill>
                <a:schemeClr val="bg1"/>
              </a:solidFill>
              <a:effectLst/>
              <a:latin typeface="Pokemon Solid" panose="040B0500000000000000" pitchFamily="82" charset="2"/>
              <a:ea typeface="Calibri" panose="020F0502020204030204" pitchFamily="34" charset="0"/>
              <a:cs typeface="Arial" panose="020B0604020202020204" pitchFamily="34" charset="0"/>
            </a:endParaRPr>
          </a:p>
        </p:txBody>
      </p:sp>
      <p:sp>
        <p:nvSpPr>
          <p:cNvPr id="14" name="CasellaDiTesto 13">
            <a:extLst>
              <a:ext uri="{FF2B5EF4-FFF2-40B4-BE49-F238E27FC236}">
                <a16:creationId xmlns:a16="http://schemas.microsoft.com/office/drawing/2014/main" id="{A22D01BF-CC22-FB3B-CAF1-0350A652C9E9}"/>
              </a:ext>
            </a:extLst>
          </p:cNvPr>
          <p:cNvSpPr txBox="1"/>
          <p:nvPr/>
        </p:nvSpPr>
        <p:spPr>
          <a:xfrm>
            <a:off x="8217189" y="1478164"/>
            <a:ext cx="2034531" cy="400110"/>
          </a:xfrm>
          <a:prstGeom prst="rect">
            <a:avLst/>
          </a:prstGeom>
          <a:noFill/>
        </p:spPr>
        <p:txBody>
          <a:bodyPr wrap="none" rtlCol="0">
            <a:spAutoFit/>
          </a:bodyPr>
          <a:lstStyle/>
          <a:p>
            <a:r>
              <a:rPr lang="it-IT" sz="1000" kern="0" dirty="0">
                <a:solidFill>
                  <a:schemeClr val="bg1"/>
                </a:solidFill>
                <a:latin typeface="Pokemon Solid" panose="040B0500000000000000" pitchFamily="82" charset="2"/>
                <a:cs typeface="Arial" panose="020B0604020202020204" pitchFamily="34" charset="0"/>
              </a:rPr>
              <a:t>Si occupa della gestione delle </a:t>
            </a:r>
          </a:p>
          <a:p>
            <a:r>
              <a:rPr lang="it-IT" sz="1000" kern="0" dirty="0">
                <a:solidFill>
                  <a:schemeClr val="bg1"/>
                </a:solidFill>
                <a:latin typeface="Pokemon Solid" panose="040B0500000000000000" pitchFamily="82" charset="2"/>
                <a:cs typeface="Arial" panose="020B0604020202020204" pitchFamily="34" charset="0"/>
              </a:rPr>
              <a:t>interfacce del moderatore.</a:t>
            </a:r>
          </a:p>
        </p:txBody>
      </p:sp>
      <p:sp>
        <p:nvSpPr>
          <p:cNvPr id="16" name="CasellaDiTesto 15">
            <a:extLst>
              <a:ext uri="{FF2B5EF4-FFF2-40B4-BE49-F238E27FC236}">
                <a16:creationId xmlns:a16="http://schemas.microsoft.com/office/drawing/2014/main" id="{EA9D1658-8F07-7245-016A-34F3A81ABD72}"/>
              </a:ext>
            </a:extLst>
          </p:cNvPr>
          <p:cNvSpPr txBox="1"/>
          <p:nvPr/>
        </p:nvSpPr>
        <p:spPr>
          <a:xfrm>
            <a:off x="6421068" y="3033931"/>
            <a:ext cx="1748142" cy="1169551"/>
          </a:xfrm>
          <a:prstGeom prst="rect">
            <a:avLst/>
          </a:prstGeom>
          <a:noFill/>
        </p:spPr>
        <p:txBody>
          <a:bodyPr wrap="square" rtlCol="0">
            <a:spAutoFit/>
          </a:bodyPr>
          <a:lstStyle/>
          <a:p>
            <a:r>
              <a:rPr lang="it-IT" sz="1000" kern="0" dirty="0">
                <a:solidFill>
                  <a:schemeClr val="bg1"/>
                </a:solidFill>
                <a:latin typeface="Pokemon Solid" panose="040B0500000000000000" pitchFamily="82" charset="2"/>
                <a:cs typeface="Arial" panose="020B0604020202020204" pitchFamily="34" charset="0"/>
              </a:rPr>
              <a:t>Garantisce le funzionalità relative all’autenticazione, registrazione, modifica di un profilo utente: giocatore e organizzatore.</a:t>
            </a:r>
          </a:p>
        </p:txBody>
      </p:sp>
      <p:sp>
        <p:nvSpPr>
          <p:cNvPr id="18" name="CasellaDiTesto 17">
            <a:extLst>
              <a:ext uri="{FF2B5EF4-FFF2-40B4-BE49-F238E27FC236}">
                <a16:creationId xmlns:a16="http://schemas.microsoft.com/office/drawing/2014/main" id="{A4CB2CDE-0D36-EB76-62C9-64DFB5A62368}"/>
              </a:ext>
            </a:extLst>
          </p:cNvPr>
          <p:cNvSpPr txBox="1"/>
          <p:nvPr/>
        </p:nvSpPr>
        <p:spPr>
          <a:xfrm>
            <a:off x="8217189" y="2652502"/>
            <a:ext cx="1573192" cy="553998"/>
          </a:xfrm>
          <a:prstGeom prst="rect">
            <a:avLst/>
          </a:prstGeom>
          <a:noFill/>
        </p:spPr>
        <p:txBody>
          <a:bodyPr wrap="square" rtlCol="0">
            <a:spAutoFit/>
          </a:bodyPr>
          <a:lstStyle/>
          <a:p>
            <a:r>
              <a:rPr lang="it-IT" sz="1000" kern="0" dirty="0">
                <a:solidFill>
                  <a:schemeClr val="bg1"/>
                </a:solidFill>
                <a:latin typeface="Pokemon Solid" panose="040B0500000000000000" pitchFamily="82" charset="2"/>
                <a:cs typeface="Arial" panose="020B0604020202020204" pitchFamily="34" charset="0"/>
              </a:rPr>
              <a:t>Garantisce le funzionalità relative al moderatore.</a:t>
            </a:r>
          </a:p>
        </p:txBody>
      </p:sp>
      <p:sp>
        <p:nvSpPr>
          <p:cNvPr id="20" name="CasellaDiTesto 19">
            <a:extLst>
              <a:ext uri="{FF2B5EF4-FFF2-40B4-BE49-F238E27FC236}">
                <a16:creationId xmlns:a16="http://schemas.microsoft.com/office/drawing/2014/main" id="{B9DA917D-0379-43A9-67A7-749DF16C61BE}"/>
              </a:ext>
            </a:extLst>
          </p:cNvPr>
          <p:cNvSpPr txBox="1"/>
          <p:nvPr/>
        </p:nvSpPr>
        <p:spPr>
          <a:xfrm>
            <a:off x="4802071" y="2344726"/>
            <a:ext cx="1748142" cy="861774"/>
          </a:xfrm>
          <a:prstGeom prst="rect">
            <a:avLst/>
          </a:prstGeom>
          <a:noFill/>
        </p:spPr>
        <p:txBody>
          <a:bodyPr wrap="square" rtlCol="0">
            <a:spAutoFit/>
          </a:bodyPr>
          <a:lstStyle/>
          <a:p>
            <a:r>
              <a:rPr lang="it-IT" sz="1000" kern="0" dirty="0">
                <a:solidFill>
                  <a:schemeClr val="bg1"/>
                </a:solidFill>
                <a:latin typeface="Pokemon Solid" panose="040B0500000000000000" pitchFamily="82" charset="2"/>
                <a:cs typeface="Arial" panose="020B0604020202020204" pitchFamily="34" charset="0"/>
              </a:rPr>
              <a:t>Garantisce le funzionalità di </a:t>
            </a:r>
            <a:r>
              <a:rPr lang="it-IT" sz="1000" kern="0" dirty="0" err="1">
                <a:solidFill>
                  <a:schemeClr val="bg1"/>
                </a:solidFill>
                <a:latin typeface="Pokemon Solid" panose="040B0500000000000000" pitchFamily="82" charset="2"/>
                <a:cs typeface="Arial" panose="020B0604020202020204" pitchFamily="34" charset="0"/>
              </a:rPr>
              <a:t>creazione,iscrizione,terminazione</a:t>
            </a:r>
            <a:r>
              <a:rPr lang="it-IT" sz="1000" kern="0" dirty="0">
                <a:solidFill>
                  <a:schemeClr val="bg1"/>
                </a:solidFill>
                <a:latin typeface="Pokemon Solid" panose="040B0500000000000000" pitchFamily="82" charset="2"/>
                <a:cs typeface="Arial" panose="020B0604020202020204" pitchFamily="34" charset="0"/>
              </a:rPr>
              <a:t> ed altre funzionalità del torneo.</a:t>
            </a:r>
          </a:p>
        </p:txBody>
      </p:sp>
      <p:sp>
        <p:nvSpPr>
          <p:cNvPr id="22" name="CasellaDiTesto 21">
            <a:extLst>
              <a:ext uri="{FF2B5EF4-FFF2-40B4-BE49-F238E27FC236}">
                <a16:creationId xmlns:a16="http://schemas.microsoft.com/office/drawing/2014/main" id="{C7F30BA9-5D26-B5E6-52F3-8CE9E1712C24}"/>
              </a:ext>
            </a:extLst>
          </p:cNvPr>
          <p:cNvSpPr txBox="1"/>
          <p:nvPr/>
        </p:nvSpPr>
        <p:spPr>
          <a:xfrm>
            <a:off x="6320793" y="5935637"/>
            <a:ext cx="2162807" cy="400110"/>
          </a:xfrm>
          <a:prstGeom prst="rect">
            <a:avLst/>
          </a:prstGeom>
          <a:noFill/>
        </p:spPr>
        <p:txBody>
          <a:bodyPr wrap="square" rtlCol="0">
            <a:spAutoFit/>
          </a:bodyPr>
          <a:lstStyle/>
          <a:p>
            <a:r>
              <a:rPr lang="it-IT" sz="1000" kern="0" dirty="0">
                <a:solidFill>
                  <a:schemeClr val="bg1"/>
                </a:solidFill>
                <a:latin typeface="Pokemon Solid" panose="040B0500000000000000" pitchFamily="82" charset="2"/>
                <a:cs typeface="Arial" panose="020B0604020202020204" pitchFamily="34" charset="0"/>
              </a:rPr>
              <a:t>Si occupa di conservare i dati degli user e del moderatore.</a:t>
            </a:r>
          </a:p>
        </p:txBody>
      </p:sp>
    </p:spTree>
    <p:extLst>
      <p:ext uri="{BB962C8B-B14F-4D97-AF65-F5344CB8AC3E}">
        <p14:creationId xmlns:p14="http://schemas.microsoft.com/office/powerpoint/2010/main" val="290063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391D3BB9-9C60-6AA8-1A11-E47DFAFFEF68}"/>
              </a:ext>
            </a:extLst>
          </p:cNvPr>
          <p:cNvSpPr/>
          <p:nvPr/>
        </p:nvSpPr>
        <p:spPr>
          <a:xfrm>
            <a:off x="2936261" y="0"/>
            <a:ext cx="9255739" cy="6864553"/>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 name="Immagine 1" descr="Immagine che contiene schermata, Rettangolo, diagramma, testo&#10;&#10;Descrizione generata automaticamente">
            <a:extLst>
              <a:ext uri="{FF2B5EF4-FFF2-40B4-BE49-F238E27FC236}">
                <a16:creationId xmlns:a16="http://schemas.microsoft.com/office/drawing/2014/main" id="{A901A0B0-5E9F-E6EF-C8F8-744370F2A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166" y="1734897"/>
            <a:ext cx="8971930" cy="4039894"/>
          </a:xfrm>
          <a:prstGeom prst="rect">
            <a:avLst/>
          </a:prstGeom>
        </p:spPr>
      </p:pic>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sp>
        <p:nvSpPr>
          <p:cNvPr id="8" name="CasellaDiTesto 7">
            <a:extLst>
              <a:ext uri="{FF2B5EF4-FFF2-40B4-BE49-F238E27FC236}">
                <a16:creationId xmlns:a16="http://schemas.microsoft.com/office/drawing/2014/main" id="{CC7B3CC2-C55B-7390-79FA-30FB2940BD4A}"/>
              </a:ext>
            </a:extLst>
          </p:cNvPr>
          <p:cNvSpPr txBox="1"/>
          <p:nvPr/>
        </p:nvSpPr>
        <p:spPr>
          <a:xfrm>
            <a:off x="3232607" y="209974"/>
            <a:ext cx="9971749" cy="830997"/>
          </a:xfrm>
          <a:prstGeom prst="rect">
            <a:avLst/>
          </a:prstGeom>
          <a:noFill/>
          <a:ln w="0">
            <a:noFill/>
          </a:ln>
        </p:spPr>
        <p:txBody>
          <a:bodyPr wrap="square" rtlCol="0">
            <a:spAutoFit/>
          </a:bodyPr>
          <a:lstStyle/>
          <a:p>
            <a:r>
              <a:rPr lang="it-IT" sz="4800" dirty="0">
                <a:solidFill>
                  <a:schemeClr val="bg1"/>
                </a:solidFill>
                <a:latin typeface="Pokemon Solid" panose="040B0500000000000000" pitchFamily="82" charset="2"/>
              </a:rPr>
              <a:t>Mapping Hardware/Software</a:t>
            </a:r>
          </a:p>
        </p:txBody>
      </p:sp>
      <p:sp>
        <p:nvSpPr>
          <p:cNvPr id="18" name="CasellaDiTesto 17">
            <a:extLst>
              <a:ext uri="{FF2B5EF4-FFF2-40B4-BE49-F238E27FC236}">
                <a16:creationId xmlns:a16="http://schemas.microsoft.com/office/drawing/2014/main" id="{1E6A6C0D-EB1E-2848-D88D-B68D36A6058F}"/>
              </a:ext>
            </a:extLst>
          </p:cNvPr>
          <p:cNvSpPr txBox="1"/>
          <p:nvPr/>
        </p:nvSpPr>
        <p:spPr>
          <a:xfrm>
            <a:off x="-13879413" y="137078"/>
            <a:ext cx="9252942"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Servizi dei sottosistemi</a:t>
            </a:r>
          </a:p>
        </p:txBody>
      </p:sp>
      <p:graphicFrame>
        <p:nvGraphicFramePr>
          <p:cNvPr id="20" name="Tabella 19">
            <a:extLst>
              <a:ext uri="{FF2B5EF4-FFF2-40B4-BE49-F238E27FC236}">
                <a16:creationId xmlns:a16="http://schemas.microsoft.com/office/drawing/2014/main" id="{46D9630A-2446-CD69-9FF5-D64DA8D0F3D1}"/>
              </a:ext>
            </a:extLst>
          </p:cNvPr>
          <p:cNvGraphicFramePr>
            <a:graphicFrameLocks noGrp="1"/>
          </p:cNvGraphicFramePr>
          <p:nvPr>
            <p:extLst>
              <p:ext uri="{D42A27DB-BD31-4B8C-83A1-F6EECF244321}">
                <p14:modId xmlns:p14="http://schemas.microsoft.com/office/powerpoint/2010/main" val="1414297658"/>
              </p:ext>
            </p:extLst>
          </p:nvPr>
        </p:nvGraphicFramePr>
        <p:xfrm>
          <a:off x="-14404743" y="1105153"/>
          <a:ext cx="9234458" cy="1246886"/>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3665238768"/>
                    </a:ext>
                  </a:extLst>
                </a:gridCol>
                <a:gridCol w="4617229">
                  <a:extLst>
                    <a:ext uri="{9D8B030D-6E8A-4147-A177-3AD203B41FA5}">
                      <a16:colId xmlns:a16="http://schemas.microsoft.com/office/drawing/2014/main" val="76050685"/>
                    </a:ext>
                  </a:extLst>
                </a:gridCol>
              </a:tblGrid>
              <a:tr h="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a:effectLst/>
                        </a:rPr>
                        <a:t>Descrizione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3097492120"/>
                  </a:ext>
                </a:extLst>
              </a:tr>
              <a:tr h="0">
                <a:tc>
                  <a:txBody>
                    <a:bodyPr/>
                    <a:lstStyle/>
                    <a:p>
                      <a:pPr>
                        <a:lnSpc>
                          <a:spcPct val="107000"/>
                        </a:lnSpc>
                        <a:spcAft>
                          <a:spcPts val="800"/>
                        </a:spcAft>
                      </a:pPr>
                      <a:r>
                        <a:rPr lang="it-IT" sz="1100" kern="100">
                          <a:effectLst/>
                        </a:rPr>
                        <a:t>registrazioneGiocatore()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giocatore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940281261"/>
                  </a:ext>
                </a:extLst>
              </a:tr>
              <a:tr h="0">
                <a:tc>
                  <a:txBody>
                    <a:bodyPr/>
                    <a:lstStyle/>
                    <a:p>
                      <a:pPr>
                        <a:lnSpc>
                          <a:spcPct val="107000"/>
                        </a:lnSpc>
                        <a:spcAft>
                          <a:spcPts val="800"/>
                        </a:spcAft>
                      </a:pPr>
                      <a:r>
                        <a:rPr lang="it-IT" sz="1100" kern="100">
                          <a:effectLst/>
                        </a:rPr>
                        <a:t>registrazioneOrganizzatore()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970817969"/>
                  </a:ext>
                </a:extLst>
              </a:tr>
              <a:tr h="0">
                <a:tc>
                  <a:txBody>
                    <a:bodyPr/>
                    <a:lstStyle/>
                    <a:p>
                      <a:pPr>
                        <a:lnSpc>
                          <a:spcPct val="107000"/>
                        </a:lnSpc>
                        <a:spcAft>
                          <a:spcPts val="800"/>
                        </a:spcAft>
                      </a:pPr>
                      <a:r>
                        <a:rPr lang="it-IT" sz="1100" kern="100">
                          <a:effectLst/>
                        </a:rPr>
                        <a:t>login()</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307848474"/>
                  </a:ext>
                </a:extLst>
              </a:tr>
              <a:tr h="0">
                <a:tc>
                  <a:txBody>
                    <a:bodyPr/>
                    <a:lstStyle/>
                    <a:p>
                      <a:pPr>
                        <a:lnSpc>
                          <a:spcPct val="107000"/>
                        </a:lnSpc>
                        <a:spcAft>
                          <a:spcPts val="800"/>
                        </a:spcAft>
                      </a:pPr>
                      <a:r>
                        <a:rPr lang="it-IT" sz="1100" kern="100">
                          <a:effectLst/>
                        </a:rPr>
                        <a:t>modificaProfilo()</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modificare il proprio profilo 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19660350"/>
                  </a:ext>
                </a:extLst>
              </a:tr>
              <a:tr h="0">
                <a:tc>
                  <a:txBody>
                    <a:bodyPr/>
                    <a:lstStyle/>
                    <a:p>
                      <a:pPr>
                        <a:lnSpc>
                          <a:spcPct val="107000"/>
                        </a:lnSpc>
                        <a:spcAft>
                          <a:spcPts val="800"/>
                        </a:spcAft>
                      </a:pPr>
                      <a:r>
                        <a:rPr lang="it-IT" sz="1100" kern="100">
                          <a:effectLst/>
                        </a:rPr>
                        <a:t>logout()</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autenticato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75566955"/>
                  </a:ext>
                </a:extLst>
              </a:tr>
              <a:tr h="0">
                <a:tc>
                  <a:txBody>
                    <a:bodyPr/>
                    <a:lstStyle/>
                    <a:p>
                      <a:pPr>
                        <a:lnSpc>
                          <a:spcPct val="107000"/>
                        </a:lnSpc>
                        <a:spcAft>
                          <a:spcPts val="800"/>
                        </a:spcAft>
                      </a:pPr>
                      <a:r>
                        <a:rPr lang="it-IT" sz="1100" kern="100">
                          <a:effectLst/>
                        </a:rPr>
                        <a:t>sostituireMembroTeam()</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sostituire un membro del suo team Pokemon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74688533"/>
                  </a:ext>
                </a:extLst>
              </a:tr>
            </a:tbl>
          </a:graphicData>
        </a:graphic>
      </p:graphicFrame>
      <p:sp>
        <p:nvSpPr>
          <p:cNvPr id="22" name="CasellaDiTesto 21">
            <a:extLst>
              <a:ext uri="{FF2B5EF4-FFF2-40B4-BE49-F238E27FC236}">
                <a16:creationId xmlns:a16="http://schemas.microsoft.com/office/drawing/2014/main" id="{E8064E4A-5EF4-3F9D-9E04-C50EC19004E9}"/>
              </a:ext>
            </a:extLst>
          </p:cNvPr>
          <p:cNvSpPr txBox="1"/>
          <p:nvPr/>
        </p:nvSpPr>
        <p:spPr>
          <a:xfrm>
            <a:off x="-14404742" y="735821"/>
            <a:ext cx="538637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Utente</a:t>
            </a:r>
          </a:p>
        </p:txBody>
      </p:sp>
      <p:graphicFrame>
        <p:nvGraphicFramePr>
          <p:cNvPr id="23" name="Tabella 22">
            <a:extLst>
              <a:ext uri="{FF2B5EF4-FFF2-40B4-BE49-F238E27FC236}">
                <a16:creationId xmlns:a16="http://schemas.microsoft.com/office/drawing/2014/main" id="{A1F7A957-012C-7B35-277B-AC4F9AD30767}"/>
              </a:ext>
            </a:extLst>
          </p:cNvPr>
          <p:cNvGraphicFramePr>
            <a:graphicFrameLocks noGrp="1"/>
          </p:cNvGraphicFramePr>
          <p:nvPr>
            <p:extLst>
              <p:ext uri="{D42A27DB-BD31-4B8C-83A1-F6EECF244321}">
                <p14:modId xmlns:p14="http://schemas.microsoft.com/office/powerpoint/2010/main" val="1737712342"/>
              </p:ext>
            </p:extLst>
          </p:nvPr>
        </p:nvGraphicFramePr>
        <p:xfrm>
          <a:off x="-14418295" y="2721371"/>
          <a:ext cx="9216320" cy="2565202"/>
        </p:xfrm>
        <a:graphic>
          <a:graphicData uri="http://schemas.openxmlformats.org/drawingml/2006/table">
            <a:tbl>
              <a:tblPr firstRow="1" firstCol="1" bandRow="1">
                <a:tableStyleId>{5C22544A-7EE6-4342-B048-85BDC9FD1C3A}</a:tableStyleId>
              </a:tblPr>
              <a:tblGrid>
                <a:gridCol w="4608160">
                  <a:extLst>
                    <a:ext uri="{9D8B030D-6E8A-4147-A177-3AD203B41FA5}">
                      <a16:colId xmlns:a16="http://schemas.microsoft.com/office/drawing/2014/main" val="1372960548"/>
                    </a:ext>
                  </a:extLst>
                </a:gridCol>
                <a:gridCol w="4608160">
                  <a:extLst>
                    <a:ext uri="{9D8B030D-6E8A-4147-A177-3AD203B41FA5}">
                      <a16:colId xmlns:a16="http://schemas.microsoft.com/office/drawing/2014/main" val="3343621386"/>
                    </a:ext>
                  </a:extLst>
                </a:gridCol>
              </a:tblGrid>
              <a:tr h="21971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1560002057"/>
                  </a:ext>
                </a:extLst>
              </a:tr>
              <a:tr h="168275">
                <a:tc>
                  <a:txBody>
                    <a:bodyPr/>
                    <a:lstStyle/>
                    <a:p>
                      <a:pPr>
                        <a:lnSpc>
                          <a:spcPct val="107000"/>
                        </a:lnSpc>
                        <a:spcAft>
                          <a:spcPts val="800"/>
                        </a:spcAft>
                      </a:pPr>
                      <a:r>
                        <a:rPr lang="it-IT" sz="1100" kern="100" dirty="0" err="1">
                          <a:effectLst/>
                        </a:rPr>
                        <a:t>cercareTorneo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cercare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6312091"/>
                  </a:ext>
                </a:extLst>
              </a:tr>
              <a:tr h="168275">
                <a:tc>
                  <a:txBody>
                    <a:bodyPr/>
                    <a:lstStyle/>
                    <a:p>
                      <a:pPr>
                        <a:lnSpc>
                          <a:spcPct val="107000"/>
                        </a:lnSpc>
                        <a:spcAft>
                          <a:spcPts val="800"/>
                        </a:spcAft>
                      </a:pPr>
                      <a:r>
                        <a:rPr lang="it-IT" sz="1100" kern="100" dirty="0" err="1">
                          <a:effectLst/>
                        </a:rPr>
                        <a:t>iscrizioneTorneo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iscriversi ad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07333655"/>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seguireOrganizzatore</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seguire un utente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693898841"/>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partecipaTorneo</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solidFill>
                            <a:schemeClr val="dk1"/>
                          </a:solidFill>
                          <a:effectLst/>
                          <a:latin typeface="+mn-lt"/>
                          <a:ea typeface="+mn-ea"/>
                          <a:cs typeface="+mn-cs"/>
                        </a:rPr>
                        <a:t>Consente al giocatore di visualizzare la pagina del torneo a cui sta partecipando</a:t>
                      </a:r>
                    </a:p>
                  </a:txBody>
                  <a:tcPr marL="68580" marR="68580" marT="0" marB="0">
                    <a:solidFill>
                      <a:schemeClr val="bg1"/>
                    </a:solidFill>
                  </a:tcPr>
                </a:tc>
                <a:extLst>
                  <a:ext uri="{0D108BD9-81ED-4DB2-BD59-A6C34878D82A}">
                    <a16:rowId xmlns:a16="http://schemas.microsoft.com/office/drawing/2014/main" val="1987921420"/>
                  </a:ext>
                </a:extLst>
              </a:tr>
              <a:tr h="196016">
                <a:tc>
                  <a:txBody>
                    <a:bodyPr/>
                    <a:lstStyle/>
                    <a:p>
                      <a:pPr>
                        <a:lnSpc>
                          <a:spcPct val="107000"/>
                        </a:lnSpc>
                        <a:spcAft>
                          <a:spcPts val="800"/>
                        </a:spcAft>
                      </a:pPr>
                      <a:r>
                        <a:rPr lang="it-IT" sz="1100" kern="100" dirty="0" err="1">
                          <a:effectLst/>
                        </a:rPr>
                        <a:t>getTorneoIscritto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ottenere la lista dei tornei a cui è iscritto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53401679"/>
                  </a:ext>
                </a:extLst>
              </a:tr>
              <a:tr h="165100">
                <a:tc>
                  <a:txBody>
                    <a:bodyPr/>
                    <a:lstStyle/>
                    <a:p>
                      <a:pPr>
                        <a:lnSpc>
                          <a:spcPct val="107000"/>
                        </a:lnSpc>
                        <a:spcAft>
                          <a:spcPts val="800"/>
                        </a:spcAft>
                      </a:pPr>
                      <a:r>
                        <a:rPr lang="it-IT" sz="1100" kern="100" dirty="0" err="1">
                          <a:effectLst/>
                        </a:rPr>
                        <a:t>creaTorneo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creare il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70756910"/>
                  </a:ext>
                </a:extLst>
              </a:tr>
              <a:tr h="196850">
                <a:tc>
                  <a:txBody>
                    <a:bodyPr/>
                    <a:lstStyle/>
                    <a:p>
                      <a:pPr>
                        <a:lnSpc>
                          <a:spcPct val="107000"/>
                        </a:lnSpc>
                        <a:spcAft>
                          <a:spcPts val="800"/>
                        </a:spcAft>
                      </a:pPr>
                      <a:r>
                        <a:rPr lang="it-IT" sz="1100" kern="100" dirty="0" err="1">
                          <a:effectLst/>
                        </a:rPr>
                        <a:t>iniziareTorneo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iniziare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51303852"/>
                  </a:ext>
                </a:extLst>
              </a:tr>
              <a:tr h="190500">
                <a:tc>
                  <a:txBody>
                    <a:bodyPr/>
                    <a:lstStyle/>
                    <a:p>
                      <a:pPr>
                        <a:lnSpc>
                          <a:spcPct val="107000"/>
                        </a:lnSpc>
                        <a:spcAft>
                          <a:spcPts val="800"/>
                        </a:spcAft>
                      </a:pPr>
                      <a:r>
                        <a:rPr lang="it-IT" sz="1100" kern="100" dirty="0" err="1">
                          <a:effectLst/>
                        </a:rPr>
                        <a:t>terminareTorneo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terminare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36108390"/>
                  </a:ext>
                </a:extLst>
              </a:tr>
              <a:tr h="203200">
                <a:tc>
                  <a:txBody>
                    <a:bodyPr/>
                    <a:lstStyle/>
                    <a:p>
                      <a:pPr>
                        <a:lnSpc>
                          <a:spcPct val="107000"/>
                        </a:lnSpc>
                        <a:spcAft>
                          <a:spcPts val="800"/>
                        </a:spcAft>
                      </a:pPr>
                      <a:r>
                        <a:rPr lang="it-IT" sz="1100" kern="100" dirty="0" err="1">
                          <a:effectLst/>
                        </a:rPr>
                        <a:t>toglierePartecipanti</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togliere un n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124257359"/>
                  </a:ext>
                </a:extLst>
              </a:tr>
              <a:tr h="0">
                <a:tc>
                  <a:txBody>
                    <a:bodyPr/>
                    <a:lstStyle/>
                    <a:p>
                      <a:pPr>
                        <a:lnSpc>
                          <a:spcPct val="107000"/>
                        </a:lnSpc>
                        <a:spcAft>
                          <a:spcPts val="800"/>
                        </a:spcAft>
                      </a:pPr>
                      <a:r>
                        <a:rPr lang="it-IT" sz="1100" kern="100" dirty="0" err="1">
                          <a:effectLst/>
                        </a:rPr>
                        <a:t>visualizzaProfiloUtente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visualizzare il profilo dei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2213602"/>
                  </a:ext>
                </a:extLst>
              </a:tr>
              <a:tr h="344170">
                <a:tc>
                  <a:txBody>
                    <a:bodyPr/>
                    <a:lstStyle/>
                    <a:p>
                      <a:pPr>
                        <a:lnSpc>
                          <a:spcPct val="107000"/>
                        </a:lnSpc>
                        <a:spcAft>
                          <a:spcPts val="800"/>
                        </a:spcAft>
                      </a:pPr>
                      <a:r>
                        <a:rPr lang="it-IT" sz="1100" kern="100" dirty="0" err="1">
                          <a:effectLst/>
                        </a:rPr>
                        <a:t>aggiungereRisultato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poter inserire il risultato finale al termine di una partita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1163992"/>
                  </a:ext>
                </a:extLst>
              </a:tr>
            </a:tbl>
          </a:graphicData>
        </a:graphic>
      </p:graphicFrame>
      <p:sp>
        <p:nvSpPr>
          <p:cNvPr id="24" name="CasellaDiTesto 23">
            <a:extLst>
              <a:ext uri="{FF2B5EF4-FFF2-40B4-BE49-F238E27FC236}">
                <a16:creationId xmlns:a16="http://schemas.microsoft.com/office/drawing/2014/main" id="{EF3654F5-E77E-790A-86B4-31144C8AAF18}"/>
              </a:ext>
            </a:extLst>
          </p:cNvPr>
          <p:cNvSpPr txBox="1"/>
          <p:nvPr/>
        </p:nvSpPr>
        <p:spPr>
          <a:xfrm>
            <a:off x="-14407688" y="2388889"/>
            <a:ext cx="525327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Torneo</a:t>
            </a:r>
          </a:p>
        </p:txBody>
      </p:sp>
      <p:graphicFrame>
        <p:nvGraphicFramePr>
          <p:cNvPr id="25" name="Tabella 24">
            <a:extLst>
              <a:ext uri="{FF2B5EF4-FFF2-40B4-BE49-F238E27FC236}">
                <a16:creationId xmlns:a16="http://schemas.microsoft.com/office/drawing/2014/main" id="{4E9678D0-F2A9-04E8-4A3A-E7808854639F}"/>
              </a:ext>
            </a:extLst>
          </p:cNvPr>
          <p:cNvGraphicFramePr>
            <a:graphicFrameLocks noGrp="1"/>
          </p:cNvGraphicFramePr>
          <p:nvPr>
            <p:extLst>
              <p:ext uri="{D42A27DB-BD31-4B8C-83A1-F6EECF244321}">
                <p14:modId xmlns:p14="http://schemas.microsoft.com/office/powerpoint/2010/main" val="1642873976"/>
              </p:ext>
            </p:extLst>
          </p:nvPr>
        </p:nvGraphicFramePr>
        <p:xfrm>
          <a:off x="-14407688" y="5626710"/>
          <a:ext cx="9234458" cy="1262762"/>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2448566767"/>
                    </a:ext>
                  </a:extLst>
                </a:gridCol>
                <a:gridCol w="4617229">
                  <a:extLst>
                    <a:ext uri="{9D8B030D-6E8A-4147-A177-3AD203B41FA5}">
                      <a16:colId xmlns:a16="http://schemas.microsoft.com/office/drawing/2014/main" val="2248394131"/>
                    </a:ext>
                  </a:extLst>
                </a:gridCol>
              </a:tblGrid>
              <a:tr h="185363">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4146627812"/>
                  </a:ext>
                </a:extLst>
              </a:tr>
              <a:tr h="157576">
                <a:tc>
                  <a:txBody>
                    <a:bodyPr/>
                    <a:lstStyle/>
                    <a:p>
                      <a:pPr>
                        <a:lnSpc>
                          <a:spcPct val="107000"/>
                        </a:lnSpc>
                        <a:spcAft>
                          <a:spcPts val="800"/>
                        </a:spcAft>
                      </a:pPr>
                      <a:r>
                        <a:rPr lang="it-IT" sz="1100" kern="100" dirty="0">
                          <a:effectLst/>
                        </a:rPr>
                        <a:t>login()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60468660"/>
                  </a:ext>
                </a:extLst>
              </a:tr>
              <a:tr h="145658">
                <a:tc>
                  <a:txBody>
                    <a:bodyPr/>
                    <a:lstStyle/>
                    <a:p>
                      <a:pPr>
                        <a:lnSpc>
                          <a:spcPct val="107000"/>
                        </a:lnSpc>
                        <a:spcAft>
                          <a:spcPts val="800"/>
                        </a:spcAft>
                      </a:pPr>
                      <a:r>
                        <a:rPr lang="it-IT" sz="1100" kern="100" dirty="0">
                          <a:effectLst/>
                        </a:rPr>
                        <a:t>logout()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842566607"/>
                  </a:ext>
                </a:extLst>
              </a:tr>
              <a:tr h="298059">
                <a:tc>
                  <a:txBody>
                    <a:bodyPr/>
                    <a:lstStyle/>
                    <a:p>
                      <a:pPr>
                        <a:lnSpc>
                          <a:spcPct val="107000"/>
                        </a:lnSpc>
                        <a:spcAft>
                          <a:spcPts val="800"/>
                        </a:spcAft>
                      </a:pPr>
                      <a:r>
                        <a:rPr lang="it-IT" sz="1100" kern="100" dirty="0">
                          <a:effectLst/>
                        </a:rPr>
                        <a:t>bannare/</a:t>
                      </a:r>
                      <a:r>
                        <a:rPr lang="it-IT" sz="1100" kern="100" dirty="0" err="1">
                          <a:effectLst/>
                        </a:rPr>
                        <a:t>sbannare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bannare o </a:t>
                      </a:r>
                      <a:r>
                        <a:rPr lang="it-IT" sz="1100" kern="100" dirty="0" err="1">
                          <a:effectLst/>
                        </a:rPr>
                        <a:t>sbannare</a:t>
                      </a:r>
                      <a:r>
                        <a:rPr lang="it-IT" sz="1100" kern="100" dirty="0">
                          <a:effectLst/>
                        </a:rPr>
                        <a:t> un giocatore o un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55385165"/>
                  </a:ext>
                </a:extLst>
              </a:tr>
              <a:tr h="111538">
                <a:tc>
                  <a:txBody>
                    <a:bodyPr/>
                    <a:lstStyle/>
                    <a:p>
                      <a:pPr>
                        <a:lnSpc>
                          <a:spcPct val="107000"/>
                        </a:lnSpc>
                        <a:spcAft>
                          <a:spcPts val="800"/>
                        </a:spcAft>
                      </a:pPr>
                      <a:r>
                        <a:rPr lang="it-IT" sz="1100" kern="100" dirty="0">
                          <a:effectLst/>
                        </a:rPr>
                        <a:t>accettare/rifiutare()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accettare o rifiutare una richiesta di creazione di un profilo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288470806"/>
                  </a:ext>
                </a:extLst>
              </a:tr>
            </a:tbl>
          </a:graphicData>
        </a:graphic>
      </p:graphicFrame>
      <p:sp>
        <p:nvSpPr>
          <p:cNvPr id="26" name="CasellaDiTesto 25">
            <a:extLst>
              <a:ext uri="{FF2B5EF4-FFF2-40B4-BE49-F238E27FC236}">
                <a16:creationId xmlns:a16="http://schemas.microsoft.com/office/drawing/2014/main" id="{24BE82BC-688C-EC3B-BB44-F3C4FA7178BB}"/>
              </a:ext>
            </a:extLst>
          </p:cNvPr>
          <p:cNvSpPr txBox="1"/>
          <p:nvPr/>
        </p:nvSpPr>
        <p:spPr>
          <a:xfrm>
            <a:off x="-14407688" y="5324887"/>
            <a:ext cx="412262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Moderatore</a:t>
            </a:r>
          </a:p>
        </p:txBody>
      </p:sp>
      <p:sp>
        <p:nvSpPr>
          <p:cNvPr id="6" name="Rettangolo 5">
            <a:extLst>
              <a:ext uri="{FF2B5EF4-FFF2-40B4-BE49-F238E27FC236}">
                <a16:creationId xmlns:a16="http://schemas.microsoft.com/office/drawing/2014/main" id="{72B58A70-F1D3-5476-E7AB-89167A280E78}"/>
              </a:ext>
            </a:extLst>
          </p:cNvPr>
          <p:cNvSpPr/>
          <p:nvPr/>
        </p:nvSpPr>
        <p:spPr>
          <a:xfrm>
            <a:off x="0" y="-7660"/>
            <a:ext cx="2939057" cy="688858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spTree>
    <p:extLst>
      <p:ext uri="{BB962C8B-B14F-4D97-AF65-F5344CB8AC3E}">
        <p14:creationId xmlns:p14="http://schemas.microsoft.com/office/powerpoint/2010/main" val="191245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0429F-24F3-B490-092D-94EC64893E96}"/>
            </a:ext>
          </a:extLst>
        </p:cNvPr>
        <p:cNvGrpSpPr/>
        <p:nvPr/>
      </p:nvGrpSpPr>
      <p:grpSpPr>
        <a:xfrm>
          <a:off x="0" y="0"/>
          <a:ext cx="0" cy="0"/>
          <a:chOff x="0" y="0"/>
          <a:chExt cx="0" cy="0"/>
        </a:xfrm>
      </p:grpSpPr>
      <p:pic>
        <p:nvPicPr>
          <p:cNvPr id="24" name="Immagine 23" descr="Immagine che contiene cartone animato, luce, rosso&#10;&#10;Descrizione generata automaticamente">
            <a:extLst>
              <a:ext uri="{FF2B5EF4-FFF2-40B4-BE49-F238E27FC236}">
                <a16:creationId xmlns:a16="http://schemas.microsoft.com/office/drawing/2014/main" id="{033E8999-34B9-DC80-0C99-02ABD4064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869" y="2205829"/>
            <a:ext cx="4514850" cy="3381375"/>
          </a:xfrm>
          <a:prstGeom prst="rect">
            <a:avLst/>
          </a:prstGeom>
        </p:spPr>
      </p:pic>
      <p:pic>
        <p:nvPicPr>
          <p:cNvPr id="14" name="Immagine 13" descr="Immagine che contiene cartone animato, luce, rosso&#10;&#10;Descrizione generata automaticamente">
            <a:extLst>
              <a:ext uri="{FF2B5EF4-FFF2-40B4-BE49-F238E27FC236}">
                <a16:creationId xmlns:a16="http://schemas.microsoft.com/office/drawing/2014/main" id="{D43AD661-256A-0B3B-7F8B-2D0E1DF11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304" y="2200925"/>
            <a:ext cx="4514850" cy="3381375"/>
          </a:xfrm>
          <a:prstGeom prst="rect">
            <a:avLst/>
          </a:prstGeom>
        </p:spPr>
      </p:pic>
      <p:pic>
        <p:nvPicPr>
          <p:cNvPr id="15" name="Immagine 14" descr="Immagine che contiene cartone animato, luce, rosso&#10;&#10;Descrizione generata automaticamente">
            <a:extLst>
              <a:ext uri="{FF2B5EF4-FFF2-40B4-BE49-F238E27FC236}">
                <a16:creationId xmlns:a16="http://schemas.microsoft.com/office/drawing/2014/main" id="{9289591A-49D8-D3FD-ACEC-7E9B3A253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1" y="2205829"/>
            <a:ext cx="4514850" cy="3381375"/>
          </a:xfrm>
          <a:prstGeom prst="rect">
            <a:avLst/>
          </a:prstGeom>
        </p:spPr>
      </p:pic>
      <p:sp>
        <p:nvSpPr>
          <p:cNvPr id="2" name="Titolo 1">
            <a:extLst>
              <a:ext uri="{FF2B5EF4-FFF2-40B4-BE49-F238E27FC236}">
                <a16:creationId xmlns:a16="http://schemas.microsoft.com/office/drawing/2014/main" id="{214066EB-B9EC-7184-0F31-1114C2F6A352}"/>
              </a:ext>
            </a:extLst>
          </p:cNvPr>
          <p:cNvSpPr>
            <a:spLocks noGrp="1"/>
          </p:cNvSpPr>
          <p:nvPr>
            <p:ph type="title"/>
          </p:nvPr>
        </p:nvSpPr>
        <p:spPr/>
        <p:txBody>
          <a:bodyPr/>
          <a:lstStyle/>
          <a:p>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0DD0EB43-6E9E-94E1-A079-05AD8946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537" y="461963"/>
            <a:ext cx="8924925" cy="1228725"/>
          </a:xfrm>
          <a:prstGeom prst="rect">
            <a:avLst/>
          </a:prstGeom>
        </p:spPr>
      </p:pic>
      <p:sp>
        <p:nvSpPr>
          <p:cNvPr id="3" name="CasellaDiTesto 2">
            <a:extLst>
              <a:ext uri="{FF2B5EF4-FFF2-40B4-BE49-F238E27FC236}">
                <a16:creationId xmlns:a16="http://schemas.microsoft.com/office/drawing/2014/main" id="{F6395F64-3325-3F73-8B2D-BDEC9D03332A}"/>
              </a:ext>
            </a:extLst>
          </p:cNvPr>
          <p:cNvSpPr txBox="1"/>
          <p:nvPr/>
        </p:nvSpPr>
        <p:spPr>
          <a:xfrm>
            <a:off x="4773880" y="1773961"/>
            <a:ext cx="2644239" cy="523220"/>
          </a:xfrm>
          <a:prstGeom prst="rect">
            <a:avLst/>
          </a:prstGeom>
          <a:noFill/>
        </p:spPr>
        <p:txBody>
          <a:bodyPr wrap="square" rtlCol="0">
            <a:spAutoFit/>
          </a:bodyPr>
          <a:lstStyle/>
          <a:p>
            <a:r>
              <a:rPr lang="it-IT" sz="2800" dirty="0">
                <a:latin typeface="Pokemon Solid" panose="040B0500000000000000" pitchFamily="82" charset="2"/>
              </a:rPr>
              <a:t>Team </a:t>
            </a:r>
            <a:r>
              <a:rPr lang="it-IT" sz="2800" dirty="0" err="1">
                <a:latin typeface="Pokemon Solid" panose="040B0500000000000000" pitchFamily="82" charset="2"/>
              </a:rPr>
              <a:t>Member</a:t>
            </a:r>
            <a:endParaRPr lang="it-IT" sz="2800" dirty="0">
              <a:latin typeface="Pokemon Solid" panose="040B0500000000000000" pitchFamily="82" charset="2"/>
            </a:endParaRPr>
          </a:p>
        </p:txBody>
      </p:sp>
      <p:pic>
        <p:nvPicPr>
          <p:cNvPr id="16" name="Immagine 15" descr="Immagine che contiene vestiti, calzature, cartone animato, persona&#10;&#10;Descrizione generata automaticamente">
            <a:extLst>
              <a:ext uri="{FF2B5EF4-FFF2-40B4-BE49-F238E27FC236}">
                <a16:creationId xmlns:a16="http://schemas.microsoft.com/office/drawing/2014/main" id="{E32C3C7D-E722-5286-83D8-0E13A7E2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844" y="3775704"/>
            <a:ext cx="1323607" cy="3152146"/>
          </a:xfrm>
          <a:prstGeom prst="rect">
            <a:avLst/>
          </a:prstGeom>
        </p:spPr>
      </p:pic>
      <p:pic>
        <p:nvPicPr>
          <p:cNvPr id="17" name="Immagine 16" descr="Immagine che contiene cartone animato, vestiti, schizzo, illustrazione&#10;&#10;Descrizione generata automaticamente">
            <a:extLst>
              <a:ext uri="{FF2B5EF4-FFF2-40B4-BE49-F238E27FC236}">
                <a16:creationId xmlns:a16="http://schemas.microsoft.com/office/drawing/2014/main" id="{BB8B9731-9127-4515-3556-59238C0FAB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15649" y="3730393"/>
            <a:ext cx="1829642" cy="3057757"/>
          </a:xfrm>
          <a:prstGeom prst="rect">
            <a:avLst/>
          </a:prstGeom>
        </p:spPr>
      </p:pic>
      <p:sp>
        <p:nvSpPr>
          <p:cNvPr id="18" name="CasellaDiTesto 17">
            <a:extLst>
              <a:ext uri="{FF2B5EF4-FFF2-40B4-BE49-F238E27FC236}">
                <a16:creationId xmlns:a16="http://schemas.microsoft.com/office/drawing/2014/main" id="{D358D195-9329-7872-440B-1BBEDF7CFE6F}"/>
              </a:ext>
            </a:extLst>
          </p:cNvPr>
          <p:cNvSpPr txBox="1"/>
          <p:nvPr/>
        </p:nvSpPr>
        <p:spPr>
          <a:xfrm>
            <a:off x="-4792502" y="3811012"/>
            <a:ext cx="4740274" cy="3046988"/>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i Partecipanti: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a:ea typeface="Lucida Sans Unicode" panose="020B0602030504020204" pitchFamily="34" charset="0"/>
                <a:sym typeface="Pokemon Solid"/>
              </a:rPr>
              <a:t>Possono utilizzare il sistema per iscriversi ai tornei, </a:t>
            </a:r>
            <a:r>
              <a:rPr lang="it-IT" sz="2400" dirty="0">
                <a:solidFill>
                  <a:schemeClr val="bg1"/>
                </a:solidFill>
                <a:latin typeface="Pokemon Solid"/>
                <a:ea typeface="Lucida Sans Unicode" panose="020B0602030504020204" pitchFamily="34" charset="0"/>
                <a:sym typeface="Pokemon Solid"/>
              </a:rPr>
              <a:t>creare</a:t>
            </a:r>
            <a:r>
              <a:rPr lang="it-IT" sz="2400" dirty="0">
                <a:solidFill>
                  <a:schemeClr val="bg1"/>
                </a:solidFill>
                <a:effectLst/>
                <a:latin typeface="Pokemon Solid"/>
                <a:ea typeface="Lucida Sans Unicode" panose="020B0602030504020204" pitchFamily="34" charset="0"/>
                <a:sym typeface="Pokemon Solid"/>
              </a:rPr>
              <a:t> il proprio player online e confrontarsi con altri giocatori</a:t>
            </a:r>
          </a:p>
        </p:txBody>
      </p:sp>
      <p:sp>
        <p:nvSpPr>
          <p:cNvPr id="19" name="CasellaDiTesto 18">
            <a:extLst>
              <a:ext uri="{FF2B5EF4-FFF2-40B4-BE49-F238E27FC236}">
                <a16:creationId xmlns:a16="http://schemas.microsoft.com/office/drawing/2014/main" id="{2CA5763B-D79E-CD66-E9B5-F5C2E519F3C5}"/>
              </a:ext>
            </a:extLst>
          </p:cNvPr>
          <p:cNvSpPr txBox="1"/>
          <p:nvPr/>
        </p:nvSpPr>
        <p:spPr>
          <a:xfrm>
            <a:off x="12072574" y="3655249"/>
            <a:ext cx="4225081" cy="2585323"/>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gli Organizzatori: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panose="040B0500000000000000" pitchFamily="82" charset="2"/>
                <a:ea typeface="Lucida Sans Unicode" panose="020B0602030504020204" pitchFamily="34" charset="0"/>
              </a:rPr>
              <a:t>Possono utilizzare il sistema per la creazione e la gestione di tornei.</a:t>
            </a:r>
          </a:p>
          <a:p>
            <a:endParaRPr lang="it-IT" dirty="0"/>
          </a:p>
        </p:txBody>
      </p:sp>
      <p:sp>
        <p:nvSpPr>
          <p:cNvPr id="21" name="Rettangolo 20">
            <a:extLst>
              <a:ext uri="{FF2B5EF4-FFF2-40B4-BE49-F238E27FC236}">
                <a16:creationId xmlns:a16="http://schemas.microsoft.com/office/drawing/2014/main" id="{630BEFB3-DD10-C0FC-8F61-31138F058F60}"/>
              </a:ext>
            </a:extLst>
          </p:cNvPr>
          <p:cNvSpPr/>
          <p:nvPr/>
        </p:nvSpPr>
        <p:spPr>
          <a:xfrm>
            <a:off x="5778222" y="7181636"/>
            <a:ext cx="121507" cy="334423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descr="Immagine che contiene clipart, Animazione, Cartoni animati, illustrazione&#10;&#10;Descrizione generata automaticamente">
            <a:extLst>
              <a:ext uri="{FF2B5EF4-FFF2-40B4-BE49-F238E27FC236}">
                <a16:creationId xmlns:a16="http://schemas.microsoft.com/office/drawing/2014/main" id="{E979EB66-4A6D-DE3F-D8A7-AD6517746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4374" y="2200925"/>
            <a:ext cx="2150523" cy="2150523"/>
          </a:xfrm>
          <a:prstGeom prst="rect">
            <a:avLst/>
          </a:prstGeom>
        </p:spPr>
      </p:pic>
      <p:pic>
        <p:nvPicPr>
          <p:cNvPr id="12" name="Immagine 11" descr="Immagine che contiene cartone animato, clipart, Cartoni animati, illustrazione&#10;&#10;Descrizione generata automaticamente">
            <a:extLst>
              <a:ext uri="{FF2B5EF4-FFF2-40B4-BE49-F238E27FC236}">
                <a16:creationId xmlns:a16="http://schemas.microsoft.com/office/drawing/2014/main" id="{9AD9069D-6C06-ABF4-EC7C-8E1DC25845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7286" y="2205829"/>
            <a:ext cx="2071765" cy="2071765"/>
          </a:xfrm>
          <a:prstGeom prst="rect">
            <a:avLst/>
          </a:prstGeom>
        </p:spPr>
      </p:pic>
      <p:pic>
        <p:nvPicPr>
          <p:cNvPr id="13" name="Immagine 12" descr="Immagine che contiene cartone animato, clipart, Cartoni animati, Animazione&#10;&#10;Descrizione generata automaticamente">
            <a:extLst>
              <a:ext uri="{FF2B5EF4-FFF2-40B4-BE49-F238E27FC236}">
                <a16:creationId xmlns:a16="http://schemas.microsoft.com/office/drawing/2014/main" id="{154B2741-42EF-C4CF-BBF6-25ADB5F9A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548" y="2200925"/>
            <a:ext cx="2114735" cy="2114735"/>
          </a:xfrm>
          <a:prstGeom prst="rect">
            <a:avLst/>
          </a:prstGeom>
        </p:spPr>
      </p:pic>
      <p:sp>
        <p:nvSpPr>
          <p:cNvPr id="20" name="CasellaDiTesto 19">
            <a:extLst>
              <a:ext uri="{FF2B5EF4-FFF2-40B4-BE49-F238E27FC236}">
                <a16:creationId xmlns:a16="http://schemas.microsoft.com/office/drawing/2014/main" id="{E5A21891-66BA-32E0-34CB-2FEFB77F7165}"/>
              </a:ext>
            </a:extLst>
          </p:cNvPr>
          <p:cNvSpPr txBox="1"/>
          <p:nvPr/>
        </p:nvSpPr>
        <p:spPr>
          <a:xfrm>
            <a:off x="1609290" y="4823264"/>
            <a:ext cx="1021433" cy="646331"/>
          </a:xfrm>
          <a:prstGeom prst="rect">
            <a:avLst/>
          </a:prstGeom>
          <a:noFill/>
        </p:spPr>
        <p:txBody>
          <a:bodyPr wrap="none" rtlCol="0">
            <a:spAutoFit/>
          </a:bodyPr>
          <a:lstStyle/>
          <a:p>
            <a:pPr algn="ctr"/>
            <a:r>
              <a:rPr lang="it-IT" dirty="0">
                <a:latin typeface="Pokemon Solid" panose="040B0500000000000000" pitchFamily="82" charset="2"/>
              </a:rPr>
              <a:t>Angelo </a:t>
            </a:r>
          </a:p>
          <a:p>
            <a:pPr algn="ctr"/>
            <a:r>
              <a:rPr lang="it-IT" dirty="0">
                <a:latin typeface="Pokemon Solid" panose="040B0500000000000000" pitchFamily="82" charset="2"/>
              </a:rPr>
              <a:t>Alberico</a:t>
            </a:r>
          </a:p>
        </p:txBody>
      </p:sp>
      <p:sp>
        <p:nvSpPr>
          <p:cNvPr id="22" name="CasellaDiTesto 21">
            <a:extLst>
              <a:ext uri="{FF2B5EF4-FFF2-40B4-BE49-F238E27FC236}">
                <a16:creationId xmlns:a16="http://schemas.microsoft.com/office/drawing/2014/main" id="{FCA74146-9EED-0881-3828-E3B1BB927F26}"/>
              </a:ext>
            </a:extLst>
          </p:cNvPr>
          <p:cNvSpPr txBox="1"/>
          <p:nvPr/>
        </p:nvSpPr>
        <p:spPr>
          <a:xfrm>
            <a:off x="5140087" y="4847070"/>
            <a:ext cx="1636987" cy="646331"/>
          </a:xfrm>
          <a:prstGeom prst="rect">
            <a:avLst/>
          </a:prstGeom>
          <a:noFill/>
        </p:spPr>
        <p:txBody>
          <a:bodyPr wrap="none" rtlCol="0">
            <a:spAutoFit/>
          </a:bodyPr>
          <a:lstStyle/>
          <a:p>
            <a:pPr algn="ctr"/>
            <a:r>
              <a:rPr lang="it-IT" dirty="0">
                <a:latin typeface="Pokemon Solid" panose="040B0500000000000000" pitchFamily="82" charset="2"/>
              </a:rPr>
              <a:t>Gianvincenzo</a:t>
            </a:r>
          </a:p>
          <a:p>
            <a:pPr algn="ctr"/>
            <a:r>
              <a:rPr lang="it-IT" dirty="0">
                <a:latin typeface="Pokemon Solid" panose="040B0500000000000000" pitchFamily="82" charset="2"/>
              </a:rPr>
              <a:t>Landolfi</a:t>
            </a:r>
          </a:p>
        </p:txBody>
      </p:sp>
      <p:sp>
        <p:nvSpPr>
          <p:cNvPr id="23" name="CasellaDiTesto 22">
            <a:extLst>
              <a:ext uri="{FF2B5EF4-FFF2-40B4-BE49-F238E27FC236}">
                <a16:creationId xmlns:a16="http://schemas.microsoft.com/office/drawing/2014/main" id="{308FC78C-1B61-AB17-E3EC-47E137A09447}"/>
              </a:ext>
            </a:extLst>
          </p:cNvPr>
          <p:cNvSpPr txBox="1"/>
          <p:nvPr/>
        </p:nvSpPr>
        <p:spPr>
          <a:xfrm>
            <a:off x="9238348" y="4847070"/>
            <a:ext cx="1117614" cy="646331"/>
          </a:xfrm>
          <a:prstGeom prst="rect">
            <a:avLst/>
          </a:prstGeom>
          <a:noFill/>
        </p:spPr>
        <p:txBody>
          <a:bodyPr wrap="none" rtlCol="0">
            <a:spAutoFit/>
          </a:bodyPr>
          <a:lstStyle/>
          <a:p>
            <a:pPr algn="ctr"/>
            <a:r>
              <a:rPr lang="it-IT" dirty="0">
                <a:latin typeface="Pokemon Solid" panose="040B0500000000000000" pitchFamily="82" charset="2"/>
              </a:rPr>
              <a:t>Luigi</a:t>
            </a:r>
          </a:p>
          <a:p>
            <a:pPr algn="ctr"/>
            <a:r>
              <a:rPr lang="it-IT" dirty="0">
                <a:latin typeface="Pokemon Solid" panose="040B0500000000000000" pitchFamily="82" charset="2"/>
              </a:rPr>
              <a:t>Rocchino</a:t>
            </a:r>
          </a:p>
        </p:txBody>
      </p:sp>
    </p:spTree>
    <p:extLst>
      <p:ext uri="{BB962C8B-B14F-4D97-AF65-F5344CB8AC3E}">
        <p14:creationId xmlns:p14="http://schemas.microsoft.com/office/powerpoint/2010/main" val="3188222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382DCBBB-54A7-CE45-3A8B-5585DEBEB89F}"/>
              </a:ext>
            </a:extLst>
          </p:cNvPr>
          <p:cNvSpPr/>
          <p:nvPr/>
        </p:nvSpPr>
        <p:spPr>
          <a:xfrm>
            <a:off x="13712866" y="3267393"/>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39103B18-A89A-E06E-0C12-B96D32F1932A}"/>
              </a:ext>
            </a:extLst>
          </p:cNvPr>
          <p:cNvSpPr/>
          <p:nvPr/>
        </p:nvSpPr>
        <p:spPr>
          <a:xfrm>
            <a:off x="13712866" y="3267393"/>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391D3BB9-9C60-6AA8-1A11-E47DFAFFEF68}"/>
              </a:ext>
            </a:extLst>
          </p:cNvPr>
          <p:cNvSpPr/>
          <p:nvPr/>
        </p:nvSpPr>
        <p:spPr>
          <a:xfrm>
            <a:off x="2936261" y="0"/>
            <a:ext cx="9255740" cy="6864553"/>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21">
            <a:extLst>
              <a:ext uri="{FF2B5EF4-FFF2-40B4-BE49-F238E27FC236}">
                <a16:creationId xmlns:a16="http://schemas.microsoft.com/office/drawing/2014/main" id="{1BBC0891-97F8-C102-8425-6A0203B1F27B}"/>
              </a:ext>
            </a:extLst>
          </p:cNvPr>
          <p:cNvSpPr txBox="1"/>
          <p:nvPr/>
        </p:nvSpPr>
        <p:spPr>
          <a:xfrm>
            <a:off x="-8401332" y="137078"/>
            <a:ext cx="9252942"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Matrice degli Accessi</a:t>
            </a:r>
          </a:p>
        </p:txBody>
      </p:sp>
      <p:graphicFrame>
        <p:nvGraphicFramePr>
          <p:cNvPr id="24" name="Tabella 23">
            <a:extLst>
              <a:ext uri="{FF2B5EF4-FFF2-40B4-BE49-F238E27FC236}">
                <a16:creationId xmlns:a16="http://schemas.microsoft.com/office/drawing/2014/main" id="{DA10F457-EC76-F9A4-B296-0E6F71417A5F}"/>
              </a:ext>
            </a:extLst>
          </p:cNvPr>
          <p:cNvGraphicFramePr>
            <a:graphicFrameLocks noGrp="1"/>
          </p:cNvGraphicFramePr>
          <p:nvPr>
            <p:extLst>
              <p:ext uri="{D42A27DB-BD31-4B8C-83A1-F6EECF244321}">
                <p14:modId xmlns:p14="http://schemas.microsoft.com/office/powerpoint/2010/main" val="4213060742"/>
              </p:ext>
            </p:extLst>
          </p:nvPr>
        </p:nvGraphicFramePr>
        <p:xfrm>
          <a:off x="-8406378" y="3568812"/>
          <a:ext cx="4052214" cy="2952750"/>
        </p:xfrm>
        <a:graphic>
          <a:graphicData uri="http://schemas.openxmlformats.org/drawingml/2006/table">
            <a:tbl>
              <a:tblPr firstRow="1" firstCol="1">
                <a:tableStyleId>{5C22544A-7EE6-4342-B048-85BDC9FD1C3A}</a:tableStyleId>
              </a:tblPr>
              <a:tblGrid>
                <a:gridCol w="1430745">
                  <a:extLst>
                    <a:ext uri="{9D8B030D-6E8A-4147-A177-3AD203B41FA5}">
                      <a16:colId xmlns:a16="http://schemas.microsoft.com/office/drawing/2014/main" val="2002152598"/>
                    </a:ext>
                  </a:extLst>
                </a:gridCol>
                <a:gridCol w="949910">
                  <a:extLst>
                    <a:ext uri="{9D8B030D-6E8A-4147-A177-3AD203B41FA5}">
                      <a16:colId xmlns:a16="http://schemas.microsoft.com/office/drawing/2014/main" val="3822845384"/>
                    </a:ext>
                  </a:extLst>
                </a:gridCol>
                <a:gridCol w="1671559">
                  <a:extLst>
                    <a:ext uri="{9D8B030D-6E8A-4147-A177-3AD203B41FA5}">
                      <a16:colId xmlns:a16="http://schemas.microsoft.com/office/drawing/2014/main" val="3873043347"/>
                    </a:ext>
                  </a:extLst>
                </a:gridCol>
              </a:tblGrid>
              <a:tr h="0">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118106072"/>
                  </a:ext>
                </a:extLst>
              </a:tr>
              <a:tr h="190500">
                <a:tc>
                  <a:txBody>
                    <a:bodyPr/>
                    <a:lstStyle/>
                    <a:p>
                      <a:pPr>
                        <a:lnSpc>
                          <a:spcPct val="107000"/>
                        </a:lnSpc>
                        <a:spcAft>
                          <a:spcPts val="800"/>
                        </a:spcAft>
                      </a:pPr>
                      <a:r>
                        <a:rPr lang="it-IT" sz="1100" kern="100" dirty="0">
                          <a:effectLst/>
                        </a:rPr>
                        <a:t>Giocatore(Utente)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TorneoService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a:effectLst/>
                        </a:rPr>
                        <a:t>cercareTorneo()</a:t>
                      </a:r>
                    </a:p>
                    <a:p>
                      <a:pPr>
                        <a:lnSpc>
                          <a:spcPct val="107000"/>
                        </a:lnSpc>
                        <a:spcAft>
                          <a:spcPts val="800"/>
                        </a:spcAft>
                      </a:pPr>
                      <a:r>
                        <a:rPr lang="it-IT" sz="1100" kern="100">
                          <a:effectLst/>
                        </a:rPr>
                        <a:t>iscrizioneTorneo()</a:t>
                      </a:r>
                    </a:p>
                    <a:p>
                      <a:pPr>
                        <a:lnSpc>
                          <a:spcPct val="107000"/>
                        </a:lnSpc>
                        <a:spcAft>
                          <a:spcPts val="800"/>
                        </a:spcAft>
                      </a:pPr>
                      <a:r>
                        <a:rPr lang="it-IT" sz="1100" kern="100">
                          <a:effectLst/>
                        </a:rPr>
                        <a:t>seguireOrganizzatore()</a:t>
                      </a:r>
                    </a:p>
                    <a:p>
                      <a:pPr>
                        <a:lnSpc>
                          <a:spcPct val="107000"/>
                        </a:lnSpc>
                        <a:spcAft>
                          <a:spcPts val="800"/>
                        </a:spcAft>
                      </a:pPr>
                      <a:r>
                        <a:rPr lang="it-IT" sz="1100" kern="100">
                          <a:effectLst/>
                        </a:rPr>
                        <a:t>getTorneoIscritto()</a:t>
                      </a:r>
                    </a:p>
                    <a:p>
                      <a:pPr>
                        <a:lnSpc>
                          <a:spcPct val="107000"/>
                        </a:lnSpc>
                        <a:spcAft>
                          <a:spcPts val="800"/>
                        </a:spcAft>
                      </a:pPr>
                      <a:r>
                        <a:rPr lang="it-IT" sz="1100" kern="100">
                          <a:effectLst/>
                        </a:rPr>
                        <a:t>partecipaTorneo()</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77855915"/>
                  </a:ext>
                </a:extLst>
              </a:tr>
              <a:tr h="190500">
                <a:tc>
                  <a:txBody>
                    <a:bodyPr/>
                    <a:lstStyle/>
                    <a:p>
                      <a:pPr>
                        <a:lnSpc>
                          <a:spcPct val="107000"/>
                        </a:lnSpc>
                        <a:spcAft>
                          <a:spcPts val="800"/>
                        </a:spcAft>
                      </a:pPr>
                      <a:r>
                        <a:rPr lang="it-IT" sz="1100" kern="100" dirty="0">
                          <a:effectLst/>
                        </a:rPr>
                        <a:t>Organizzatore(Utente)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TorneoService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a:effectLst/>
                        </a:rPr>
                        <a:t>creaTorneo()</a:t>
                      </a:r>
                    </a:p>
                    <a:p>
                      <a:pPr>
                        <a:lnSpc>
                          <a:spcPct val="107000"/>
                        </a:lnSpc>
                        <a:spcAft>
                          <a:spcPts val="800"/>
                        </a:spcAft>
                      </a:pPr>
                      <a:r>
                        <a:rPr lang="it-IT" sz="1100" kern="100">
                          <a:effectLst/>
                        </a:rPr>
                        <a:t>iniziareTorneo()</a:t>
                      </a:r>
                    </a:p>
                    <a:p>
                      <a:pPr>
                        <a:lnSpc>
                          <a:spcPct val="107000"/>
                        </a:lnSpc>
                        <a:spcAft>
                          <a:spcPts val="800"/>
                        </a:spcAft>
                      </a:pPr>
                      <a:r>
                        <a:rPr lang="it-IT" sz="1100" kern="100">
                          <a:effectLst/>
                        </a:rPr>
                        <a:t>terminareTorneo()</a:t>
                      </a:r>
                    </a:p>
                    <a:p>
                      <a:pPr>
                        <a:lnSpc>
                          <a:spcPct val="107000"/>
                        </a:lnSpc>
                        <a:spcAft>
                          <a:spcPts val="800"/>
                        </a:spcAft>
                      </a:pPr>
                      <a:r>
                        <a:rPr lang="it-IT" sz="1100" kern="100">
                          <a:effectLst/>
                        </a:rPr>
                        <a:t>toglierePartecipanti()</a:t>
                      </a:r>
                    </a:p>
                    <a:p>
                      <a:pPr>
                        <a:lnSpc>
                          <a:spcPct val="107000"/>
                        </a:lnSpc>
                        <a:spcAft>
                          <a:spcPts val="800"/>
                        </a:spcAft>
                      </a:pPr>
                      <a:r>
                        <a:rPr lang="it-IT" sz="1100" kern="100">
                          <a:effectLst/>
                        </a:rPr>
                        <a:t>visualizzaProfiloUtente()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1000114"/>
                  </a:ext>
                </a:extLst>
              </a:tr>
              <a:tr h="190500">
                <a:tc>
                  <a:txBody>
                    <a:bodyPr/>
                    <a:lstStyle/>
                    <a:p>
                      <a:pPr>
                        <a:lnSpc>
                          <a:spcPct val="107000"/>
                        </a:lnSpc>
                        <a:spcAft>
                          <a:spcPts val="800"/>
                        </a:spcAft>
                      </a:pPr>
                      <a:r>
                        <a:rPr lang="it-IT" sz="1100" kern="100" dirty="0">
                          <a:effectLst/>
                        </a:rPr>
                        <a:t>Organizzatore(Utente)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PartitaService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dirty="0" err="1">
                          <a:effectLst/>
                        </a:rPr>
                        <a:t>aggiungereRisultato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081875"/>
                  </a:ext>
                </a:extLst>
              </a:tr>
            </a:tbl>
          </a:graphicData>
        </a:graphic>
      </p:graphicFrame>
      <p:graphicFrame>
        <p:nvGraphicFramePr>
          <p:cNvPr id="25" name="Tabella 24">
            <a:extLst>
              <a:ext uri="{FF2B5EF4-FFF2-40B4-BE49-F238E27FC236}">
                <a16:creationId xmlns:a16="http://schemas.microsoft.com/office/drawing/2014/main" id="{653A58CC-07B8-D9F8-E053-6359F30E959D}"/>
              </a:ext>
            </a:extLst>
          </p:cNvPr>
          <p:cNvGraphicFramePr>
            <a:graphicFrameLocks noGrp="1"/>
          </p:cNvGraphicFramePr>
          <p:nvPr>
            <p:extLst>
              <p:ext uri="{D42A27DB-BD31-4B8C-83A1-F6EECF244321}">
                <p14:modId xmlns:p14="http://schemas.microsoft.com/office/powerpoint/2010/main" val="3623280097"/>
              </p:ext>
            </p:extLst>
          </p:nvPr>
        </p:nvGraphicFramePr>
        <p:xfrm>
          <a:off x="-3494700" y="2382949"/>
          <a:ext cx="3377222" cy="1185863"/>
        </p:xfrm>
        <a:graphic>
          <a:graphicData uri="http://schemas.openxmlformats.org/drawingml/2006/table">
            <a:tbl>
              <a:tblPr firstRow="1" firstCol="1">
                <a:tableStyleId>{5C22544A-7EE6-4342-B048-85BDC9FD1C3A}</a:tableStyleId>
              </a:tblPr>
              <a:tblGrid>
                <a:gridCol w="849138">
                  <a:extLst>
                    <a:ext uri="{9D8B030D-6E8A-4147-A177-3AD203B41FA5}">
                      <a16:colId xmlns:a16="http://schemas.microsoft.com/office/drawing/2014/main" val="498738571"/>
                    </a:ext>
                  </a:extLst>
                </a:gridCol>
                <a:gridCol w="1250087">
                  <a:extLst>
                    <a:ext uri="{9D8B030D-6E8A-4147-A177-3AD203B41FA5}">
                      <a16:colId xmlns:a16="http://schemas.microsoft.com/office/drawing/2014/main" val="1108334172"/>
                    </a:ext>
                  </a:extLst>
                </a:gridCol>
                <a:gridCol w="1277997">
                  <a:extLst>
                    <a:ext uri="{9D8B030D-6E8A-4147-A177-3AD203B41FA5}">
                      <a16:colId xmlns:a16="http://schemas.microsoft.com/office/drawing/2014/main" val="2515804810"/>
                    </a:ext>
                  </a:extLst>
                </a:gridCol>
              </a:tblGrid>
              <a:tr h="73619">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3203352488"/>
                  </a:ext>
                </a:extLst>
              </a:tr>
              <a:tr h="190500">
                <a:tc>
                  <a:txBody>
                    <a:bodyPr/>
                    <a:lstStyle/>
                    <a:p>
                      <a:pPr>
                        <a:lnSpc>
                          <a:spcPct val="107000"/>
                        </a:lnSpc>
                        <a:spcAft>
                          <a:spcPts val="800"/>
                        </a:spcAft>
                      </a:pPr>
                      <a:r>
                        <a:rPr lang="it-IT" sz="1100" kern="100" dirty="0">
                          <a:effectLst/>
                        </a:rPr>
                        <a:t>Moderatore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ModeratoreService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dirty="0">
                          <a:effectLst/>
                        </a:rPr>
                        <a:t>login()</a:t>
                      </a:r>
                    </a:p>
                    <a:p>
                      <a:pPr>
                        <a:lnSpc>
                          <a:spcPct val="107000"/>
                        </a:lnSpc>
                        <a:spcAft>
                          <a:spcPts val="800"/>
                        </a:spcAft>
                      </a:pPr>
                      <a:r>
                        <a:rPr lang="it-IT" sz="1100" kern="100" dirty="0">
                          <a:effectLst/>
                        </a:rPr>
                        <a:t>logout()</a:t>
                      </a:r>
                    </a:p>
                    <a:p>
                      <a:pPr>
                        <a:lnSpc>
                          <a:spcPct val="107000"/>
                        </a:lnSpc>
                        <a:spcAft>
                          <a:spcPts val="800"/>
                        </a:spcAft>
                      </a:pPr>
                      <a:r>
                        <a:rPr lang="it-IT" sz="1100" kern="100" dirty="0">
                          <a:effectLst/>
                        </a:rPr>
                        <a:t>bannare/</a:t>
                      </a:r>
                      <a:r>
                        <a:rPr lang="it-IT" sz="1100" kern="100" dirty="0" err="1">
                          <a:effectLst/>
                        </a:rPr>
                        <a:t>sbannare</a:t>
                      </a:r>
                      <a:r>
                        <a:rPr lang="it-IT" sz="1100" kern="100" dirty="0">
                          <a:effectLst/>
                        </a:rPr>
                        <a:t>()</a:t>
                      </a:r>
                    </a:p>
                    <a:p>
                      <a:pPr>
                        <a:lnSpc>
                          <a:spcPct val="107000"/>
                        </a:lnSpc>
                        <a:spcAft>
                          <a:spcPts val="800"/>
                        </a:spcAft>
                      </a:pPr>
                      <a:r>
                        <a:rPr lang="it-IT" sz="1100" kern="100" dirty="0">
                          <a:effectLst/>
                        </a:rPr>
                        <a:t>accettare/rifiutare()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0664911"/>
                  </a:ext>
                </a:extLst>
              </a:tr>
            </a:tbl>
          </a:graphicData>
        </a:graphic>
      </p:graphicFrame>
      <p:sp>
        <p:nvSpPr>
          <p:cNvPr id="2" name="CasellaDiTesto 1">
            <a:extLst>
              <a:ext uri="{FF2B5EF4-FFF2-40B4-BE49-F238E27FC236}">
                <a16:creationId xmlns:a16="http://schemas.microsoft.com/office/drawing/2014/main" id="{AA609313-F833-C9A7-985D-824867800119}"/>
              </a:ext>
            </a:extLst>
          </p:cNvPr>
          <p:cNvSpPr txBox="1"/>
          <p:nvPr/>
        </p:nvSpPr>
        <p:spPr>
          <a:xfrm>
            <a:off x="3514562" y="80563"/>
            <a:ext cx="9252942"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Servizi dei sottosistemi</a:t>
            </a:r>
          </a:p>
        </p:txBody>
      </p:sp>
      <p:graphicFrame>
        <p:nvGraphicFramePr>
          <p:cNvPr id="3" name="Tabella 2">
            <a:extLst>
              <a:ext uri="{FF2B5EF4-FFF2-40B4-BE49-F238E27FC236}">
                <a16:creationId xmlns:a16="http://schemas.microsoft.com/office/drawing/2014/main" id="{5B36FDE0-A41B-C776-254B-45F1F61F2D92}"/>
              </a:ext>
            </a:extLst>
          </p:cNvPr>
          <p:cNvGraphicFramePr>
            <a:graphicFrameLocks noGrp="1"/>
          </p:cNvGraphicFramePr>
          <p:nvPr>
            <p:extLst>
              <p:ext uri="{D42A27DB-BD31-4B8C-83A1-F6EECF244321}">
                <p14:modId xmlns:p14="http://schemas.microsoft.com/office/powerpoint/2010/main" val="4266632102"/>
              </p:ext>
            </p:extLst>
          </p:nvPr>
        </p:nvGraphicFramePr>
        <p:xfrm>
          <a:off x="2989232" y="1048638"/>
          <a:ext cx="9234458" cy="1246886"/>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3665238768"/>
                    </a:ext>
                  </a:extLst>
                </a:gridCol>
                <a:gridCol w="4617229">
                  <a:extLst>
                    <a:ext uri="{9D8B030D-6E8A-4147-A177-3AD203B41FA5}">
                      <a16:colId xmlns:a16="http://schemas.microsoft.com/office/drawing/2014/main" val="76050685"/>
                    </a:ext>
                  </a:extLst>
                </a:gridCol>
              </a:tblGrid>
              <a:tr h="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a:effectLst/>
                        </a:rPr>
                        <a:t>Descrizione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3097492120"/>
                  </a:ext>
                </a:extLst>
              </a:tr>
              <a:tr h="0">
                <a:tc>
                  <a:txBody>
                    <a:bodyPr/>
                    <a:lstStyle/>
                    <a:p>
                      <a:pPr>
                        <a:lnSpc>
                          <a:spcPct val="107000"/>
                        </a:lnSpc>
                        <a:spcAft>
                          <a:spcPts val="800"/>
                        </a:spcAft>
                      </a:pPr>
                      <a:r>
                        <a:rPr lang="it-IT" sz="1100" kern="100">
                          <a:effectLst/>
                        </a:rPr>
                        <a:t>registrazioneGiocatore()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giocatore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940281261"/>
                  </a:ext>
                </a:extLst>
              </a:tr>
              <a:tr h="0">
                <a:tc>
                  <a:txBody>
                    <a:bodyPr/>
                    <a:lstStyle/>
                    <a:p>
                      <a:pPr>
                        <a:lnSpc>
                          <a:spcPct val="107000"/>
                        </a:lnSpc>
                        <a:spcAft>
                          <a:spcPts val="800"/>
                        </a:spcAft>
                      </a:pPr>
                      <a:r>
                        <a:rPr lang="it-IT" sz="1100" kern="100">
                          <a:effectLst/>
                        </a:rPr>
                        <a:t>registrazioneOrganizzatore()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970817969"/>
                  </a:ext>
                </a:extLst>
              </a:tr>
              <a:tr h="0">
                <a:tc>
                  <a:txBody>
                    <a:bodyPr/>
                    <a:lstStyle/>
                    <a:p>
                      <a:pPr>
                        <a:lnSpc>
                          <a:spcPct val="107000"/>
                        </a:lnSpc>
                        <a:spcAft>
                          <a:spcPts val="800"/>
                        </a:spcAft>
                      </a:pPr>
                      <a:r>
                        <a:rPr lang="it-IT" sz="1100" kern="100">
                          <a:effectLst/>
                        </a:rPr>
                        <a:t>login()</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307848474"/>
                  </a:ext>
                </a:extLst>
              </a:tr>
              <a:tr h="0">
                <a:tc>
                  <a:txBody>
                    <a:bodyPr/>
                    <a:lstStyle/>
                    <a:p>
                      <a:pPr>
                        <a:lnSpc>
                          <a:spcPct val="107000"/>
                        </a:lnSpc>
                        <a:spcAft>
                          <a:spcPts val="800"/>
                        </a:spcAft>
                      </a:pPr>
                      <a:r>
                        <a:rPr lang="it-IT" sz="1100" kern="100">
                          <a:effectLst/>
                        </a:rPr>
                        <a:t>modificaProfilo()</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modificare il proprio profilo 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19660350"/>
                  </a:ext>
                </a:extLst>
              </a:tr>
              <a:tr h="0">
                <a:tc>
                  <a:txBody>
                    <a:bodyPr/>
                    <a:lstStyle/>
                    <a:p>
                      <a:pPr>
                        <a:lnSpc>
                          <a:spcPct val="107000"/>
                        </a:lnSpc>
                        <a:spcAft>
                          <a:spcPts val="800"/>
                        </a:spcAft>
                      </a:pPr>
                      <a:r>
                        <a:rPr lang="it-IT" sz="1100" kern="100">
                          <a:effectLst/>
                        </a:rPr>
                        <a:t>logout()</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autenticato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75566955"/>
                  </a:ext>
                </a:extLst>
              </a:tr>
              <a:tr h="0">
                <a:tc>
                  <a:txBody>
                    <a:bodyPr/>
                    <a:lstStyle/>
                    <a:p>
                      <a:pPr>
                        <a:lnSpc>
                          <a:spcPct val="107000"/>
                        </a:lnSpc>
                        <a:spcAft>
                          <a:spcPts val="800"/>
                        </a:spcAft>
                      </a:pPr>
                      <a:r>
                        <a:rPr lang="it-IT" sz="1100" kern="100">
                          <a:effectLst/>
                        </a:rPr>
                        <a:t>sostituireMembroTeam()</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sostituire un membro del suo team Pokemon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74688533"/>
                  </a:ext>
                </a:extLst>
              </a:tr>
            </a:tbl>
          </a:graphicData>
        </a:graphic>
      </p:graphicFrame>
      <p:sp>
        <p:nvSpPr>
          <p:cNvPr id="10" name="CasellaDiTesto 9">
            <a:extLst>
              <a:ext uri="{FF2B5EF4-FFF2-40B4-BE49-F238E27FC236}">
                <a16:creationId xmlns:a16="http://schemas.microsoft.com/office/drawing/2014/main" id="{A23B4BCF-503F-282F-273C-A3016FAC7F65}"/>
              </a:ext>
            </a:extLst>
          </p:cNvPr>
          <p:cNvSpPr txBox="1"/>
          <p:nvPr/>
        </p:nvSpPr>
        <p:spPr>
          <a:xfrm>
            <a:off x="2989233" y="679306"/>
            <a:ext cx="538637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Utente</a:t>
            </a:r>
          </a:p>
        </p:txBody>
      </p:sp>
      <p:graphicFrame>
        <p:nvGraphicFramePr>
          <p:cNvPr id="11" name="Tabella 10">
            <a:extLst>
              <a:ext uri="{FF2B5EF4-FFF2-40B4-BE49-F238E27FC236}">
                <a16:creationId xmlns:a16="http://schemas.microsoft.com/office/drawing/2014/main" id="{CDA674E3-A457-851A-9715-082BE78FB86A}"/>
              </a:ext>
            </a:extLst>
          </p:cNvPr>
          <p:cNvGraphicFramePr>
            <a:graphicFrameLocks noGrp="1"/>
          </p:cNvGraphicFramePr>
          <p:nvPr>
            <p:extLst>
              <p:ext uri="{D42A27DB-BD31-4B8C-83A1-F6EECF244321}">
                <p14:modId xmlns:p14="http://schemas.microsoft.com/office/powerpoint/2010/main" val="344353901"/>
              </p:ext>
            </p:extLst>
          </p:nvPr>
        </p:nvGraphicFramePr>
        <p:xfrm>
          <a:off x="2975680" y="2664856"/>
          <a:ext cx="9216320" cy="2565202"/>
        </p:xfrm>
        <a:graphic>
          <a:graphicData uri="http://schemas.openxmlformats.org/drawingml/2006/table">
            <a:tbl>
              <a:tblPr firstRow="1" firstCol="1" bandRow="1">
                <a:tableStyleId>{5C22544A-7EE6-4342-B048-85BDC9FD1C3A}</a:tableStyleId>
              </a:tblPr>
              <a:tblGrid>
                <a:gridCol w="4608160">
                  <a:extLst>
                    <a:ext uri="{9D8B030D-6E8A-4147-A177-3AD203B41FA5}">
                      <a16:colId xmlns:a16="http://schemas.microsoft.com/office/drawing/2014/main" val="1372960548"/>
                    </a:ext>
                  </a:extLst>
                </a:gridCol>
                <a:gridCol w="4608160">
                  <a:extLst>
                    <a:ext uri="{9D8B030D-6E8A-4147-A177-3AD203B41FA5}">
                      <a16:colId xmlns:a16="http://schemas.microsoft.com/office/drawing/2014/main" val="3343621386"/>
                    </a:ext>
                  </a:extLst>
                </a:gridCol>
              </a:tblGrid>
              <a:tr h="21971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1560002057"/>
                  </a:ext>
                </a:extLst>
              </a:tr>
              <a:tr h="168275">
                <a:tc>
                  <a:txBody>
                    <a:bodyPr/>
                    <a:lstStyle/>
                    <a:p>
                      <a:pPr>
                        <a:lnSpc>
                          <a:spcPct val="107000"/>
                        </a:lnSpc>
                        <a:spcAft>
                          <a:spcPts val="800"/>
                        </a:spcAft>
                      </a:pPr>
                      <a:r>
                        <a:rPr lang="it-IT" sz="1100" kern="100" dirty="0" err="1">
                          <a:effectLst/>
                        </a:rPr>
                        <a:t>cercareTorneo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cercare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6312091"/>
                  </a:ext>
                </a:extLst>
              </a:tr>
              <a:tr h="168275">
                <a:tc>
                  <a:txBody>
                    <a:bodyPr/>
                    <a:lstStyle/>
                    <a:p>
                      <a:pPr>
                        <a:lnSpc>
                          <a:spcPct val="107000"/>
                        </a:lnSpc>
                        <a:spcAft>
                          <a:spcPts val="800"/>
                        </a:spcAft>
                      </a:pPr>
                      <a:r>
                        <a:rPr lang="it-IT" sz="1100" kern="100" dirty="0" err="1">
                          <a:effectLst/>
                        </a:rPr>
                        <a:t>iscrizioneTorneo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iscriversi ad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07333655"/>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seguireOrganizzatore</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seguire un utente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693898841"/>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partecipaTorneo</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solidFill>
                            <a:schemeClr val="dk1"/>
                          </a:solidFill>
                          <a:effectLst/>
                          <a:latin typeface="+mn-lt"/>
                          <a:ea typeface="+mn-ea"/>
                          <a:cs typeface="+mn-cs"/>
                        </a:rPr>
                        <a:t>Consente al giocatore di visualizzare la pagina del torneo a cui sta partecipando</a:t>
                      </a:r>
                    </a:p>
                  </a:txBody>
                  <a:tcPr marL="68580" marR="68580" marT="0" marB="0">
                    <a:solidFill>
                      <a:schemeClr val="bg1"/>
                    </a:solidFill>
                  </a:tcPr>
                </a:tc>
                <a:extLst>
                  <a:ext uri="{0D108BD9-81ED-4DB2-BD59-A6C34878D82A}">
                    <a16:rowId xmlns:a16="http://schemas.microsoft.com/office/drawing/2014/main" val="1987921420"/>
                  </a:ext>
                </a:extLst>
              </a:tr>
              <a:tr h="196016">
                <a:tc>
                  <a:txBody>
                    <a:bodyPr/>
                    <a:lstStyle/>
                    <a:p>
                      <a:pPr>
                        <a:lnSpc>
                          <a:spcPct val="107000"/>
                        </a:lnSpc>
                        <a:spcAft>
                          <a:spcPts val="800"/>
                        </a:spcAft>
                      </a:pPr>
                      <a:r>
                        <a:rPr lang="it-IT" sz="1100" kern="100" dirty="0" err="1">
                          <a:effectLst/>
                        </a:rPr>
                        <a:t>getTorneoIscritto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ottenere la lista dei tornei a cui è iscritto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53401679"/>
                  </a:ext>
                </a:extLst>
              </a:tr>
              <a:tr h="165100">
                <a:tc>
                  <a:txBody>
                    <a:bodyPr/>
                    <a:lstStyle/>
                    <a:p>
                      <a:pPr>
                        <a:lnSpc>
                          <a:spcPct val="107000"/>
                        </a:lnSpc>
                        <a:spcAft>
                          <a:spcPts val="800"/>
                        </a:spcAft>
                      </a:pPr>
                      <a:r>
                        <a:rPr lang="it-IT" sz="1100" kern="100" dirty="0" err="1">
                          <a:effectLst/>
                        </a:rPr>
                        <a:t>creaTorneo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creare il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70756910"/>
                  </a:ext>
                </a:extLst>
              </a:tr>
              <a:tr h="196850">
                <a:tc>
                  <a:txBody>
                    <a:bodyPr/>
                    <a:lstStyle/>
                    <a:p>
                      <a:pPr>
                        <a:lnSpc>
                          <a:spcPct val="107000"/>
                        </a:lnSpc>
                        <a:spcAft>
                          <a:spcPts val="800"/>
                        </a:spcAft>
                      </a:pPr>
                      <a:r>
                        <a:rPr lang="it-IT" sz="1100" kern="100" dirty="0" err="1">
                          <a:effectLst/>
                        </a:rPr>
                        <a:t>iniziareTorneo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iniziare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51303852"/>
                  </a:ext>
                </a:extLst>
              </a:tr>
              <a:tr h="190500">
                <a:tc>
                  <a:txBody>
                    <a:bodyPr/>
                    <a:lstStyle/>
                    <a:p>
                      <a:pPr>
                        <a:lnSpc>
                          <a:spcPct val="107000"/>
                        </a:lnSpc>
                        <a:spcAft>
                          <a:spcPts val="800"/>
                        </a:spcAft>
                      </a:pPr>
                      <a:r>
                        <a:rPr lang="it-IT" sz="1100" kern="100" dirty="0" err="1">
                          <a:effectLst/>
                        </a:rPr>
                        <a:t>terminareTorneo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terminare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36108390"/>
                  </a:ext>
                </a:extLst>
              </a:tr>
              <a:tr h="203200">
                <a:tc>
                  <a:txBody>
                    <a:bodyPr/>
                    <a:lstStyle/>
                    <a:p>
                      <a:pPr>
                        <a:lnSpc>
                          <a:spcPct val="107000"/>
                        </a:lnSpc>
                        <a:spcAft>
                          <a:spcPts val="800"/>
                        </a:spcAft>
                      </a:pPr>
                      <a:r>
                        <a:rPr lang="it-IT" sz="1100" kern="100" dirty="0" err="1">
                          <a:effectLst/>
                        </a:rPr>
                        <a:t>toglierePartecipanti</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togliere un n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124257359"/>
                  </a:ext>
                </a:extLst>
              </a:tr>
              <a:tr h="0">
                <a:tc>
                  <a:txBody>
                    <a:bodyPr/>
                    <a:lstStyle/>
                    <a:p>
                      <a:pPr>
                        <a:lnSpc>
                          <a:spcPct val="107000"/>
                        </a:lnSpc>
                        <a:spcAft>
                          <a:spcPts val="800"/>
                        </a:spcAft>
                      </a:pPr>
                      <a:r>
                        <a:rPr lang="it-IT" sz="1100" kern="100" dirty="0" err="1">
                          <a:effectLst/>
                        </a:rPr>
                        <a:t>visualizzaProfiloUtente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visualizzare il profilo dei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2213602"/>
                  </a:ext>
                </a:extLst>
              </a:tr>
              <a:tr h="344170">
                <a:tc>
                  <a:txBody>
                    <a:bodyPr/>
                    <a:lstStyle/>
                    <a:p>
                      <a:pPr>
                        <a:lnSpc>
                          <a:spcPct val="107000"/>
                        </a:lnSpc>
                        <a:spcAft>
                          <a:spcPts val="800"/>
                        </a:spcAft>
                      </a:pPr>
                      <a:r>
                        <a:rPr lang="it-IT" sz="1100" kern="100" dirty="0" err="1">
                          <a:effectLst/>
                        </a:rPr>
                        <a:t>aggiungereRisultato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poter inserire il risultato finale al termine di una partita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1163992"/>
                  </a:ext>
                </a:extLst>
              </a:tr>
            </a:tbl>
          </a:graphicData>
        </a:graphic>
      </p:graphicFrame>
      <p:sp>
        <p:nvSpPr>
          <p:cNvPr id="12" name="CasellaDiTesto 11">
            <a:extLst>
              <a:ext uri="{FF2B5EF4-FFF2-40B4-BE49-F238E27FC236}">
                <a16:creationId xmlns:a16="http://schemas.microsoft.com/office/drawing/2014/main" id="{D045EF49-93E2-B9E1-ADE2-D33D573EDE6C}"/>
              </a:ext>
            </a:extLst>
          </p:cNvPr>
          <p:cNvSpPr txBox="1"/>
          <p:nvPr/>
        </p:nvSpPr>
        <p:spPr>
          <a:xfrm>
            <a:off x="2986287" y="2332374"/>
            <a:ext cx="525327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Torneo</a:t>
            </a:r>
          </a:p>
        </p:txBody>
      </p:sp>
      <p:graphicFrame>
        <p:nvGraphicFramePr>
          <p:cNvPr id="13" name="Tabella 12">
            <a:extLst>
              <a:ext uri="{FF2B5EF4-FFF2-40B4-BE49-F238E27FC236}">
                <a16:creationId xmlns:a16="http://schemas.microsoft.com/office/drawing/2014/main" id="{C3654B75-B327-914A-3C2A-5790D691697F}"/>
              </a:ext>
            </a:extLst>
          </p:cNvPr>
          <p:cNvGraphicFramePr>
            <a:graphicFrameLocks noGrp="1"/>
          </p:cNvGraphicFramePr>
          <p:nvPr>
            <p:extLst>
              <p:ext uri="{D42A27DB-BD31-4B8C-83A1-F6EECF244321}">
                <p14:modId xmlns:p14="http://schemas.microsoft.com/office/powerpoint/2010/main" val="2579394347"/>
              </p:ext>
            </p:extLst>
          </p:nvPr>
        </p:nvGraphicFramePr>
        <p:xfrm>
          <a:off x="2986287" y="5570195"/>
          <a:ext cx="9234458" cy="1262762"/>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2448566767"/>
                    </a:ext>
                  </a:extLst>
                </a:gridCol>
                <a:gridCol w="4617229">
                  <a:extLst>
                    <a:ext uri="{9D8B030D-6E8A-4147-A177-3AD203B41FA5}">
                      <a16:colId xmlns:a16="http://schemas.microsoft.com/office/drawing/2014/main" val="2248394131"/>
                    </a:ext>
                  </a:extLst>
                </a:gridCol>
              </a:tblGrid>
              <a:tr h="185363">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4146627812"/>
                  </a:ext>
                </a:extLst>
              </a:tr>
              <a:tr h="157576">
                <a:tc>
                  <a:txBody>
                    <a:bodyPr/>
                    <a:lstStyle/>
                    <a:p>
                      <a:pPr>
                        <a:lnSpc>
                          <a:spcPct val="107000"/>
                        </a:lnSpc>
                        <a:spcAft>
                          <a:spcPts val="800"/>
                        </a:spcAft>
                      </a:pPr>
                      <a:r>
                        <a:rPr lang="it-IT" sz="1100" kern="100" dirty="0">
                          <a:effectLst/>
                        </a:rPr>
                        <a:t>login()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60468660"/>
                  </a:ext>
                </a:extLst>
              </a:tr>
              <a:tr h="145658">
                <a:tc>
                  <a:txBody>
                    <a:bodyPr/>
                    <a:lstStyle/>
                    <a:p>
                      <a:pPr>
                        <a:lnSpc>
                          <a:spcPct val="107000"/>
                        </a:lnSpc>
                        <a:spcAft>
                          <a:spcPts val="800"/>
                        </a:spcAft>
                      </a:pPr>
                      <a:r>
                        <a:rPr lang="it-IT" sz="1100" kern="100" dirty="0">
                          <a:effectLst/>
                        </a:rPr>
                        <a:t>logout()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842566607"/>
                  </a:ext>
                </a:extLst>
              </a:tr>
              <a:tr h="298059">
                <a:tc>
                  <a:txBody>
                    <a:bodyPr/>
                    <a:lstStyle/>
                    <a:p>
                      <a:pPr>
                        <a:lnSpc>
                          <a:spcPct val="107000"/>
                        </a:lnSpc>
                        <a:spcAft>
                          <a:spcPts val="800"/>
                        </a:spcAft>
                      </a:pPr>
                      <a:r>
                        <a:rPr lang="it-IT" sz="1100" kern="100" dirty="0">
                          <a:effectLst/>
                        </a:rPr>
                        <a:t>bannare/</a:t>
                      </a:r>
                      <a:r>
                        <a:rPr lang="it-IT" sz="1100" kern="100" dirty="0" err="1">
                          <a:effectLst/>
                        </a:rPr>
                        <a:t>sbannare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bannare o </a:t>
                      </a:r>
                      <a:r>
                        <a:rPr lang="it-IT" sz="1100" kern="100" dirty="0" err="1">
                          <a:effectLst/>
                        </a:rPr>
                        <a:t>sbannare</a:t>
                      </a:r>
                      <a:r>
                        <a:rPr lang="it-IT" sz="1100" kern="100" dirty="0">
                          <a:effectLst/>
                        </a:rPr>
                        <a:t> un giocatore o un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55385165"/>
                  </a:ext>
                </a:extLst>
              </a:tr>
              <a:tr h="111538">
                <a:tc>
                  <a:txBody>
                    <a:bodyPr/>
                    <a:lstStyle/>
                    <a:p>
                      <a:pPr>
                        <a:lnSpc>
                          <a:spcPct val="107000"/>
                        </a:lnSpc>
                        <a:spcAft>
                          <a:spcPts val="800"/>
                        </a:spcAft>
                      </a:pPr>
                      <a:r>
                        <a:rPr lang="it-IT" sz="1100" kern="100" dirty="0">
                          <a:effectLst/>
                        </a:rPr>
                        <a:t>accettare/rifiutare()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accettare o rifiutare una richiesta di creazione di un profilo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288470806"/>
                  </a:ext>
                </a:extLst>
              </a:tr>
            </a:tbl>
          </a:graphicData>
        </a:graphic>
      </p:graphicFrame>
      <p:sp>
        <p:nvSpPr>
          <p:cNvPr id="16" name="CasellaDiTesto 15">
            <a:extLst>
              <a:ext uri="{FF2B5EF4-FFF2-40B4-BE49-F238E27FC236}">
                <a16:creationId xmlns:a16="http://schemas.microsoft.com/office/drawing/2014/main" id="{76F66D08-C843-C9FA-BCED-25778C045211}"/>
              </a:ext>
            </a:extLst>
          </p:cNvPr>
          <p:cNvSpPr txBox="1"/>
          <p:nvPr/>
        </p:nvSpPr>
        <p:spPr>
          <a:xfrm>
            <a:off x="2986287" y="5268372"/>
            <a:ext cx="412262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Moderatore</a:t>
            </a: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sp>
        <p:nvSpPr>
          <p:cNvPr id="5" name="CasellaDiTesto 4">
            <a:extLst>
              <a:ext uri="{FF2B5EF4-FFF2-40B4-BE49-F238E27FC236}">
                <a16:creationId xmlns:a16="http://schemas.microsoft.com/office/drawing/2014/main" id="{8FD9B929-B3A0-8199-B7EB-A90447643035}"/>
              </a:ext>
            </a:extLst>
          </p:cNvPr>
          <p:cNvSpPr txBox="1"/>
          <p:nvPr/>
        </p:nvSpPr>
        <p:spPr>
          <a:xfrm>
            <a:off x="15767507" y="496062"/>
            <a:ext cx="9971749" cy="830997"/>
          </a:xfrm>
          <a:prstGeom prst="rect">
            <a:avLst/>
          </a:prstGeom>
          <a:noFill/>
          <a:ln w="0">
            <a:noFill/>
          </a:ln>
        </p:spPr>
        <p:txBody>
          <a:bodyPr wrap="square" rtlCol="0">
            <a:spAutoFit/>
          </a:bodyPr>
          <a:lstStyle/>
          <a:p>
            <a:r>
              <a:rPr lang="it-IT" sz="4800" dirty="0">
                <a:solidFill>
                  <a:schemeClr val="bg1"/>
                </a:solidFill>
                <a:latin typeface="Pokemon Solid" panose="040B0500000000000000" pitchFamily="82" charset="2"/>
              </a:rPr>
              <a:t>Mapping Hardware/Software</a:t>
            </a:r>
          </a:p>
        </p:txBody>
      </p:sp>
      <p:pic>
        <p:nvPicPr>
          <p:cNvPr id="14" name="Immagine 13" descr="Immagine che contiene schermata, Rettangolo, diagramma, testo&#10;&#10;Descrizione generata automaticamente">
            <a:extLst>
              <a:ext uri="{FF2B5EF4-FFF2-40B4-BE49-F238E27FC236}">
                <a16:creationId xmlns:a16="http://schemas.microsoft.com/office/drawing/2014/main" id="{D889D2A9-1A3F-E8A0-E70B-D460480C31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67507" y="1734897"/>
            <a:ext cx="8971930" cy="4039894"/>
          </a:xfrm>
          <a:prstGeom prst="rect">
            <a:avLst/>
          </a:prstGeom>
        </p:spPr>
      </p:pic>
      <p:sp>
        <p:nvSpPr>
          <p:cNvPr id="6" name="Rettangolo 5">
            <a:extLst>
              <a:ext uri="{FF2B5EF4-FFF2-40B4-BE49-F238E27FC236}">
                <a16:creationId xmlns:a16="http://schemas.microsoft.com/office/drawing/2014/main" id="{72B58A70-F1D3-5476-E7AB-89167A280E78}"/>
              </a:ext>
            </a:extLst>
          </p:cNvPr>
          <p:cNvSpPr/>
          <p:nvPr/>
        </p:nvSpPr>
        <p:spPr>
          <a:xfrm>
            <a:off x="-13716" y="-7660"/>
            <a:ext cx="2952774" cy="688858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graphicFrame>
        <p:nvGraphicFramePr>
          <p:cNvPr id="8" name="Tabella 7">
            <a:extLst>
              <a:ext uri="{FF2B5EF4-FFF2-40B4-BE49-F238E27FC236}">
                <a16:creationId xmlns:a16="http://schemas.microsoft.com/office/drawing/2014/main" id="{50E1E166-E343-ADC8-1A4F-99BAD384AC70}"/>
              </a:ext>
            </a:extLst>
          </p:cNvPr>
          <p:cNvGraphicFramePr>
            <a:graphicFrameLocks noGrp="1"/>
          </p:cNvGraphicFramePr>
          <p:nvPr>
            <p:extLst>
              <p:ext uri="{D42A27DB-BD31-4B8C-83A1-F6EECF244321}">
                <p14:modId xmlns:p14="http://schemas.microsoft.com/office/powerpoint/2010/main" val="723170722"/>
              </p:ext>
            </p:extLst>
          </p:nvPr>
        </p:nvGraphicFramePr>
        <p:xfrm>
          <a:off x="-8800543" y="892081"/>
          <a:ext cx="4446379" cy="1566863"/>
        </p:xfrm>
        <a:graphic>
          <a:graphicData uri="http://schemas.openxmlformats.org/drawingml/2006/table">
            <a:tbl>
              <a:tblPr firstRow="1" firstCol="1">
                <a:tableStyleId>{5C22544A-7EE6-4342-B048-85BDC9FD1C3A}</a:tableStyleId>
              </a:tblPr>
              <a:tblGrid>
                <a:gridCol w="1341162">
                  <a:extLst>
                    <a:ext uri="{9D8B030D-6E8A-4147-A177-3AD203B41FA5}">
                      <a16:colId xmlns:a16="http://schemas.microsoft.com/office/drawing/2014/main" val="2784367275"/>
                    </a:ext>
                  </a:extLst>
                </a:gridCol>
                <a:gridCol w="1361465">
                  <a:extLst>
                    <a:ext uri="{9D8B030D-6E8A-4147-A177-3AD203B41FA5}">
                      <a16:colId xmlns:a16="http://schemas.microsoft.com/office/drawing/2014/main" val="290480283"/>
                    </a:ext>
                  </a:extLst>
                </a:gridCol>
                <a:gridCol w="1743752">
                  <a:extLst>
                    <a:ext uri="{9D8B030D-6E8A-4147-A177-3AD203B41FA5}">
                      <a16:colId xmlns:a16="http://schemas.microsoft.com/office/drawing/2014/main" val="1722353676"/>
                    </a:ext>
                  </a:extLst>
                </a:gridCol>
              </a:tblGrid>
              <a:tr h="190500">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extLst>
                  <a:ext uri="{0D108BD9-81ED-4DB2-BD59-A6C34878D82A}">
                    <a16:rowId xmlns:a16="http://schemas.microsoft.com/office/drawing/2014/main" val="1857974419"/>
                  </a:ext>
                </a:extLst>
              </a:tr>
              <a:tr h="190500">
                <a:tc>
                  <a:txBody>
                    <a:bodyPr/>
                    <a:lstStyle/>
                    <a:p>
                      <a:pPr>
                        <a:lnSpc>
                          <a:spcPct val="107000"/>
                        </a:lnSpc>
                        <a:spcAft>
                          <a:spcPts val="800"/>
                        </a:spcAft>
                      </a:pPr>
                      <a:r>
                        <a:rPr lang="it-IT" sz="1100" kern="100" dirty="0">
                          <a:effectLst/>
                        </a:rPr>
                        <a:t>Guest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GuestService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err="1">
                          <a:effectLst/>
                        </a:rPr>
                        <a:t>registrazioneGiocatore</a:t>
                      </a:r>
                      <a:r>
                        <a:rPr lang="it-IT" sz="1100" kern="100" dirty="0">
                          <a:effectLst/>
                        </a:rPr>
                        <a:t>()</a:t>
                      </a:r>
                    </a:p>
                    <a:p>
                      <a:pPr>
                        <a:lnSpc>
                          <a:spcPct val="107000"/>
                        </a:lnSpc>
                        <a:spcAft>
                          <a:spcPts val="800"/>
                        </a:spcAft>
                      </a:pPr>
                      <a:r>
                        <a:rPr lang="it-IT" sz="1100" kern="100" dirty="0" err="1">
                          <a:effectLst/>
                          <a:latin typeface="Calibri" panose="020F0502020204030204" pitchFamily="34" charset="0"/>
                          <a:ea typeface="Calibri" panose="020F0502020204030204" pitchFamily="34" charset="0"/>
                          <a:cs typeface="Arial" panose="020B0604020202020204" pitchFamily="34" charset="0"/>
                        </a:rPr>
                        <a:t>registrazioneOrganizzatore</a:t>
                      </a:r>
                      <a:r>
                        <a:rPr lang="it-IT" sz="1100" kern="100" dirty="0">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4490918"/>
                  </a:ext>
                </a:extLst>
              </a:tr>
              <a:tr h="190500">
                <a:tc>
                  <a:txBody>
                    <a:bodyPr/>
                    <a:lstStyle/>
                    <a:p>
                      <a:pPr>
                        <a:lnSpc>
                          <a:spcPct val="107000"/>
                        </a:lnSpc>
                        <a:spcAft>
                          <a:spcPts val="800"/>
                        </a:spcAft>
                      </a:pPr>
                      <a:r>
                        <a:rPr lang="it-IT" sz="1100" kern="100" dirty="0">
                          <a:effectLst/>
                        </a:rPr>
                        <a:t>Utente(Generico)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UtenteService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a:effectLst/>
                        </a:rPr>
                        <a:t>login()</a:t>
                      </a:r>
                    </a:p>
                    <a:p>
                      <a:pPr>
                        <a:lnSpc>
                          <a:spcPct val="107000"/>
                        </a:lnSpc>
                        <a:spcAft>
                          <a:spcPts val="800"/>
                        </a:spcAft>
                      </a:pPr>
                      <a:r>
                        <a:rPr lang="it-IT" sz="1100" kern="100" dirty="0" err="1">
                          <a:effectLst/>
                        </a:rPr>
                        <a:t>modificaProfilo</a:t>
                      </a:r>
                      <a:r>
                        <a:rPr lang="it-IT" sz="1100" kern="100" dirty="0">
                          <a:effectLst/>
                        </a:rPr>
                        <a:t>()</a:t>
                      </a:r>
                    </a:p>
                    <a:p>
                      <a:pPr>
                        <a:lnSpc>
                          <a:spcPct val="107000"/>
                        </a:lnSpc>
                        <a:spcAft>
                          <a:spcPts val="800"/>
                        </a:spcAft>
                      </a:pPr>
                      <a:r>
                        <a:rPr lang="it-IT" sz="1100" kern="100" dirty="0">
                          <a:effectLst/>
                        </a:rPr>
                        <a:t>logout()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1793922"/>
                  </a:ext>
                </a:extLst>
              </a:tr>
              <a:tr h="190500">
                <a:tc>
                  <a:txBody>
                    <a:bodyPr/>
                    <a:lstStyle/>
                    <a:p>
                      <a:pPr>
                        <a:lnSpc>
                          <a:spcPct val="107000"/>
                        </a:lnSpc>
                        <a:spcAft>
                          <a:spcPts val="800"/>
                        </a:spcAft>
                      </a:pPr>
                      <a:r>
                        <a:rPr lang="it-IT" sz="1100" kern="100" dirty="0">
                          <a:effectLst/>
                        </a:rPr>
                        <a:t>Giocatore(Utente)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GiacatoreService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err="1">
                          <a:effectLst/>
                        </a:rPr>
                        <a:t>sostituireMembroTeam</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0790813"/>
                  </a:ext>
                </a:extLst>
              </a:tr>
            </a:tbl>
          </a:graphicData>
        </a:graphic>
      </p:graphicFrame>
    </p:spTree>
    <p:extLst>
      <p:ext uri="{BB962C8B-B14F-4D97-AF65-F5344CB8AC3E}">
        <p14:creationId xmlns:p14="http://schemas.microsoft.com/office/powerpoint/2010/main" val="407282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E48BF-5483-2AAF-B692-E40522074565}"/>
            </a:ext>
          </a:extLst>
        </p:cNvPr>
        <p:cNvGrpSpPr/>
        <p:nvPr/>
      </p:nvGrpSpPr>
      <p:grpSpPr>
        <a:xfrm>
          <a:off x="0" y="0"/>
          <a:ext cx="0" cy="0"/>
          <a:chOff x="0" y="0"/>
          <a:chExt cx="0" cy="0"/>
        </a:xfrm>
      </p:grpSpPr>
      <p:sp>
        <p:nvSpPr>
          <p:cNvPr id="18" name="Rettangolo 17">
            <a:extLst>
              <a:ext uri="{FF2B5EF4-FFF2-40B4-BE49-F238E27FC236}">
                <a16:creationId xmlns:a16="http://schemas.microsoft.com/office/drawing/2014/main" id="{C071D0C7-95BE-1160-EC5A-CA00CE2F152C}"/>
              </a:ext>
            </a:extLst>
          </p:cNvPr>
          <p:cNvSpPr/>
          <p:nvPr/>
        </p:nvSpPr>
        <p:spPr>
          <a:xfrm>
            <a:off x="13712866" y="3267393"/>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7F3B8346-AECC-6BA7-DA79-B3680A43378A}"/>
              </a:ext>
            </a:extLst>
          </p:cNvPr>
          <p:cNvSpPr/>
          <p:nvPr/>
        </p:nvSpPr>
        <p:spPr>
          <a:xfrm>
            <a:off x="13712866" y="3267393"/>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E04EE2A0-5342-1220-70E6-0B8A9CC504FA}"/>
              </a:ext>
            </a:extLst>
          </p:cNvPr>
          <p:cNvSpPr/>
          <p:nvPr/>
        </p:nvSpPr>
        <p:spPr>
          <a:xfrm>
            <a:off x="2936261" y="0"/>
            <a:ext cx="9255740" cy="6864553"/>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5D7933D8-0171-A6FF-7DD3-43FB9FA5C8E1}"/>
              </a:ext>
            </a:extLst>
          </p:cNvPr>
          <p:cNvSpPr txBox="1"/>
          <p:nvPr/>
        </p:nvSpPr>
        <p:spPr>
          <a:xfrm>
            <a:off x="13877762" y="-7660"/>
            <a:ext cx="9252942"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Servizi dei sottosistemi</a:t>
            </a:r>
          </a:p>
        </p:txBody>
      </p:sp>
      <p:graphicFrame>
        <p:nvGraphicFramePr>
          <p:cNvPr id="3" name="Tabella 2">
            <a:extLst>
              <a:ext uri="{FF2B5EF4-FFF2-40B4-BE49-F238E27FC236}">
                <a16:creationId xmlns:a16="http://schemas.microsoft.com/office/drawing/2014/main" id="{20FEE703-3BFD-1DD4-95C3-A47473441CFB}"/>
              </a:ext>
            </a:extLst>
          </p:cNvPr>
          <p:cNvGraphicFramePr>
            <a:graphicFrameLocks noGrp="1"/>
          </p:cNvGraphicFramePr>
          <p:nvPr>
            <p:extLst>
              <p:ext uri="{D42A27DB-BD31-4B8C-83A1-F6EECF244321}">
                <p14:modId xmlns:p14="http://schemas.microsoft.com/office/powerpoint/2010/main" val="4092822370"/>
              </p:ext>
            </p:extLst>
          </p:nvPr>
        </p:nvGraphicFramePr>
        <p:xfrm>
          <a:off x="13352432" y="960415"/>
          <a:ext cx="9234458" cy="1246886"/>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3665238768"/>
                    </a:ext>
                  </a:extLst>
                </a:gridCol>
                <a:gridCol w="4617229">
                  <a:extLst>
                    <a:ext uri="{9D8B030D-6E8A-4147-A177-3AD203B41FA5}">
                      <a16:colId xmlns:a16="http://schemas.microsoft.com/office/drawing/2014/main" val="76050685"/>
                    </a:ext>
                  </a:extLst>
                </a:gridCol>
              </a:tblGrid>
              <a:tr h="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a:effectLst/>
                        </a:rPr>
                        <a:t>Descrizione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3097492120"/>
                  </a:ext>
                </a:extLst>
              </a:tr>
              <a:tr h="0">
                <a:tc>
                  <a:txBody>
                    <a:bodyPr/>
                    <a:lstStyle/>
                    <a:p>
                      <a:pPr>
                        <a:lnSpc>
                          <a:spcPct val="107000"/>
                        </a:lnSpc>
                        <a:spcAft>
                          <a:spcPts val="800"/>
                        </a:spcAft>
                      </a:pPr>
                      <a:r>
                        <a:rPr lang="it-IT" sz="1100" kern="100">
                          <a:effectLst/>
                        </a:rPr>
                        <a:t>registrazioneGiocatore()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giocatore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940281261"/>
                  </a:ext>
                </a:extLst>
              </a:tr>
              <a:tr h="0">
                <a:tc>
                  <a:txBody>
                    <a:bodyPr/>
                    <a:lstStyle/>
                    <a:p>
                      <a:pPr>
                        <a:lnSpc>
                          <a:spcPct val="107000"/>
                        </a:lnSpc>
                        <a:spcAft>
                          <a:spcPts val="800"/>
                        </a:spcAft>
                      </a:pPr>
                      <a:r>
                        <a:rPr lang="it-IT" sz="1100" kern="100">
                          <a:effectLst/>
                        </a:rPr>
                        <a:t>registrazioneOrganizzatore()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Servizio che consente all’utente di registrarsi come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970817969"/>
                  </a:ext>
                </a:extLst>
              </a:tr>
              <a:tr h="0">
                <a:tc>
                  <a:txBody>
                    <a:bodyPr/>
                    <a:lstStyle/>
                    <a:p>
                      <a:pPr>
                        <a:lnSpc>
                          <a:spcPct val="107000"/>
                        </a:lnSpc>
                        <a:spcAft>
                          <a:spcPts val="800"/>
                        </a:spcAft>
                      </a:pPr>
                      <a:r>
                        <a:rPr lang="it-IT" sz="1100" kern="100">
                          <a:effectLst/>
                        </a:rPr>
                        <a:t>login()</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307848474"/>
                  </a:ext>
                </a:extLst>
              </a:tr>
              <a:tr h="0">
                <a:tc>
                  <a:txBody>
                    <a:bodyPr/>
                    <a:lstStyle/>
                    <a:p>
                      <a:pPr>
                        <a:lnSpc>
                          <a:spcPct val="107000"/>
                        </a:lnSpc>
                        <a:spcAft>
                          <a:spcPts val="800"/>
                        </a:spcAft>
                      </a:pPr>
                      <a:r>
                        <a:rPr lang="it-IT" sz="1100" kern="100">
                          <a:effectLst/>
                        </a:rPr>
                        <a:t>modificaProfilo()</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registrato di modificare il proprio profilo 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19660350"/>
                  </a:ext>
                </a:extLst>
              </a:tr>
              <a:tr h="0">
                <a:tc>
                  <a:txBody>
                    <a:bodyPr/>
                    <a:lstStyle/>
                    <a:p>
                      <a:pPr>
                        <a:lnSpc>
                          <a:spcPct val="107000"/>
                        </a:lnSpc>
                        <a:spcAft>
                          <a:spcPts val="800"/>
                        </a:spcAft>
                      </a:pPr>
                      <a:r>
                        <a:rPr lang="it-IT" sz="1100" kern="100">
                          <a:effectLst/>
                        </a:rPr>
                        <a:t>logout()</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all’utente autenticato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75566955"/>
                  </a:ext>
                </a:extLst>
              </a:tr>
              <a:tr h="0">
                <a:tc>
                  <a:txBody>
                    <a:bodyPr/>
                    <a:lstStyle/>
                    <a:p>
                      <a:pPr>
                        <a:lnSpc>
                          <a:spcPct val="107000"/>
                        </a:lnSpc>
                        <a:spcAft>
                          <a:spcPts val="800"/>
                        </a:spcAft>
                      </a:pPr>
                      <a:r>
                        <a:rPr lang="it-IT" sz="1100" kern="100">
                          <a:effectLst/>
                        </a:rPr>
                        <a:t>sostituireMembroTeam()</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sostituire un membro del suo team Pokemon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74688533"/>
                  </a:ext>
                </a:extLst>
              </a:tr>
            </a:tbl>
          </a:graphicData>
        </a:graphic>
      </p:graphicFrame>
      <p:sp>
        <p:nvSpPr>
          <p:cNvPr id="10" name="CasellaDiTesto 9">
            <a:extLst>
              <a:ext uri="{FF2B5EF4-FFF2-40B4-BE49-F238E27FC236}">
                <a16:creationId xmlns:a16="http://schemas.microsoft.com/office/drawing/2014/main" id="{741EEFBD-B97D-1E8A-F295-51D29E6A4A02}"/>
              </a:ext>
            </a:extLst>
          </p:cNvPr>
          <p:cNvSpPr txBox="1"/>
          <p:nvPr/>
        </p:nvSpPr>
        <p:spPr>
          <a:xfrm>
            <a:off x="13352433" y="591083"/>
            <a:ext cx="5386374"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Utente</a:t>
            </a:r>
          </a:p>
        </p:txBody>
      </p:sp>
      <p:graphicFrame>
        <p:nvGraphicFramePr>
          <p:cNvPr id="11" name="Tabella 10">
            <a:extLst>
              <a:ext uri="{FF2B5EF4-FFF2-40B4-BE49-F238E27FC236}">
                <a16:creationId xmlns:a16="http://schemas.microsoft.com/office/drawing/2014/main" id="{FCAF716D-803F-07CF-6687-05E9105167AA}"/>
              </a:ext>
            </a:extLst>
          </p:cNvPr>
          <p:cNvGraphicFramePr>
            <a:graphicFrameLocks noGrp="1"/>
          </p:cNvGraphicFramePr>
          <p:nvPr>
            <p:extLst>
              <p:ext uri="{D42A27DB-BD31-4B8C-83A1-F6EECF244321}">
                <p14:modId xmlns:p14="http://schemas.microsoft.com/office/powerpoint/2010/main" val="1397627384"/>
              </p:ext>
            </p:extLst>
          </p:nvPr>
        </p:nvGraphicFramePr>
        <p:xfrm>
          <a:off x="13338880" y="2576633"/>
          <a:ext cx="9216320" cy="2565202"/>
        </p:xfrm>
        <a:graphic>
          <a:graphicData uri="http://schemas.openxmlformats.org/drawingml/2006/table">
            <a:tbl>
              <a:tblPr firstRow="1" firstCol="1" bandRow="1">
                <a:tableStyleId>{5C22544A-7EE6-4342-B048-85BDC9FD1C3A}</a:tableStyleId>
              </a:tblPr>
              <a:tblGrid>
                <a:gridCol w="4608160">
                  <a:extLst>
                    <a:ext uri="{9D8B030D-6E8A-4147-A177-3AD203B41FA5}">
                      <a16:colId xmlns:a16="http://schemas.microsoft.com/office/drawing/2014/main" val="1372960548"/>
                    </a:ext>
                  </a:extLst>
                </a:gridCol>
                <a:gridCol w="4608160">
                  <a:extLst>
                    <a:ext uri="{9D8B030D-6E8A-4147-A177-3AD203B41FA5}">
                      <a16:colId xmlns:a16="http://schemas.microsoft.com/office/drawing/2014/main" val="3343621386"/>
                    </a:ext>
                  </a:extLst>
                </a:gridCol>
              </a:tblGrid>
              <a:tr h="219710">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1560002057"/>
                  </a:ext>
                </a:extLst>
              </a:tr>
              <a:tr h="168275">
                <a:tc>
                  <a:txBody>
                    <a:bodyPr/>
                    <a:lstStyle/>
                    <a:p>
                      <a:pPr>
                        <a:lnSpc>
                          <a:spcPct val="107000"/>
                        </a:lnSpc>
                        <a:spcAft>
                          <a:spcPts val="800"/>
                        </a:spcAft>
                      </a:pPr>
                      <a:r>
                        <a:rPr lang="it-IT" sz="1100" kern="100" dirty="0" err="1">
                          <a:effectLst/>
                        </a:rPr>
                        <a:t>cercareTorneo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cercare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6312091"/>
                  </a:ext>
                </a:extLst>
              </a:tr>
              <a:tr h="168275">
                <a:tc>
                  <a:txBody>
                    <a:bodyPr/>
                    <a:lstStyle/>
                    <a:p>
                      <a:pPr>
                        <a:lnSpc>
                          <a:spcPct val="107000"/>
                        </a:lnSpc>
                        <a:spcAft>
                          <a:spcPts val="800"/>
                        </a:spcAft>
                      </a:pPr>
                      <a:r>
                        <a:rPr lang="it-IT" sz="1100" kern="100" dirty="0" err="1">
                          <a:effectLst/>
                        </a:rPr>
                        <a:t>iscrizioneTorneo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iscriversi ad un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07333655"/>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seguireOrganizzatore</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seguire un utente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693898841"/>
                  </a:ext>
                </a:extLst>
              </a:tr>
              <a:tr h="164266">
                <a:tc>
                  <a:txBody>
                    <a:bodyPr/>
                    <a:lstStyle/>
                    <a:p>
                      <a:pPr>
                        <a:lnSpc>
                          <a:spcPct val="107000"/>
                        </a:lnSpc>
                        <a:spcAft>
                          <a:spcPts val="800"/>
                        </a:spcAft>
                      </a:pPr>
                      <a:r>
                        <a:rPr lang="it-IT" sz="1100" b="1" kern="100" dirty="0" err="1">
                          <a:solidFill>
                            <a:schemeClr val="lt1"/>
                          </a:solidFill>
                          <a:effectLst/>
                          <a:latin typeface="+mn-lt"/>
                          <a:ea typeface="+mn-ea"/>
                          <a:cs typeface="+mn-cs"/>
                        </a:rPr>
                        <a:t>partecipaTorneo</a:t>
                      </a:r>
                      <a:r>
                        <a:rPr lang="it-IT" sz="1100" b="1" kern="100" dirty="0">
                          <a:solidFill>
                            <a:schemeClr val="lt1"/>
                          </a:solidFill>
                          <a:effectLst/>
                          <a:latin typeface="+mn-lt"/>
                          <a:ea typeface="+mn-ea"/>
                          <a:cs typeface="+mn-cs"/>
                        </a:rPr>
                        <a:t>()</a:t>
                      </a:r>
                    </a:p>
                  </a:txBody>
                  <a:tcPr marL="68580" marR="68580" marT="0" marB="0">
                    <a:solidFill>
                      <a:srgbClr val="27CB50"/>
                    </a:solidFill>
                  </a:tcPr>
                </a:tc>
                <a:tc>
                  <a:txBody>
                    <a:bodyPr/>
                    <a:lstStyle/>
                    <a:p>
                      <a:pPr>
                        <a:lnSpc>
                          <a:spcPct val="107000"/>
                        </a:lnSpc>
                        <a:spcAft>
                          <a:spcPts val="800"/>
                        </a:spcAft>
                      </a:pPr>
                      <a:r>
                        <a:rPr lang="it-IT" sz="1100" kern="100" dirty="0">
                          <a:solidFill>
                            <a:schemeClr val="dk1"/>
                          </a:solidFill>
                          <a:effectLst/>
                          <a:latin typeface="+mn-lt"/>
                          <a:ea typeface="+mn-ea"/>
                          <a:cs typeface="+mn-cs"/>
                        </a:rPr>
                        <a:t>Consente al giocatore di visualizzare la pagina del torneo a cui sta partecipando</a:t>
                      </a:r>
                    </a:p>
                  </a:txBody>
                  <a:tcPr marL="68580" marR="68580" marT="0" marB="0">
                    <a:solidFill>
                      <a:schemeClr val="bg1"/>
                    </a:solidFill>
                  </a:tcPr>
                </a:tc>
                <a:extLst>
                  <a:ext uri="{0D108BD9-81ED-4DB2-BD59-A6C34878D82A}">
                    <a16:rowId xmlns:a16="http://schemas.microsoft.com/office/drawing/2014/main" val="1987921420"/>
                  </a:ext>
                </a:extLst>
              </a:tr>
              <a:tr h="196016">
                <a:tc>
                  <a:txBody>
                    <a:bodyPr/>
                    <a:lstStyle/>
                    <a:p>
                      <a:pPr>
                        <a:lnSpc>
                          <a:spcPct val="107000"/>
                        </a:lnSpc>
                        <a:spcAft>
                          <a:spcPts val="800"/>
                        </a:spcAft>
                      </a:pPr>
                      <a:r>
                        <a:rPr lang="it-IT" sz="1100" kern="100" dirty="0" err="1">
                          <a:effectLst/>
                        </a:rPr>
                        <a:t>getTorneoIscritto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giocatore di ottenere la lista dei tornei a cui è iscritto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53401679"/>
                  </a:ext>
                </a:extLst>
              </a:tr>
              <a:tr h="165100">
                <a:tc>
                  <a:txBody>
                    <a:bodyPr/>
                    <a:lstStyle/>
                    <a:p>
                      <a:pPr>
                        <a:lnSpc>
                          <a:spcPct val="107000"/>
                        </a:lnSpc>
                        <a:spcAft>
                          <a:spcPts val="800"/>
                        </a:spcAft>
                      </a:pPr>
                      <a:r>
                        <a:rPr lang="it-IT" sz="1100" kern="100" dirty="0" err="1">
                          <a:effectLst/>
                        </a:rPr>
                        <a:t>creaTorneo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creare il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70756910"/>
                  </a:ext>
                </a:extLst>
              </a:tr>
              <a:tr h="196850">
                <a:tc>
                  <a:txBody>
                    <a:bodyPr/>
                    <a:lstStyle/>
                    <a:p>
                      <a:pPr>
                        <a:lnSpc>
                          <a:spcPct val="107000"/>
                        </a:lnSpc>
                        <a:spcAft>
                          <a:spcPts val="800"/>
                        </a:spcAft>
                      </a:pPr>
                      <a:r>
                        <a:rPr lang="it-IT" sz="1100" kern="100" dirty="0" err="1">
                          <a:effectLst/>
                        </a:rPr>
                        <a:t>iniziareTorneo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iniziare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51303852"/>
                  </a:ext>
                </a:extLst>
              </a:tr>
              <a:tr h="190500">
                <a:tc>
                  <a:txBody>
                    <a:bodyPr/>
                    <a:lstStyle/>
                    <a:p>
                      <a:pPr>
                        <a:lnSpc>
                          <a:spcPct val="107000"/>
                        </a:lnSpc>
                        <a:spcAft>
                          <a:spcPts val="800"/>
                        </a:spcAft>
                      </a:pPr>
                      <a:r>
                        <a:rPr lang="it-IT" sz="1100" kern="100" dirty="0" err="1">
                          <a:effectLst/>
                        </a:rPr>
                        <a:t>terminareTorneo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far terminare un proprio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36108390"/>
                  </a:ext>
                </a:extLst>
              </a:tr>
              <a:tr h="203200">
                <a:tc>
                  <a:txBody>
                    <a:bodyPr/>
                    <a:lstStyle/>
                    <a:p>
                      <a:pPr>
                        <a:lnSpc>
                          <a:spcPct val="107000"/>
                        </a:lnSpc>
                        <a:spcAft>
                          <a:spcPts val="800"/>
                        </a:spcAft>
                      </a:pPr>
                      <a:r>
                        <a:rPr lang="it-IT" sz="1100" kern="100" dirty="0" err="1">
                          <a:effectLst/>
                        </a:rPr>
                        <a:t>toglierePartecipanti</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togliere un n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124257359"/>
                  </a:ext>
                </a:extLst>
              </a:tr>
              <a:tr h="0">
                <a:tc>
                  <a:txBody>
                    <a:bodyPr/>
                    <a:lstStyle/>
                    <a:p>
                      <a:pPr>
                        <a:lnSpc>
                          <a:spcPct val="107000"/>
                        </a:lnSpc>
                        <a:spcAft>
                          <a:spcPts val="800"/>
                        </a:spcAft>
                      </a:pPr>
                      <a:r>
                        <a:rPr lang="it-IT" sz="1100" kern="100" dirty="0" err="1">
                          <a:effectLst/>
                        </a:rPr>
                        <a:t>visualizzaProfiloUtente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visualizzare il profilo dei giocatori iscritti ad un suo torneo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2213602"/>
                  </a:ext>
                </a:extLst>
              </a:tr>
              <a:tr h="344170">
                <a:tc>
                  <a:txBody>
                    <a:bodyPr/>
                    <a:lstStyle/>
                    <a:p>
                      <a:pPr>
                        <a:lnSpc>
                          <a:spcPct val="107000"/>
                        </a:lnSpc>
                        <a:spcAft>
                          <a:spcPts val="800"/>
                        </a:spcAft>
                      </a:pPr>
                      <a:r>
                        <a:rPr lang="it-IT" sz="1100" kern="100" dirty="0" err="1">
                          <a:effectLst/>
                        </a:rPr>
                        <a:t>aggiungereRisultato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all’organizzatore di poter inserire il risultato finale al termine di una partita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21163992"/>
                  </a:ext>
                </a:extLst>
              </a:tr>
            </a:tbl>
          </a:graphicData>
        </a:graphic>
      </p:graphicFrame>
      <p:sp>
        <p:nvSpPr>
          <p:cNvPr id="12" name="CasellaDiTesto 11">
            <a:extLst>
              <a:ext uri="{FF2B5EF4-FFF2-40B4-BE49-F238E27FC236}">
                <a16:creationId xmlns:a16="http://schemas.microsoft.com/office/drawing/2014/main" id="{F83DCBF6-6AE7-A9BF-2369-7A137F2D4621}"/>
              </a:ext>
            </a:extLst>
          </p:cNvPr>
          <p:cNvSpPr txBox="1"/>
          <p:nvPr/>
        </p:nvSpPr>
        <p:spPr>
          <a:xfrm>
            <a:off x="13349487" y="2244151"/>
            <a:ext cx="525327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Torneo</a:t>
            </a:r>
          </a:p>
        </p:txBody>
      </p:sp>
      <p:graphicFrame>
        <p:nvGraphicFramePr>
          <p:cNvPr id="13" name="Tabella 12">
            <a:extLst>
              <a:ext uri="{FF2B5EF4-FFF2-40B4-BE49-F238E27FC236}">
                <a16:creationId xmlns:a16="http://schemas.microsoft.com/office/drawing/2014/main" id="{1E28D766-3E9A-5E48-3EDE-E43E64C82F68}"/>
              </a:ext>
            </a:extLst>
          </p:cNvPr>
          <p:cNvGraphicFramePr>
            <a:graphicFrameLocks noGrp="1"/>
          </p:cNvGraphicFramePr>
          <p:nvPr>
            <p:extLst>
              <p:ext uri="{D42A27DB-BD31-4B8C-83A1-F6EECF244321}">
                <p14:modId xmlns:p14="http://schemas.microsoft.com/office/powerpoint/2010/main" val="2998410879"/>
              </p:ext>
            </p:extLst>
          </p:nvPr>
        </p:nvGraphicFramePr>
        <p:xfrm>
          <a:off x="13349487" y="5481972"/>
          <a:ext cx="9234458" cy="1262762"/>
        </p:xfrm>
        <a:graphic>
          <a:graphicData uri="http://schemas.openxmlformats.org/drawingml/2006/table">
            <a:tbl>
              <a:tblPr firstRow="1" firstCol="1" bandRow="1">
                <a:tableStyleId>{5C22544A-7EE6-4342-B048-85BDC9FD1C3A}</a:tableStyleId>
              </a:tblPr>
              <a:tblGrid>
                <a:gridCol w="4617229">
                  <a:extLst>
                    <a:ext uri="{9D8B030D-6E8A-4147-A177-3AD203B41FA5}">
                      <a16:colId xmlns:a16="http://schemas.microsoft.com/office/drawing/2014/main" val="2448566767"/>
                    </a:ext>
                  </a:extLst>
                </a:gridCol>
                <a:gridCol w="4617229">
                  <a:extLst>
                    <a:ext uri="{9D8B030D-6E8A-4147-A177-3AD203B41FA5}">
                      <a16:colId xmlns:a16="http://schemas.microsoft.com/office/drawing/2014/main" val="2248394131"/>
                    </a:ext>
                  </a:extLst>
                </a:gridCol>
              </a:tblGrid>
              <a:tr h="185363">
                <a:tc>
                  <a:txBody>
                    <a:bodyPr/>
                    <a:lstStyle/>
                    <a:p>
                      <a:pPr>
                        <a:lnSpc>
                          <a:spcPct val="107000"/>
                        </a:lnSpc>
                        <a:spcAft>
                          <a:spcPts val="800"/>
                        </a:spcAft>
                      </a:pPr>
                      <a:r>
                        <a:rPr lang="it-IT" sz="1400" kern="100" dirty="0">
                          <a:effectLst/>
                        </a:rPr>
                        <a:t>Servizio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400" kern="100" dirty="0">
                          <a:effectLst/>
                        </a:rPr>
                        <a:t>Descrizione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4146627812"/>
                  </a:ext>
                </a:extLst>
              </a:tr>
              <a:tr h="157576">
                <a:tc>
                  <a:txBody>
                    <a:bodyPr/>
                    <a:lstStyle/>
                    <a:p>
                      <a:pPr>
                        <a:lnSpc>
                          <a:spcPct val="107000"/>
                        </a:lnSpc>
                        <a:spcAft>
                          <a:spcPts val="800"/>
                        </a:spcAft>
                      </a:pPr>
                      <a:r>
                        <a:rPr lang="it-IT" sz="1100" kern="100" dirty="0">
                          <a:effectLst/>
                        </a:rPr>
                        <a:t>login()</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effettuare l’autenticazione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960468660"/>
                  </a:ext>
                </a:extLst>
              </a:tr>
              <a:tr h="145658">
                <a:tc>
                  <a:txBody>
                    <a:bodyPr/>
                    <a:lstStyle/>
                    <a:p>
                      <a:pPr>
                        <a:lnSpc>
                          <a:spcPct val="107000"/>
                        </a:lnSpc>
                        <a:spcAft>
                          <a:spcPts val="800"/>
                        </a:spcAft>
                      </a:pPr>
                      <a:r>
                        <a:rPr lang="it-IT" sz="1100" kern="100" dirty="0">
                          <a:effectLst/>
                        </a:rPr>
                        <a:t>logout()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uscire dal sistema</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842566607"/>
                  </a:ext>
                </a:extLst>
              </a:tr>
              <a:tr h="298059">
                <a:tc>
                  <a:txBody>
                    <a:bodyPr/>
                    <a:lstStyle/>
                    <a:p>
                      <a:pPr>
                        <a:lnSpc>
                          <a:spcPct val="107000"/>
                        </a:lnSpc>
                        <a:spcAft>
                          <a:spcPts val="800"/>
                        </a:spcAft>
                      </a:pPr>
                      <a:r>
                        <a:rPr lang="it-IT" sz="1100" kern="100" dirty="0">
                          <a:effectLst/>
                        </a:rPr>
                        <a:t>bannare/</a:t>
                      </a:r>
                      <a:r>
                        <a:rPr lang="it-IT" sz="1100" kern="100" dirty="0" err="1">
                          <a:effectLst/>
                        </a:rPr>
                        <a:t>sbannare</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bannare o </a:t>
                      </a:r>
                      <a:r>
                        <a:rPr lang="it-IT" sz="1100" kern="100" dirty="0" err="1">
                          <a:effectLst/>
                        </a:rPr>
                        <a:t>sbannare</a:t>
                      </a:r>
                      <a:r>
                        <a:rPr lang="it-IT" sz="1100" kern="100" dirty="0">
                          <a:effectLst/>
                        </a:rPr>
                        <a:t> un giocatore o un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55385165"/>
                  </a:ext>
                </a:extLst>
              </a:tr>
              <a:tr h="111538">
                <a:tc>
                  <a:txBody>
                    <a:bodyPr/>
                    <a:lstStyle/>
                    <a:p>
                      <a:pPr>
                        <a:lnSpc>
                          <a:spcPct val="107000"/>
                        </a:lnSpc>
                        <a:spcAft>
                          <a:spcPts val="800"/>
                        </a:spcAft>
                      </a:pPr>
                      <a:r>
                        <a:rPr lang="it-IT" sz="1100" kern="100" dirty="0">
                          <a:effectLst/>
                        </a:rPr>
                        <a:t>accettare/rifiutare()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Consente al moderatore di poter accettare o rifiutare una richiesta di creazione di un profilo organizzatore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288470806"/>
                  </a:ext>
                </a:extLst>
              </a:tr>
            </a:tbl>
          </a:graphicData>
        </a:graphic>
      </p:graphicFrame>
      <p:sp>
        <p:nvSpPr>
          <p:cNvPr id="16" name="CasellaDiTesto 15">
            <a:extLst>
              <a:ext uri="{FF2B5EF4-FFF2-40B4-BE49-F238E27FC236}">
                <a16:creationId xmlns:a16="http://schemas.microsoft.com/office/drawing/2014/main" id="{E6D8FE03-AD58-973F-DA2E-010921FC5F37}"/>
              </a:ext>
            </a:extLst>
          </p:cNvPr>
          <p:cNvSpPr txBox="1"/>
          <p:nvPr/>
        </p:nvSpPr>
        <p:spPr>
          <a:xfrm>
            <a:off x="13349487" y="5180149"/>
            <a:ext cx="412262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Servizi della Gestione Moderatore</a:t>
            </a:r>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B3DCCA63-AE7F-BDEC-8A50-96D89DC4C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936" y="-3288496"/>
            <a:ext cx="8924925" cy="1228725"/>
          </a:xfrm>
          <a:prstGeom prst="rect">
            <a:avLst/>
          </a:prstGeom>
        </p:spPr>
      </p:pic>
      <p:pic>
        <p:nvPicPr>
          <p:cNvPr id="15" name="Immagine 14" descr="Immagine che contiene cerchio, logo, simbolo, Carattere&#10;&#10;Descrizione generata automaticamente">
            <a:extLst>
              <a:ext uri="{FF2B5EF4-FFF2-40B4-BE49-F238E27FC236}">
                <a16:creationId xmlns:a16="http://schemas.microsoft.com/office/drawing/2014/main" id="{82BA3D2D-91E8-C0B1-2A95-83895FE3E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9294" y="2562752"/>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DB0D7C95-1612-768D-77FE-5F90AEAD9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0808"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3E609923-617E-4095-4177-0C23086EF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350" y="2494095"/>
            <a:ext cx="2655251" cy="3395830"/>
          </a:xfrm>
          <a:prstGeom prst="rect">
            <a:avLst/>
          </a:prstGeom>
        </p:spPr>
      </p:pic>
      <p:sp>
        <p:nvSpPr>
          <p:cNvPr id="24" name="CasellaDiTesto 23">
            <a:extLst>
              <a:ext uri="{FF2B5EF4-FFF2-40B4-BE49-F238E27FC236}">
                <a16:creationId xmlns:a16="http://schemas.microsoft.com/office/drawing/2014/main" id="{9D2B942A-610F-BFAB-1FA0-F40E29180665}"/>
              </a:ext>
            </a:extLst>
          </p:cNvPr>
          <p:cNvSpPr txBox="1"/>
          <p:nvPr/>
        </p:nvSpPr>
        <p:spPr>
          <a:xfrm>
            <a:off x="3079565" y="227713"/>
            <a:ext cx="9252942"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Matrice degli Accessi</a:t>
            </a:r>
          </a:p>
        </p:txBody>
      </p:sp>
      <p:graphicFrame>
        <p:nvGraphicFramePr>
          <p:cNvPr id="25" name="Tabella 24">
            <a:extLst>
              <a:ext uri="{FF2B5EF4-FFF2-40B4-BE49-F238E27FC236}">
                <a16:creationId xmlns:a16="http://schemas.microsoft.com/office/drawing/2014/main" id="{4A02E851-DED1-E9DA-1C9C-E4889FB6F507}"/>
              </a:ext>
            </a:extLst>
          </p:cNvPr>
          <p:cNvGraphicFramePr>
            <a:graphicFrameLocks noGrp="1"/>
          </p:cNvGraphicFramePr>
          <p:nvPr>
            <p:extLst>
              <p:ext uri="{D42A27DB-BD31-4B8C-83A1-F6EECF244321}">
                <p14:modId xmlns:p14="http://schemas.microsoft.com/office/powerpoint/2010/main" val="4227508861"/>
              </p:ext>
            </p:extLst>
          </p:nvPr>
        </p:nvGraphicFramePr>
        <p:xfrm>
          <a:off x="3102184" y="1257827"/>
          <a:ext cx="4446379" cy="1566863"/>
        </p:xfrm>
        <a:graphic>
          <a:graphicData uri="http://schemas.openxmlformats.org/drawingml/2006/table">
            <a:tbl>
              <a:tblPr firstRow="1" firstCol="1">
                <a:tableStyleId>{5C22544A-7EE6-4342-B048-85BDC9FD1C3A}</a:tableStyleId>
              </a:tblPr>
              <a:tblGrid>
                <a:gridCol w="1341162">
                  <a:extLst>
                    <a:ext uri="{9D8B030D-6E8A-4147-A177-3AD203B41FA5}">
                      <a16:colId xmlns:a16="http://schemas.microsoft.com/office/drawing/2014/main" val="2784367275"/>
                    </a:ext>
                  </a:extLst>
                </a:gridCol>
                <a:gridCol w="1361465">
                  <a:extLst>
                    <a:ext uri="{9D8B030D-6E8A-4147-A177-3AD203B41FA5}">
                      <a16:colId xmlns:a16="http://schemas.microsoft.com/office/drawing/2014/main" val="290480283"/>
                    </a:ext>
                  </a:extLst>
                </a:gridCol>
                <a:gridCol w="1743752">
                  <a:extLst>
                    <a:ext uri="{9D8B030D-6E8A-4147-A177-3AD203B41FA5}">
                      <a16:colId xmlns:a16="http://schemas.microsoft.com/office/drawing/2014/main" val="1722353676"/>
                    </a:ext>
                  </a:extLst>
                </a:gridCol>
              </a:tblGrid>
              <a:tr h="190500">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extLst>
                  <a:ext uri="{0D108BD9-81ED-4DB2-BD59-A6C34878D82A}">
                    <a16:rowId xmlns:a16="http://schemas.microsoft.com/office/drawing/2014/main" val="1857974419"/>
                  </a:ext>
                </a:extLst>
              </a:tr>
              <a:tr h="190500">
                <a:tc>
                  <a:txBody>
                    <a:bodyPr/>
                    <a:lstStyle/>
                    <a:p>
                      <a:pPr>
                        <a:lnSpc>
                          <a:spcPct val="107000"/>
                        </a:lnSpc>
                        <a:spcAft>
                          <a:spcPts val="800"/>
                        </a:spcAft>
                      </a:pPr>
                      <a:r>
                        <a:rPr lang="it-IT" sz="1100" kern="100" dirty="0">
                          <a:effectLst/>
                        </a:rPr>
                        <a:t>Guest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GuestService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err="1">
                          <a:effectLst/>
                        </a:rPr>
                        <a:t>registrazioneGiocatore</a:t>
                      </a:r>
                      <a:r>
                        <a:rPr lang="it-IT" sz="1100" kern="100" dirty="0">
                          <a:effectLst/>
                        </a:rPr>
                        <a:t>()</a:t>
                      </a:r>
                    </a:p>
                    <a:p>
                      <a:pPr>
                        <a:lnSpc>
                          <a:spcPct val="107000"/>
                        </a:lnSpc>
                        <a:spcAft>
                          <a:spcPts val="800"/>
                        </a:spcAft>
                      </a:pPr>
                      <a:r>
                        <a:rPr lang="it-IT" sz="1100" kern="100" dirty="0" err="1">
                          <a:effectLst/>
                          <a:latin typeface="Calibri" panose="020F0502020204030204" pitchFamily="34" charset="0"/>
                          <a:ea typeface="Calibri" panose="020F0502020204030204" pitchFamily="34" charset="0"/>
                          <a:cs typeface="Arial" panose="020B0604020202020204" pitchFamily="34" charset="0"/>
                        </a:rPr>
                        <a:t>registrazioneOrganizzatore</a:t>
                      </a:r>
                      <a:r>
                        <a:rPr lang="it-IT" sz="1100" kern="100" dirty="0">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4490918"/>
                  </a:ext>
                </a:extLst>
              </a:tr>
              <a:tr h="190500">
                <a:tc>
                  <a:txBody>
                    <a:bodyPr/>
                    <a:lstStyle/>
                    <a:p>
                      <a:pPr>
                        <a:lnSpc>
                          <a:spcPct val="107000"/>
                        </a:lnSpc>
                        <a:spcAft>
                          <a:spcPts val="800"/>
                        </a:spcAft>
                      </a:pPr>
                      <a:r>
                        <a:rPr lang="it-IT" sz="1100" kern="100" dirty="0">
                          <a:effectLst/>
                        </a:rPr>
                        <a:t>Utente(Generico)</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UtenteService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a:effectLst/>
                        </a:rPr>
                        <a:t>login()</a:t>
                      </a:r>
                    </a:p>
                    <a:p>
                      <a:pPr>
                        <a:lnSpc>
                          <a:spcPct val="107000"/>
                        </a:lnSpc>
                        <a:spcAft>
                          <a:spcPts val="800"/>
                        </a:spcAft>
                      </a:pPr>
                      <a:r>
                        <a:rPr lang="it-IT" sz="1100" kern="100" dirty="0" err="1">
                          <a:effectLst/>
                        </a:rPr>
                        <a:t>modificaProfilo</a:t>
                      </a:r>
                      <a:r>
                        <a:rPr lang="it-IT" sz="1100" kern="100" dirty="0">
                          <a:effectLst/>
                        </a:rPr>
                        <a:t>()</a:t>
                      </a:r>
                    </a:p>
                    <a:p>
                      <a:pPr>
                        <a:lnSpc>
                          <a:spcPct val="107000"/>
                        </a:lnSpc>
                        <a:spcAft>
                          <a:spcPts val="800"/>
                        </a:spcAft>
                      </a:pPr>
                      <a:r>
                        <a:rPr lang="it-IT" sz="1100" kern="100" dirty="0">
                          <a:effectLst/>
                        </a:rPr>
                        <a:t>logout()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1793922"/>
                  </a:ext>
                </a:extLst>
              </a:tr>
              <a:tr h="190500">
                <a:tc>
                  <a:txBody>
                    <a:bodyPr/>
                    <a:lstStyle/>
                    <a:p>
                      <a:pPr>
                        <a:lnSpc>
                          <a:spcPct val="107000"/>
                        </a:lnSpc>
                        <a:spcAft>
                          <a:spcPts val="800"/>
                        </a:spcAft>
                      </a:pPr>
                      <a:r>
                        <a:rPr lang="it-IT" sz="1100" kern="100" dirty="0">
                          <a:effectLst/>
                        </a:rPr>
                        <a:t>Giocatore(Utente)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7CB50"/>
                    </a:solidFill>
                  </a:tcPr>
                </a:tc>
                <a:tc>
                  <a:txBody>
                    <a:bodyPr/>
                    <a:lstStyle/>
                    <a:p>
                      <a:pPr>
                        <a:lnSpc>
                          <a:spcPct val="107000"/>
                        </a:lnSpc>
                        <a:spcAft>
                          <a:spcPts val="800"/>
                        </a:spcAft>
                      </a:pPr>
                      <a:r>
                        <a:rPr lang="it-IT" sz="1100" kern="100" dirty="0" err="1">
                          <a:effectLst/>
                        </a:rPr>
                        <a:t>GiacatoreService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it-IT" sz="1100" kern="100" dirty="0" err="1">
                          <a:effectLst/>
                        </a:rPr>
                        <a:t>sostituireMembroTeam</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0790813"/>
                  </a:ext>
                </a:extLst>
              </a:tr>
            </a:tbl>
          </a:graphicData>
        </a:graphic>
      </p:graphicFrame>
      <p:graphicFrame>
        <p:nvGraphicFramePr>
          <p:cNvPr id="26" name="Tabella 25">
            <a:extLst>
              <a:ext uri="{FF2B5EF4-FFF2-40B4-BE49-F238E27FC236}">
                <a16:creationId xmlns:a16="http://schemas.microsoft.com/office/drawing/2014/main" id="{FA6F5190-DC7D-E93A-8AD8-78308CFEFA41}"/>
              </a:ext>
            </a:extLst>
          </p:cNvPr>
          <p:cNvGraphicFramePr>
            <a:graphicFrameLocks noGrp="1"/>
          </p:cNvGraphicFramePr>
          <p:nvPr>
            <p:extLst>
              <p:ext uri="{D42A27DB-BD31-4B8C-83A1-F6EECF244321}">
                <p14:modId xmlns:p14="http://schemas.microsoft.com/office/powerpoint/2010/main" val="2165725115"/>
              </p:ext>
            </p:extLst>
          </p:nvPr>
        </p:nvGraphicFramePr>
        <p:xfrm>
          <a:off x="3049678" y="3791984"/>
          <a:ext cx="4052214" cy="2952750"/>
        </p:xfrm>
        <a:graphic>
          <a:graphicData uri="http://schemas.openxmlformats.org/drawingml/2006/table">
            <a:tbl>
              <a:tblPr firstRow="1" firstCol="1">
                <a:tableStyleId>{5C22544A-7EE6-4342-B048-85BDC9FD1C3A}</a:tableStyleId>
              </a:tblPr>
              <a:tblGrid>
                <a:gridCol w="1430745">
                  <a:extLst>
                    <a:ext uri="{9D8B030D-6E8A-4147-A177-3AD203B41FA5}">
                      <a16:colId xmlns:a16="http://schemas.microsoft.com/office/drawing/2014/main" val="2002152598"/>
                    </a:ext>
                  </a:extLst>
                </a:gridCol>
                <a:gridCol w="949910">
                  <a:extLst>
                    <a:ext uri="{9D8B030D-6E8A-4147-A177-3AD203B41FA5}">
                      <a16:colId xmlns:a16="http://schemas.microsoft.com/office/drawing/2014/main" val="3822845384"/>
                    </a:ext>
                  </a:extLst>
                </a:gridCol>
                <a:gridCol w="1671559">
                  <a:extLst>
                    <a:ext uri="{9D8B030D-6E8A-4147-A177-3AD203B41FA5}">
                      <a16:colId xmlns:a16="http://schemas.microsoft.com/office/drawing/2014/main" val="3873043347"/>
                    </a:ext>
                  </a:extLst>
                </a:gridCol>
              </a:tblGrid>
              <a:tr h="0">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118106072"/>
                  </a:ext>
                </a:extLst>
              </a:tr>
              <a:tr h="190500">
                <a:tc>
                  <a:txBody>
                    <a:bodyPr/>
                    <a:lstStyle/>
                    <a:p>
                      <a:pPr>
                        <a:lnSpc>
                          <a:spcPct val="107000"/>
                        </a:lnSpc>
                        <a:spcAft>
                          <a:spcPts val="800"/>
                        </a:spcAft>
                      </a:pPr>
                      <a:r>
                        <a:rPr lang="it-IT" sz="1100" kern="100" dirty="0">
                          <a:effectLst/>
                        </a:rPr>
                        <a:t>Giocatore(Utente)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TorneoService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a:effectLst/>
                        </a:rPr>
                        <a:t>cercareTorneo()</a:t>
                      </a:r>
                    </a:p>
                    <a:p>
                      <a:pPr>
                        <a:lnSpc>
                          <a:spcPct val="107000"/>
                        </a:lnSpc>
                        <a:spcAft>
                          <a:spcPts val="800"/>
                        </a:spcAft>
                      </a:pPr>
                      <a:r>
                        <a:rPr lang="it-IT" sz="1100" kern="100">
                          <a:effectLst/>
                        </a:rPr>
                        <a:t>iscrizioneTorneo()</a:t>
                      </a:r>
                    </a:p>
                    <a:p>
                      <a:pPr>
                        <a:lnSpc>
                          <a:spcPct val="107000"/>
                        </a:lnSpc>
                        <a:spcAft>
                          <a:spcPts val="800"/>
                        </a:spcAft>
                      </a:pPr>
                      <a:r>
                        <a:rPr lang="it-IT" sz="1100" kern="100">
                          <a:effectLst/>
                        </a:rPr>
                        <a:t>seguireOrganizzatore()</a:t>
                      </a:r>
                    </a:p>
                    <a:p>
                      <a:pPr>
                        <a:lnSpc>
                          <a:spcPct val="107000"/>
                        </a:lnSpc>
                        <a:spcAft>
                          <a:spcPts val="800"/>
                        </a:spcAft>
                      </a:pPr>
                      <a:r>
                        <a:rPr lang="it-IT" sz="1100" kern="100">
                          <a:effectLst/>
                        </a:rPr>
                        <a:t>getTorneoIscritto()</a:t>
                      </a:r>
                    </a:p>
                    <a:p>
                      <a:pPr>
                        <a:lnSpc>
                          <a:spcPct val="107000"/>
                        </a:lnSpc>
                        <a:spcAft>
                          <a:spcPts val="800"/>
                        </a:spcAft>
                      </a:pPr>
                      <a:r>
                        <a:rPr lang="it-IT" sz="1100" kern="100">
                          <a:effectLst/>
                        </a:rPr>
                        <a:t>partecipaTorneo()</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77855915"/>
                  </a:ext>
                </a:extLst>
              </a:tr>
              <a:tr h="190500">
                <a:tc>
                  <a:txBody>
                    <a:bodyPr/>
                    <a:lstStyle/>
                    <a:p>
                      <a:pPr>
                        <a:lnSpc>
                          <a:spcPct val="107000"/>
                        </a:lnSpc>
                        <a:spcAft>
                          <a:spcPts val="800"/>
                        </a:spcAft>
                      </a:pPr>
                      <a:r>
                        <a:rPr lang="it-IT" sz="1100" kern="100" dirty="0">
                          <a:effectLst/>
                        </a:rPr>
                        <a:t>Organizzatore(Utente)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TorneoService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a:effectLst/>
                        </a:rPr>
                        <a:t>creaTorneo()</a:t>
                      </a:r>
                    </a:p>
                    <a:p>
                      <a:pPr>
                        <a:lnSpc>
                          <a:spcPct val="107000"/>
                        </a:lnSpc>
                        <a:spcAft>
                          <a:spcPts val="800"/>
                        </a:spcAft>
                      </a:pPr>
                      <a:r>
                        <a:rPr lang="it-IT" sz="1100" kern="100">
                          <a:effectLst/>
                        </a:rPr>
                        <a:t>iniziareTorneo()</a:t>
                      </a:r>
                    </a:p>
                    <a:p>
                      <a:pPr>
                        <a:lnSpc>
                          <a:spcPct val="107000"/>
                        </a:lnSpc>
                        <a:spcAft>
                          <a:spcPts val="800"/>
                        </a:spcAft>
                      </a:pPr>
                      <a:r>
                        <a:rPr lang="it-IT" sz="1100" kern="100">
                          <a:effectLst/>
                        </a:rPr>
                        <a:t>terminareTorneo()</a:t>
                      </a:r>
                    </a:p>
                    <a:p>
                      <a:pPr>
                        <a:lnSpc>
                          <a:spcPct val="107000"/>
                        </a:lnSpc>
                        <a:spcAft>
                          <a:spcPts val="800"/>
                        </a:spcAft>
                      </a:pPr>
                      <a:r>
                        <a:rPr lang="it-IT" sz="1100" kern="100">
                          <a:effectLst/>
                        </a:rPr>
                        <a:t>toglierePartecipanti()</a:t>
                      </a:r>
                    </a:p>
                    <a:p>
                      <a:pPr>
                        <a:lnSpc>
                          <a:spcPct val="107000"/>
                        </a:lnSpc>
                        <a:spcAft>
                          <a:spcPts val="800"/>
                        </a:spcAft>
                      </a:pPr>
                      <a:r>
                        <a:rPr lang="it-IT" sz="1100" kern="100">
                          <a:effectLst/>
                        </a:rPr>
                        <a:t>visualizzaProfiloUtente()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81000114"/>
                  </a:ext>
                </a:extLst>
              </a:tr>
              <a:tr h="190500">
                <a:tc>
                  <a:txBody>
                    <a:bodyPr/>
                    <a:lstStyle/>
                    <a:p>
                      <a:pPr>
                        <a:lnSpc>
                          <a:spcPct val="107000"/>
                        </a:lnSpc>
                        <a:spcAft>
                          <a:spcPts val="800"/>
                        </a:spcAft>
                      </a:pPr>
                      <a:r>
                        <a:rPr lang="it-IT" sz="1100" kern="100" dirty="0">
                          <a:effectLst/>
                        </a:rPr>
                        <a:t>Organizzatore(Utente)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PartitaService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dirty="0" err="1">
                          <a:effectLst/>
                        </a:rPr>
                        <a:t>aggiungereRisultato</a:t>
                      </a:r>
                      <a:r>
                        <a:rPr lang="it-IT" sz="1100" kern="100" dirty="0">
                          <a:effectLst/>
                        </a:rPr>
                        <a:t>()</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081875"/>
                  </a:ext>
                </a:extLst>
              </a:tr>
            </a:tbl>
          </a:graphicData>
        </a:graphic>
      </p:graphicFrame>
      <p:graphicFrame>
        <p:nvGraphicFramePr>
          <p:cNvPr id="27" name="Tabella 26">
            <a:extLst>
              <a:ext uri="{FF2B5EF4-FFF2-40B4-BE49-F238E27FC236}">
                <a16:creationId xmlns:a16="http://schemas.microsoft.com/office/drawing/2014/main" id="{7F5F1A63-7FC8-47F1-9D84-21ABE7C1A64D}"/>
              </a:ext>
            </a:extLst>
          </p:cNvPr>
          <p:cNvGraphicFramePr>
            <a:graphicFrameLocks noGrp="1"/>
          </p:cNvGraphicFramePr>
          <p:nvPr>
            <p:extLst>
              <p:ext uri="{D42A27DB-BD31-4B8C-83A1-F6EECF244321}">
                <p14:modId xmlns:p14="http://schemas.microsoft.com/office/powerpoint/2010/main" val="3486383429"/>
              </p:ext>
            </p:extLst>
          </p:nvPr>
        </p:nvGraphicFramePr>
        <p:xfrm>
          <a:off x="7961356" y="2606121"/>
          <a:ext cx="3377222" cy="1185863"/>
        </p:xfrm>
        <a:graphic>
          <a:graphicData uri="http://schemas.openxmlformats.org/drawingml/2006/table">
            <a:tbl>
              <a:tblPr firstRow="1" firstCol="1">
                <a:tableStyleId>{5C22544A-7EE6-4342-B048-85BDC9FD1C3A}</a:tableStyleId>
              </a:tblPr>
              <a:tblGrid>
                <a:gridCol w="849138">
                  <a:extLst>
                    <a:ext uri="{9D8B030D-6E8A-4147-A177-3AD203B41FA5}">
                      <a16:colId xmlns:a16="http://schemas.microsoft.com/office/drawing/2014/main" val="498738571"/>
                    </a:ext>
                  </a:extLst>
                </a:gridCol>
                <a:gridCol w="1250087">
                  <a:extLst>
                    <a:ext uri="{9D8B030D-6E8A-4147-A177-3AD203B41FA5}">
                      <a16:colId xmlns:a16="http://schemas.microsoft.com/office/drawing/2014/main" val="1108334172"/>
                    </a:ext>
                  </a:extLst>
                </a:gridCol>
                <a:gridCol w="1277997">
                  <a:extLst>
                    <a:ext uri="{9D8B030D-6E8A-4147-A177-3AD203B41FA5}">
                      <a16:colId xmlns:a16="http://schemas.microsoft.com/office/drawing/2014/main" val="2515804810"/>
                    </a:ext>
                  </a:extLst>
                </a:gridCol>
              </a:tblGrid>
              <a:tr h="73619">
                <a:tc>
                  <a:txBody>
                    <a:bodyPr/>
                    <a:lstStyle/>
                    <a:p>
                      <a:pPr>
                        <a:lnSpc>
                          <a:spcPct val="107000"/>
                        </a:lnSpc>
                        <a:spcAft>
                          <a:spcPts val="800"/>
                        </a:spcAft>
                      </a:pPr>
                      <a:r>
                        <a:rPr lang="it-IT" sz="1100" kern="100" dirty="0">
                          <a:effectLst/>
                        </a:rPr>
                        <a:t>Attori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Classe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dirty="0">
                          <a:effectLst/>
                        </a:rPr>
                        <a:t>Funzioni</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extLst>
                  <a:ext uri="{0D108BD9-81ED-4DB2-BD59-A6C34878D82A}">
                    <a16:rowId xmlns:a16="http://schemas.microsoft.com/office/drawing/2014/main" val="3203352488"/>
                  </a:ext>
                </a:extLst>
              </a:tr>
              <a:tr h="190500">
                <a:tc>
                  <a:txBody>
                    <a:bodyPr/>
                    <a:lstStyle/>
                    <a:p>
                      <a:pPr>
                        <a:lnSpc>
                          <a:spcPct val="107000"/>
                        </a:lnSpc>
                        <a:spcAft>
                          <a:spcPts val="800"/>
                        </a:spcAft>
                      </a:pPr>
                      <a:r>
                        <a:rPr lang="it-IT" sz="1100" kern="100" dirty="0">
                          <a:effectLst/>
                        </a:rPr>
                        <a:t>Moderatore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27CB50"/>
                    </a:solidFill>
                  </a:tcPr>
                </a:tc>
                <a:tc>
                  <a:txBody>
                    <a:bodyPr/>
                    <a:lstStyle/>
                    <a:p>
                      <a:pPr>
                        <a:lnSpc>
                          <a:spcPct val="107000"/>
                        </a:lnSpc>
                        <a:spcAft>
                          <a:spcPts val="800"/>
                        </a:spcAft>
                      </a:pPr>
                      <a:r>
                        <a:rPr lang="it-IT" sz="1100" kern="100">
                          <a:effectLst/>
                        </a:rPr>
                        <a:t>ModeratoreService</a:t>
                      </a:r>
                      <a:endParaRPr lang="it-IT"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t-IT" sz="1100" kern="100" dirty="0">
                          <a:effectLst/>
                        </a:rPr>
                        <a:t>login()</a:t>
                      </a:r>
                    </a:p>
                    <a:p>
                      <a:pPr>
                        <a:lnSpc>
                          <a:spcPct val="107000"/>
                        </a:lnSpc>
                        <a:spcAft>
                          <a:spcPts val="800"/>
                        </a:spcAft>
                      </a:pPr>
                      <a:r>
                        <a:rPr lang="it-IT" sz="1100" kern="100" dirty="0">
                          <a:effectLst/>
                        </a:rPr>
                        <a:t>logout()</a:t>
                      </a:r>
                    </a:p>
                    <a:p>
                      <a:pPr>
                        <a:lnSpc>
                          <a:spcPct val="107000"/>
                        </a:lnSpc>
                        <a:spcAft>
                          <a:spcPts val="800"/>
                        </a:spcAft>
                      </a:pPr>
                      <a:r>
                        <a:rPr lang="it-IT" sz="1100" kern="100" dirty="0">
                          <a:effectLst/>
                        </a:rPr>
                        <a:t>bannare/</a:t>
                      </a:r>
                      <a:r>
                        <a:rPr lang="it-IT" sz="1100" kern="100" dirty="0" err="1">
                          <a:effectLst/>
                        </a:rPr>
                        <a:t>sbannare</a:t>
                      </a:r>
                      <a:r>
                        <a:rPr lang="it-IT" sz="1100" kern="100" dirty="0">
                          <a:effectLst/>
                        </a:rPr>
                        <a:t>()</a:t>
                      </a:r>
                    </a:p>
                    <a:p>
                      <a:pPr>
                        <a:lnSpc>
                          <a:spcPct val="107000"/>
                        </a:lnSpc>
                        <a:spcAft>
                          <a:spcPts val="800"/>
                        </a:spcAft>
                      </a:pPr>
                      <a:r>
                        <a:rPr lang="it-IT" sz="1100" kern="100" dirty="0">
                          <a:effectLst/>
                        </a:rPr>
                        <a:t>accettare/rifiutare()</a:t>
                      </a:r>
                      <a:endParaRPr lang="it-IT"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0664911"/>
                  </a:ext>
                </a:extLst>
              </a:tr>
            </a:tbl>
          </a:graphicData>
        </a:graphic>
      </p:graphicFrame>
      <p:sp>
        <p:nvSpPr>
          <p:cNvPr id="6" name="Rettangolo 5">
            <a:extLst>
              <a:ext uri="{FF2B5EF4-FFF2-40B4-BE49-F238E27FC236}">
                <a16:creationId xmlns:a16="http://schemas.microsoft.com/office/drawing/2014/main" id="{46D341DA-C371-9230-535A-B2DF1E8A539C}"/>
              </a:ext>
            </a:extLst>
          </p:cNvPr>
          <p:cNvSpPr/>
          <p:nvPr/>
        </p:nvSpPr>
        <p:spPr>
          <a:xfrm>
            <a:off x="0" y="-7660"/>
            <a:ext cx="2939058" cy="688858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D3B0E438-4B09-F483-170F-2C3B0A20D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06" y="1734897"/>
            <a:ext cx="2655249" cy="3372883"/>
          </a:xfrm>
          <a:prstGeom prst="rect">
            <a:avLst/>
          </a:prstGeom>
        </p:spPr>
      </p:pic>
    </p:spTree>
    <p:extLst>
      <p:ext uri="{BB962C8B-B14F-4D97-AF65-F5344CB8AC3E}">
        <p14:creationId xmlns:p14="http://schemas.microsoft.com/office/powerpoint/2010/main" val="54644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81F11BF-369C-E430-DAE6-6799D08BC15C}"/>
              </a:ext>
            </a:extLst>
          </p:cNvPr>
          <p:cNvSpPr/>
          <p:nvPr/>
        </p:nvSpPr>
        <p:spPr>
          <a:xfrm>
            <a:off x="7136576" y="3127982"/>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6ED6F97-D7E9-46B3-204D-14FE194922E3}"/>
              </a:ext>
            </a:extLst>
          </p:cNvPr>
          <p:cNvSpPr/>
          <p:nvPr/>
        </p:nvSpPr>
        <p:spPr>
          <a:xfrm>
            <a:off x="7139003" y="3127982"/>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391D3BB9-9C60-6AA8-1A11-E47DFAFFEF68}"/>
              </a:ext>
            </a:extLst>
          </p:cNvPr>
          <p:cNvSpPr/>
          <p:nvPr/>
        </p:nvSpPr>
        <p:spPr>
          <a:xfrm>
            <a:off x="4108501" y="3160849"/>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72B58A70-F1D3-5476-E7AB-89167A280E78}"/>
              </a:ext>
            </a:extLst>
          </p:cNvPr>
          <p:cNvSpPr/>
          <p:nvPr/>
        </p:nvSpPr>
        <p:spPr>
          <a:xfrm>
            <a:off x="4108501" y="3160849"/>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4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4480" y="2517040"/>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36" y="2517042"/>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50" y="2494096"/>
            <a:ext cx="2655248" cy="3395827"/>
          </a:xfrm>
          <a:prstGeom prst="rect">
            <a:avLst/>
          </a:prstGeom>
        </p:spPr>
      </p:pic>
    </p:spTree>
    <p:extLst>
      <p:ext uri="{BB962C8B-B14F-4D97-AF65-F5344CB8AC3E}">
        <p14:creationId xmlns:p14="http://schemas.microsoft.com/office/powerpoint/2010/main" val="96911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91E2BAD4-899B-2418-AE17-7FAB8E84B6BE}"/>
              </a:ext>
            </a:extLst>
          </p:cNvPr>
          <p:cNvSpPr txBox="1"/>
          <p:nvPr/>
        </p:nvSpPr>
        <p:spPr>
          <a:xfrm>
            <a:off x="12192000" y="6918385"/>
            <a:ext cx="10976932"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Interface </a:t>
            </a:r>
            <a:r>
              <a:rPr lang="it-IT" sz="4800" dirty="0" err="1">
                <a:solidFill>
                  <a:schemeClr val="bg1"/>
                </a:solidFill>
                <a:latin typeface="Pokemon Solid" panose="040B0500000000000000" pitchFamily="82" charset="2"/>
              </a:rPr>
              <a:t>Documentation</a:t>
            </a:r>
            <a:r>
              <a:rPr lang="it-IT" sz="4800" dirty="0">
                <a:solidFill>
                  <a:schemeClr val="bg1"/>
                </a:solidFill>
                <a:latin typeface="Pokemon Solid" panose="040B0500000000000000" pitchFamily="82" charset="2"/>
              </a:rPr>
              <a:t> Guidelines</a:t>
            </a:r>
          </a:p>
        </p:txBody>
      </p:sp>
      <p:sp>
        <p:nvSpPr>
          <p:cNvPr id="12" name="CasellaDiTesto 11">
            <a:extLst>
              <a:ext uri="{FF2B5EF4-FFF2-40B4-BE49-F238E27FC236}">
                <a16:creationId xmlns:a16="http://schemas.microsoft.com/office/drawing/2014/main" id="{08EACDE4-3E64-9002-437F-8168ED6AF26A}"/>
              </a:ext>
            </a:extLst>
          </p:cNvPr>
          <p:cNvSpPr txBox="1"/>
          <p:nvPr/>
        </p:nvSpPr>
        <p:spPr>
          <a:xfrm>
            <a:off x="13053995" y="8619921"/>
            <a:ext cx="9252943" cy="5406608"/>
          </a:xfrm>
          <a:prstGeom prst="rect">
            <a:avLst/>
          </a:prstGeom>
          <a:noFill/>
        </p:spPr>
        <p:txBody>
          <a:bodyPr wrap="square" rtlCol="0">
            <a:spAutoFit/>
          </a:bodyPr>
          <a:lstStyle/>
          <a:p>
            <a:r>
              <a:rPr lang="it-IT" sz="2400" dirty="0">
                <a:solidFill>
                  <a:schemeClr val="bg1"/>
                </a:solidFill>
                <a:effectLst/>
                <a:latin typeface="Pokemon Solid" panose="040B0500000000000000" pitchFamily="82" charset="2"/>
                <a:ea typeface="Arial MT"/>
                <a:cs typeface="Arial MT"/>
              </a:rPr>
              <a:t>Per lo sviluppo sono state utilizzate le seguenti convenzioni:</a:t>
            </a: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e i metodo sono stati nominati a seconda della convenzione </a:t>
            </a:r>
            <a:r>
              <a:rPr lang="it-IT" sz="2400" dirty="0" err="1">
                <a:solidFill>
                  <a:schemeClr val="bg1"/>
                </a:solidFill>
                <a:effectLst/>
                <a:latin typeface="Pokemon Solid" panose="040B0500000000000000" pitchFamily="82" charset="2"/>
                <a:ea typeface="Arial MT"/>
                <a:cs typeface="Arial MT"/>
              </a:rPr>
              <a:t>CamelCase</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8070" algn="l"/>
              </a:tabLst>
            </a:pPr>
            <a:r>
              <a:rPr lang="it-IT" sz="2400" dirty="0">
                <a:solidFill>
                  <a:schemeClr val="bg1"/>
                </a:solidFill>
                <a:effectLst/>
                <a:latin typeface="Pokemon Solid" panose="040B0500000000000000" pitchFamily="82" charset="2"/>
                <a:ea typeface="Arial MT"/>
                <a:cs typeface="Arial MT"/>
              </a:rPr>
              <a:t>Gli oggetti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sono stati chiamati semplicemente con il nome dell'</a:t>
            </a:r>
            <a:r>
              <a:rPr lang="it-IT" sz="2400" dirty="0" err="1">
                <a:solidFill>
                  <a:schemeClr val="bg1"/>
                </a:solidFill>
                <a:effectLst/>
                <a:latin typeface="Pokemon Solid" panose="040B0500000000000000" pitchFamily="82" charset="2"/>
                <a:ea typeface="Arial MT"/>
                <a:cs typeface="Arial MT"/>
              </a:rPr>
              <a:t>entita</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sono stati nominati a seconda dell'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di cui si occupano e del loro ruolo nell' applicazione per esempio </a:t>
            </a:r>
            <a:r>
              <a:rPr lang="it-IT" sz="2400" dirty="0" err="1">
                <a:solidFill>
                  <a:schemeClr val="bg1"/>
                </a:solidFill>
                <a:effectLst/>
                <a:latin typeface="Pokemon Solid" panose="040B0500000000000000" pitchFamily="82" charset="2"/>
                <a:ea typeface="Arial MT"/>
                <a:cs typeface="Arial MT"/>
              </a:rPr>
              <a:t>TorneoService</a:t>
            </a:r>
            <a:r>
              <a:rPr lang="it-IT" sz="2400" dirty="0">
                <a:solidFill>
                  <a:schemeClr val="bg1"/>
                </a:solidFill>
                <a:effectLst/>
                <a:latin typeface="Pokemon Solid" panose="040B0500000000000000" pitchFamily="82" charset="2"/>
                <a:ea typeface="Arial MT"/>
                <a:cs typeface="Arial MT"/>
              </a:rPr>
              <a:t>, </a:t>
            </a:r>
            <a:r>
              <a:rPr lang="it-IT" sz="2400" dirty="0" err="1">
                <a:solidFill>
                  <a:schemeClr val="bg1"/>
                </a:solidFill>
                <a:effectLst/>
                <a:latin typeface="Pokemon Solid" panose="040B0500000000000000" pitchFamily="82" charset="2"/>
                <a:ea typeface="Arial MT"/>
                <a:cs typeface="Arial MT"/>
              </a:rPr>
              <a:t>UtenteController</a:t>
            </a:r>
            <a:r>
              <a:rPr lang="it-IT" sz="2400" dirty="0">
                <a:solidFill>
                  <a:schemeClr val="bg1"/>
                </a:solidFill>
                <a:effectLst/>
                <a:latin typeface="Pokemon Solid" panose="040B0500000000000000" pitchFamily="82" charset="2"/>
                <a:ea typeface="Arial MT"/>
                <a:cs typeface="Arial MT"/>
              </a:rPr>
              <a:t> ecc...</a:t>
            </a:r>
          </a:p>
          <a:p>
            <a:pPr marL="342900" lvl="0" indent="-342900">
              <a:spcBef>
                <a:spcPts val="795"/>
              </a:spcBef>
              <a:buFont typeface="Symbol" panose="05050102010706020507" pitchFamily="18" charset="2"/>
              <a:buChar char=""/>
              <a:tabLst>
                <a:tab pos="1068705" algn="l"/>
                <a:tab pos="1108075" algn="l"/>
              </a:tabLst>
            </a:pPr>
            <a:r>
              <a:rPr lang="it-IT" sz="2400" dirty="0">
                <a:solidFill>
                  <a:schemeClr val="bg1"/>
                </a:solidFill>
                <a:latin typeface="Pokemon Solid" panose="040B0500000000000000" pitchFamily="82" charset="2"/>
                <a:ea typeface="Arial MT"/>
                <a:cs typeface="Arial MT"/>
              </a:rPr>
              <a:t>L</a:t>
            </a:r>
            <a:r>
              <a:rPr lang="it-IT" sz="2400" dirty="0">
                <a:solidFill>
                  <a:schemeClr val="bg1"/>
                </a:solidFill>
                <a:effectLst/>
                <a:latin typeface="Pokemon Solid" panose="040B0500000000000000" pitchFamily="82" charset="2"/>
                <a:ea typeface="Arial MT"/>
                <a:cs typeface="Arial MT"/>
              </a:rPr>
              <a:t>e pagine html in </a:t>
            </a:r>
            <a:r>
              <a:rPr lang="it-IT" sz="2400" dirty="0" err="1">
                <a:solidFill>
                  <a:schemeClr val="bg1"/>
                </a:solidFill>
                <a:latin typeface="Pokemon Solid" panose="040B0500000000000000" pitchFamily="82" charset="2"/>
                <a:ea typeface="Arial MT"/>
                <a:cs typeface="Arial MT"/>
              </a:rPr>
              <a:t>T</a:t>
            </a:r>
            <a:r>
              <a:rPr lang="it-IT" sz="2400" dirty="0" err="1">
                <a:solidFill>
                  <a:schemeClr val="bg1"/>
                </a:solidFill>
                <a:effectLst/>
                <a:latin typeface="Pokemon Solid" panose="040B0500000000000000" pitchFamily="82" charset="2"/>
                <a:ea typeface="Arial MT"/>
                <a:cs typeface="Arial MT"/>
              </a:rPr>
              <a:t>hymeleaf</a:t>
            </a:r>
            <a:r>
              <a:rPr lang="it-IT" sz="2400" dirty="0">
                <a:solidFill>
                  <a:schemeClr val="bg1"/>
                </a:solidFill>
                <a:effectLst/>
                <a:latin typeface="Pokemon Solid" panose="040B0500000000000000" pitchFamily="82" charset="2"/>
                <a:ea typeface="Arial MT"/>
                <a:cs typeface="Arial MT"/>
              </a:rPr>
              <a:t> sono state segnate completamente in minuscolo</a:t>
            </a:r>
          </a:p>
          <a:p>
            <a:pPr marL="342900" lvl="0" indent="-342900">
              <a:spcBef>
                <a:spcPts val="795"/>
              </a:spcBef>
              <a:buFont typeface="Symbol" panose="05050102010706020507" pitchFamily="18" charset="2"/>
              <a:buChar char=""/>
              <a:tabLst>
                <a:tab pos="1068070" algn="l"/>
              </a:tabLst>
            </a:pPr>
            <a:r>
              <a:rPr lang="it-IT" sz="2400" dirty="0">
                <a:solidFill>
                  <a:schemeClr val="bg1"/>
                </a:solidFill>
                <a:effectLst/>
                <a:latin typeface="Pokemon Solid" panose="040B0500000000000000" pitchFamily="82" charset="2"/>
                <a:ea typeface="Arial MT"/>
                <a:cs typeface="Arial MT"/>
              </a:rPr>
              <a:t>I nomi dei package sono in minuscolo</a:t>
            </a:r>
          </a:p>
          <a:p>
            <a:endParaRPr lang="it-IT" sz="2400" dirty="0">
              <a:solidFill>
                <a:schemeClr val="bg1"/>
              </a:solidFill>
              <a:latin typeface="Pokemon Solid" panose="040B0500000000000000" pitchFamily="82" charset="2"/>
            </a:endParaRPr>
          </a:p>
        </p:txBody>
      </p:sp>
      <p:sp>
        <p:nvSpPr>
          <p:cNvPr id="2" name="Rettangolo 1">
            <a:extLst>
              <a:ext uri="{FF2B5EF4-FFF2-40B4-BE49-F238E27FC236}">
                <a16:creationId xmlns:a16="http://schemas.microsoft.com/office/drawing/2014/main" id="{981F11BF-369C-E430-DAE6-6799D08BC15C}"/>
              </a:ext>
            </a:extLst>
          </p:cNvPr>
          <p:cNvSpPr/>
          <p:nvPr/>
        </p:nvSpPr>
        <p:spPr>
          <a:xfrm>
            <a:off x="6144507" y="-199"/>
            <a:ext cx="2939056"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6ED6F97-D7E9-46B3-204D-14FE194922E3}"/>
              </a:ext>
            </a:extLst>
          </p:cNvPr>
          <p:cNvSpPr/>
          <p:nvPr/>
        </p:nvSpPr>
        <p:spPr>
          <a:xfrm>
            <a:off x="6144509" y="0"/>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076" y="1742361"/>
            <a:ext cx="2655403" cy="3373079"/>
          </a:xfrm>
          <a:prstGeom prst="rect">
            <a:avLst/>
          </a:prstGeom>
        </p:spPr>
      </p:pic>
      <p:sp>
        <p:nvSpPr>
          <p:cNvPr id="7" name="Rettangolo 6">
            <a:extLst>
              <a:ext uri="{FF2B5EF4-FFF2-40B4-BE49-F238E27FC236}">
                <a16:creationId xmlns:a16="http://schemas.microsoft.com/office/drawing/2014/main" id="{391D3BB9-9C60-6AA8-1A11-E47DFAFFEF68}"/>
              </a:ext>
            </a:extLst>
          </p:cNvPr>
          <p:cNvSpPr/>
          <p:nvPr/>
        </p:nvSpPr>
        <p:spPr>
          <a:xfrm>
            <a:off x="4108501" y="3160849"/>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72B58A70-F1D3-5476-E7AB-89167A280E78}"/>
              </a:ext>
            </a:extLst>
          </p:cNvPr>
          <p:cNvSpPr/>
          <p:nvPr/>
        </p:nvSpPr>
        <p:spPr>
          <a:xfrm>
            <a:off x="4108501" y="3160849"/>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417119" y="-1337766"/>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552" y="2641600"/>
            <a:ext cx="2557193" cy="324832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334"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50" y="2494096"/>
            <a:ext cx="2655248" cy="3395827"/>
          </a:xfrm>
          <a:prstGeom prst="rect">
            <a:avLst/>
          </a:prstGeom>
        </p:spPr>
      </p:pic>
    </p:spTree>
    <p:extLst>
      <p:ext uri="{BB962C8B-B14F-4D97-AF65-F5344CB8AC3E}">
        <p14:creationId xmlns:p14="http://schemas.microsoft.com/office/powerpoint/2010/main" val="3220515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56ACF68-7EFF-1B4C-BD9E-FE88F1253BC2}"/>
              </a:ext>
            </a:extLst>
          </p:cNvPr>
          <p:cNvSpPr/>
          <p:nvPr/>
        </p:nvSpPr>
        <p:spPr>
          <a:xfrm>
            <a:off x="13707724" y="304201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AD94D146-4A90-F995-0CDE-E703FBB165FE}"/>
              </a:ext>
            </a:extLst>
          </p:cNvPr>
          <p:cNvSpPr/>
          <p:nvPr/>
        </p:nvSpPr>
        <p:spPr>
          <a:xfrm>
            <a:off x="13732859" y="3095172"/>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630" y="2387846"/>
            <a:ext cx="2756958" cy="3502080"/>
          </a:xfrm>
          <a:prstGeom prst="rect">
            <a:avLst/>
          </a:prstGeom>
        </p:spPr>
      </p:pic>
      <p:sp>
        <p:nvSpPr>
          <p:cNvPr id="12" name="Rettangolo 11">
            <a:extLst>
              <a:ext uri="{FF2B5EF4-FFF2-40B4-BE49-F238E27FC236}">
                <a16:creationId xmlns:a16="http://schemas.microsoft.com/office/drawing/2014/main" id="{DB19EA27-DA92-2852-828A-402099FFC0A2}"/>
              </a:ext>
            </a:extLst>
          </p:cNvPr>
          <p:cNvSpPr/>
          <p:nvPr/>
        </p:nvSpPr>
        <p:spPr>
          <a:xfrm>
            <a:off x="-4672642" y="3095172"/>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AF754B7F-0FC6-D84A-AA7E-0AEC74EA19C5}"/>
              </a:ext>
            </a:extLst>
          </p:cNvPr>
          <p:cNvSpPr/>
          <p:nvPr/>
        </p:nvSpPr>
        <p:spPr>
          <a:xfrm>
            <a:off x="-4672642" y="3095172"/>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981F11BF-369C-E430-DAE6-6799D08BC15C}"/>
              </a:ext>
            </a:extLst>
          </p:cNvPr>
          <p:cNvSpPr/>
          <p:nvPr/>
        </p:nvSpPr>
        <p:spPr>
          <a:xfrm>
            <a:off x="2939057" y="-199"/>
            <a:ext cx="9252943"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1455340"/>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518" y="2517043"/>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382" y="2387846"/>
            <a:ext cx="2655248" cy="3395827"/>
          </a:xfrm>
          <a:prstGeom prst="rect">
            <a:avLst/>
          </a:prstGeom>
        </p:spPr>
      </p:pic>
      <p:sp>
        <p:nvSpPr>
          <p:cNvPr id="14" name="CasellaDiTesto 13">
            <a:extLst>
              <a:ext uri="{FF2B5EF4-FFF2-40B4-BE49-F238E27FC236}">
                <a16:creationId xmlns:a16="http://schemas.microsoft.com/office/drawing/2014/main" id="{6E6C78FE-9EAC-E42D-6B83-F0DDB3EA1E34}"/>
              </a:ext>
            </a:extLst>
          </p:cNvPr>
          <p:cNvSpPr txBox="1"/>
          <p:nvPr/>
        </p:nvSpPr>
        <p:spPr>
          <a:xfrm>
            <a:off x="2077062" y="182850"/>
            <a:ext cx="10976932"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Interface </a:t>
            </a:r>
            <a:r>
              <a:rPr lang="it-IT" sz="4800" dirty="0" err="1">
                <a:solidFill>
                  <a:schemeClr val="bg1"/>
                </a:solidFill>
                <a:latin typeface="Pokemon Solid" panose="040B0500000000000000" pitchFamily="82" charset="2"/>
              </a:rPr>
              <a:t>Documentation</a:t>
            </a:r>
            <a:r>
              <a:rPr lang="it-IT" sz="4800" dirty="0">
                <a:solidFill>
                  <a:schemeClr val="bg1"/>
                </a:solidFill>
                <a:latin typeface="Pokemon Solid" panose="040B0500000000000000" pitchFamily="82" charset="2"/>
              </a:rPr>
              <a:t> Guidelines</a:t>
            </a:r>
          </a:p>
        </p:txBody>
      </p:sp>
      <p:sp>
        <p:nvSpPr>
          <p:cNvPr id="16" name="CasellaDiTesto 15">
            <a:extLst>
              <a:ext uri="{FF2B5EF4-FFF2-40B4-BE49-F238E27FC236}">
                <a16:creationId xmlns:a16="http://schemas.microsoft.com/office/drawing/2014/main" id="{9980C233-DC59-63D5-2A3F-42905695EF5C}"/>
              </a:ext>
            </a:extLst>
          </p:cNvPr>
          <p:cNvSpPr txBox="1"/>
          <p:nvPr/>
        </p:nvSpPr>
        <p:spPr>
          <a:xfrm>
            <a:off x="2939057" y="1884386"/>
            <a:ext cx="9252943" cy="5314275"/>
          </a:xfrm>
          <a:prstGeom prst="rect">
            <a:avLst/>
          </a:prstGeom>
          <a:noFill/>
        </p:spPr>
        <p:txBody>
          <a:bodyPr wrap="square" rtlCol="0">
            <a:spAutoFit/>
          </a:bodyPr>
          <a:lstStyle/>
          <a:p>
            <a:r>
              <a:rPr lang="it-IT" sz="2400" dirty="0">
                <a:solidFill>
                  <a:schemeClr val="bg1"/>
                </a:solidFill>
                <a:effectLst/>
                <a:latin typeface="Pokemon Solid" panose="040B0500000000000000" pitchFamily="82" charset="2"/>
                <a:ea typeface="Arial MT"/>
                <a:cs typeface="Arial MT"/>
              </a:rPr>
              <a:t>Per lo sviluppo sono state utilizzate le seguenti convenzioni:</a:t>
            </a: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e i metodo sono stati nominati a seconda della convenzione </a:t>
            </a:r>
            <a:r>
              <a:rPr lang="it-IT" sz="2400" dirty="0" err="1">
                <a:solidFill>
                  <a:schemeClr val="bg1"/>
                </a:solidFill>
                <a:effectLst/>
                <a:latin typeface="Pokemon Solid" panose="040B0500000000000000" pitchFamily="82" charset="2"/>
                <a:ea typeface="Arial MT"/>
                <a:cs typeface="Arial MT"/>
              </a:rPr>
              <a:t>CamelCase</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8070" algn="l"/>
              </a:tabLst>
            </a:pPr>
            <a:r>
              <a:rPr lang="it-IT" sz="2400" dirty="0">
                <a:solidFill>
                  <a:schemeClr val="bg1"/>
                </a:solidFill>
                <a:effectLst/>
                <a:latin typeface="Pokemon Solid" panose="040B0500000000000000" pitchFamily="82" charset="2"/>
                <a:ea typeface="Arial MT"/>
                <a:cs typeface="Arial MT"/>
              </a:rPr>
              <a:t>Gli oggetti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sono stati chiamati semplicemente con il nome dell'</a:t>
            </a:r>
            <a:r>
              <a:rPr lang="it-IT" sz="2400" dirty="0" err="1">
                <a:solidFill>
                  <a:schemeClr val="bg1"/>
                </a:solidFill>
                <a:effectLst/>
                <a:latin typeface="Pokemon Solid" panose="040B0500000000000000" pitchFamily="82" charset="2"/>
                <a:ea typeface="Arial MT"/>
                <a:cs typeface="Arial MT"/>
              </a:rPr>
              <a:t>entita</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sono stati nominati a seconda dell'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di cui si occupano e del loro ruolo nell' applicazione per esempio </a:t>
            </a:r>
            <a:r>
              <a:rPr lang="it-IT" sz="2400" dirty="0" err="1">
                <a:solidFill>
                  <a:schemeClr val="bg1"/>
                </a:solidFill>
                <a:effectLst/>
                <a:latin typeface="Pokemon Solid" panose="040B0500000000000000" pitchFamily="82" charset="2"/>
                <a:ea typeface="Arial MT"/>
                <a:cs typeface="Arial MT"/>
              </a:rPr>
              <a:t>TorneoService</a:t>
            </a:r>
            <a:r>
              <a:rPr lang="it-IT" sz="2400" dirty="0">
                <a:solidFill>
                  <a:schemeClr val="bg1"/>
                </a:solidFill>
                <a:effectLst/>
                <a:latin typeface="Pokemon Solid" panose="040B0500000000000000" pitchFamily="82" charset="2"/>
                <a:ea typeface="Arial MT"/>
                <a:cs typeface="Arial MT"/>
              </a:rPr>
              <a:t>, </a:t>
            </a:r>
            <a:r>
              <a:rPr lang="it-IT" sz="2400" dirty="0" err="1">
                <a:solidFill>
                  <a:schemeClr val="bg1"/>
                </a:solidFill>
                <a:effectLst/>
                <a:latin typeface="Pokemon Solid" panose="040B0500000000000000" pitchFamily="82" charset="2"/>
                <a:ea typeface="Arial MT"/>
                <a:cs typeface="Arial MT"/>
              </a:rPr>
              <a:t>UtenteController</a:t>
            </a:r>
            <a:r>
              <a:rPr lang="it-IT" sz="2400" dirty="0">
                <a:solidFill>
                  <a:schemeClr val="bg1"/>
                </a:solidFill>
                <a:effectLst/>
                <a:latin typeface="Pokemon Solid" panose="040B0500000000000000" pitchFamily="82" charset="2"/>
                <a:ea typeface="Arial MT"/>
                <a:cs typeface="Arial MT"/>
              </a:rPr>
              <a:t> ecc...</a:t>
            </a:r>
          </a:p>
          <a:p>
            <a:pPr marL="342900" lvl="0" indent="-342900">
              <a:spcBef>
                <a:spcPts val="795"/>
              </a:spcBef>
              <a:buFont typeface="Symbol" panose="05050102010706020507" pitchFamily="18" charset="2"/>
              <a:buChar char=""/>
              <a:tabLst>
                <a:tab pos="1068705" algn="l"/>
                <a:tab pos="1108075" algn="l"/>
              </a:tabLst>
            </a:pPr>
            <a:r>
              <a:rPr lang="it-IT" sz="2400" dirty="0">
                <a:solidFill>
                  <a:schemeClr val="bg1"/>
                </a:solidFill>
                <a:latin typeface="Pokemon Solid" panose="040B0500000000000000" pitchFamily="82" charset="2"/>
                <a:ea typeface="Arial MT"/>
                <a:cs typeface="Arial MT"/>
              </a:rPr>
              <a:t>L</a:t>
            </a:r>
            <a:r>
              <a:rPr lang="it-IT" sz="2400" dirty="0">
                <a:solidFill>
                  <a:schemeClr val="bg1"/>
                </a:solidFill>
                <a:effectLst/>
                <a:latin typeface="Pokemon Solid" panose="040B0500000000000000" pitchFamily="82" charset="2"/>
                <a:ea typeface="Arial MT"/>
                <a:cs typeface="Arial MT"/>
              </a:rPr>
              <a:t>e pagine html in </a:t>
            </a:r>
            <a:r>
              <a:rPr lang="it-IT" sz="2400" dirty="0" err="1">
                <a:solidFill>
                  <a:schemeClr val="bg1"/>
                </a:solidFill>
                <a:latin typeface="Pokemon Solid" panose="040B0500000000000000" pitchFamily="82" charset="2"/>
                <a:ea typeface="Arial MT"/>
                <a:cs typeface="Arial MT"/>
              </a:rPr>
              <a:t>T</a:t>
            </a:r>
            <a:r>
              <a:rPr lang="it-IT" sz="2400" dirty="0" err="1">
                <a:solidFill>
                  <a:schemeClr val="bg1"/>
                </a:solidFill>
                <a:effectLst/>
                <a:latin typeface="Pokemon Solid" panose="040B0500000000000000" pitchFamily="82" charset="2"/>
                <a:ea typeface="Arial MT"/>
                <a:cs typeface="Arial MT"/>
              </a:rPr>
              <a:t>hymeleaf</a:t>
            </a:r>
            <a:r>
              <a:rPr lang="it-IT" sz="2400" dirty="0">
                <a:solidFill>
                  <a:schemeClr val="bg1"/>
                </a:solidFill>
                <a:effectLst/>
                <a:latin typeface="Pokemon Solid" panose="040B0500000000000000" pitchFamily="82" charset="2"/>
                <a:ea typeface="Arial MT"/>
                <a:cs typeface="Arial MT"/>
              </a:rPr>
              <a:t> sono state segnate completamente in minuscolo</a:t>
            </a:r>
          </a:p>
          <a:p>
            <a:pPr marL="342900" lvl="0" indent="-342900">
              <a:spcBef>
                <a:spcPts val="795"/>
              </a:spcBef>
              <a:buFont typeface="Symbol" panose="05050102010706020507" pitchFamily="18" charset="2"/>
              <a:buChar char=""/>
              <a:tabLst>
                <a:tab pos="1068070" algn="l"/>
              </a:tabLst>
            </a:pPr>
            <a:r>
              <a:rPr lang="it-IT" sz="2400" dirty="0">
                <a:solidFill>
                  <a:schemeClr val="bg1"/>
                </a:solidFill>
                <a:effectLst/>
                <a:latin typeface="Pokemon Solid" panose="040B0500000000000000" pitchFamily="82" charset="2"/>
                <a:ea typeface="Arial MT"/>
                <a:cs typeface="Arial MT"/>
              </a:rPr>
              <a:t>I nomi dei package sono in minuscolo</a:t>
            </a:r>
          </a:p>
          <a:p>
            <a:endParaRPr lang="it-IT" dirty="0">
              <a:solidFill>
                <a:schemeClr val="bg1"/>
              </a:solidFill>
              <a:latin typeface="Pokemon Solid" panose="040B0500000000000000" pitchFamily="82" charset="2"/>
            </a:endParaRPr>
          </a:p>
        </p:txBody>
      </p:sp>
      <p:sp>
        <p:nvSpPr>
          <p:cNvPr id="18" name="CasellaDiTesto 17">
            <a:extLst>
              <a:ext uri="{FF2B5EF4-FFF2-40B4-BE49-F238E27FC236}">
                <a16:creationId xmlns:a16="http://schemas.microsoft.com/office/drawing/2014/main" id="{B2DEC24F-7363-6293-4244-7D91A52C6DC2}"/>
              </a:ext>
            </a:extLst>
          </p:cNvPr>
          <p:cNvSpPr txBox="1"/>
          <p:nvPr/>
        </p:nvSpPr>
        <p:spPr>
          <a:xfrm>
            <a:off x="15993051" y="182850"/>
            <a:ext cx="2939057"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Packages</a:t>
            </a:r>
          </a:p>
        </p:txBody>
      </p:sp>
      <p:sp>
        <p:nvSpPr>
          <p:cNvPr id="5" name="Rettangolo 4">
            <a:extLst>
              <a:ext uri="{FF2B5EF4-FFF2-40B4-BE49-F238E27FC236}">
                <a16:creationId xmlns:a16="http://schemas.microsoft.com/office/drawing/2014/main" id="{C6ED6F97-D7E9-46B3-204D-14FE194922E3}"/>
              </a:ext>
            </a:extLst>
          </p:cNvPr>
          <p:cNvSpPr/>
          <p:nvPr/>
        </p:nvSpPr>
        <p:spPr>
          <a:xfrm>
            <a:off x="0" y="-199"/>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567" y="1742162"/>
            <a:ext cx="2655403" cy="3373079"/>
          </a:xfrm>
          <a:prstGeom prst="rect">
            <a:avLst/>
          </a:prstGeom>
        </p:spPr>
      </p:pic>
      <p:pic>
        <p:nvPicPr>
          <p:cNvPr id="6" name="Immagine 5">
            <a:extLst>
              <a:ext uri="{FF2B5EF4-FFF2-40B4-BE49-F238E27FC236}">
                <a16:creationId xmlns:a16="http://schemas.microsoft.com/office/drawing/2014/main" id="{4D907A1A-C425-52F7-DD36-81A86873B2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63712" y="1648823"/>
            <a:ext cx="8380604" cy="4873871"/>
          </a:xfrm>
          <a:prstGeom prst="rect">
            <a:avLst/>
          </a:prstGeom>
        </p:spPr>
      </p:pic>
    </p:spTree>
    <p:extLst>
      <p:ext uri="{BB962C8B-B14F-4D97-AF65-F5344CB8AC3E}">
        <p14:creationId xmlns:p14="http://schemas.microsoft.com/office/powerpoint/2010/main" val="316495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56ACF68-7EFF-1B4C-BD9E-FE88F1253BC2}"/>
              </a:ext>
            </a:extLst>
          </p:cNvPr>
          <p:cNvSpPr/>
          <p:nvPr/>
        </p:nvSpPr>
        <p:spPr>
          <a:xfrm>
            <a:off x="13707724" y="304201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AD94D146-4A90-F995-0CDE-E703FBB165FE}"/>
              </a:ext>
            </a:extLst>
          </p:cNvPr>
          <p:cNvSpPr/>
          <p:nvPr/>
        </p:nvSpPr>
        <p:spPr>
          <a:xfrm>
            <a:off x="13732859" y="3095172"/>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630" y="2387846"/>
            <a:ext cx="2756958" cy="3502080"/>
          </a:xfrm>
          <a:prstGeom prst="rect">
            <a:avLst/>
          </a:prstGeom>
        </p:spPr>
      </p:pic>
      <p:sp>
        <p:nvSpPr>
          <p:cNvPr id="12" name="Rettangolo 11">
            <a:extLst>
              <a:ext uri="{FF2B5EF4-FFF2-40B4-BE49-F238E27FC236}">
                <a16:creationId xmlns:a16="http://schemas.microsoft.com/office/drawing/2014/main" id="{DB19EA27-DA92-2852-828A-402099FFC0A2}"/>
              </a:ext>
            </a:extLst>
          </p:cNvPr>
          <p:cNvSpPr/>
          <p:nvPr/>
        </p:nvSpPr>
        <p:spPr>
          <a:xfrm>
            <a:off x="-4672642" y="3095172"/>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AF754B7F-0FC6-D84A-AA7E-0AEC74EA19C5}"/>
              </a:ext>
            </a:extLst>
          </p:cNvPr>
          <p:cNvSpPr/>
          <p:nvPr/>
        </p:nvSpPr>
        <p:spPr>
          <a:xfrm>
            <a:off x="-4672642" y="3095172"/>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981F11BF-369C-E430-DAE6-6799D08BC15C}"/>
              </a:ext>
            </a:extLst>
          </p:cNvPr>
          <p:cNvSpPr/>
          <p:nvPr/>
        </p:nvSpPr>
        <p:spPr>
          <a:xfrm>
            <a:off x="2939057" y="-199"/>
            <a:ext cx="9252943"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Immagine 5">
            <a:extLst>
              <a:ext uri="{FF2B5EF4-FFF2-40B4-BE49-F238E27FC236}">
                <a16:creationId xmlns:a16="http://schemas.microsoft.com/office/drawing/2014/main" id="{96A4BF66-2D71-2B54-0BFA-BCF006E8C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5226" y="1766548"/>
            <a:ext cx="8380604" cy="4873871"/>
          </a:xfrm>
          <a:prstGeom prst="rect">
            <a:avLst/>
          </a:prstGeom>
        </p:spPr>
      </p:pic>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1455340"/>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8518" y="2517043"/>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3382" y="2387846"/>
            <a:ext cx="2655248" cy="3395827"/>
          </a:xfrm>
          <a:prstGeom prst="rect">
            <a:avLst/>
          </a:prstGeom>
        </p:spPr>
      </p:pic>
      <p:sp>
        <p:nvSpPr>
          <p:cNvPr id="14" name="CasellaDiTesto 13">
            <a:extLst>
              <a:ext uri="{FF2B5EF4-FFF2-40B4-BE49-F238E27FC236}">
                <a16:creationId xmlns:a16="http://schemas.microsoft.com/office/drawing/2014/main" id="{6E6C78FE-9EAC-E42D-6B83-F0DDB3EA1E34}"/>
              </a:ext>
            </a:extLst>
          </p:cNvPr>
          <p:cNvSpPr txBox="1"/>
          <p:nvPr/>
        </p:nvSpPr>
        <p:spPr>
          <a:xfrm>
            <a:off x="-10171230" y="136683"/>
            <a:ext cx="10976932"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Interface </a:t>
            </a:r>
            <a:r>
              <a:rPr lang="it-IT" sz="4800" dirty="0" err="1">
                <a:solidFill>
                  <a:schemeClr val="bg1"/>
                </a:solidFill>
                <a:latin typeface="Pokemon Solid" panose="040B0500000000000000" pitchFamily="82" charset="2"/>
              </a:rPr>
              <a:t>Documentation</a:t>
            </a:r>
            <a:r>
              <a:rPr lang="it-IT" sz="4800" dirty="0">
                <a:solidFill>
                  <a:schemeClr val="bg1"/>
                </a:solidFill>
                <a:latin typeface="Pokemon Solid" panose="040B0500000000000000" pitchFamily="82" charset="2"/>
              </a:rPr>
              <a:t> Guidelines</a:t>
            </a:r>
          </a:p>
        </p:txBody>
      </p:sp>
      <p:sp>
        <p:nvSpPr>
          <p:cNvPr id="16" name="CasellaDiTesto 15">
            <a:extLst>
              <a:ext uri="{FF2B5EF4-FFF2-40B4-BE49-F238E27FC236}">
                <a16:creationId xmlns:a16="http://schemas.microsoft.com/office/drawing/2014/main" id="{9980C233-DC59-63D5-2A3F-42905695EF5C}"/>
              </a:ext>
            </a:extLst>
          </p:cNvPr>
          <p:cNvSpPr txBox="1"/>
          <p:nvPr/>
        </p:nvSpPr>
        <p:spPr>
          <a:xfrm>
            <a:off x="-9309235" y="1838219"/>
            <a:ext cx="9252943" cy="5037276"/>
          </a:xfrm>
          <a:prstGeom prst="rect">
            <a:avLst/>
          </a:prstGeom>
          <a:noFill/>
        </p:spPr>
        <p:txBody>
          <a:bodyPr wrap="square" rtlCol="0">
            <a:spAutoFit/>
          </a:bodyPr>
          <a:lstStyle/>
          <a:p>
            <a:r>
              <a:rPr lang="it-IT" sz="2400" dirty="0">
                <a:solidFill>
                  <a:schemeClr val="bg1"/>
                </a:solidFill>
                <a:effectLst/>
                <a:latin typeface="Pokemon Solid" panose="040B0500000000000000" pitchFamily="82" charset="2"/>
                <a:ea typeface="Arial MT"/>
                <a:cs typeface="Arial MT"/>
              </a:rPr>
              <a:t>Per lo sviluppo sono state utilizzate le seguenti convenzioni:</a:t>
            </a: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e i metodo sono stati nominati a seconda della convenzione </a:t>
            </a:r>
            <a:r>
              <a:rPr lang="it-IT" sz="2400" dirty="0" err="1">
                <a:solidFill>
                  <a:schemeClr val="bg1"/>
                </a:solidFill>
                <a:effectLst/>
                <a:latin typeface="Pokemon Solid" panose="040B0500000000000000" pitchFamily="82" charset="2"/>
                <a:ea typeface="Arial MT"/>
                <a:cs typeface="Arial MT"/>
              </a:rPr>
              <a:t>CamelCase</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8070" algn="l"/>
              </a:tabLst>
            </a:pPr>
            <a:r>
              <a:rPr lang="it-IT" sz="2400" dirty="0">
                <a:solidFill>
                  <a:schemeClr val="bg1"/>
                </a:solidFill>
                <a:effectLst/>
                <a:latin typeface="Pokemon Solid" panose="040B0500000000000000" pitchFamily="82" charset="2"/>
                <a:ea typeface="Arial MT"/>
                <a:cs typeface="Arial MT"/>
              </a:rPr>
              <a:t>Gli oggetti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sono stati chiamati semplicemente con il nome dell'</a:t>
            </a:r>
            <a:r>
              <a:rPr lang="it-IT" sz="2400" dirty="0" err="1">
                <a:solidFill>
                  <a:schemeClr val="bg1"/>
                </a:solidFill>
                <a:effectLst/>
                <a:latin typeface="Pokemon Solid" panose="040B0500000000000000" pitchFamily="82" charset="2"/>
                <a:ea typeface="Arial MT"/>
                <a:cs typeface="Arial MT"/>
              </a:rPr>
              <a:t>entita</a:t>
            </a:r>
            <a:endParaRPr lang="it-IT" sz="2400" dirty="0">
              <a:solidFill>
                <a:schemeClr val="bg1"/>
              </a:solidFill>
              <a:effectLst/>
              <a:latin typeface="Pokemon Solid" panose="040B0500000000000000" pitchFamily="82" charset="2"/>
              <a:ea typeface="Arial MT"/>
              <a:cs typeface="Arial MT"/>
            </a:endParaRPr>
          </a:p>
          <a:p>
            <a:pPr marL="342900" lvl="0" indent="-342900">
              <a:spcBef>
                <a:spcPts val="795"/>
              </a:spcBef>
              <a:buFont typeface="Symbol" panose="05050102010706020507" pitchFamily="18" charset="2"/>
              <a:buChar char=""/>
              <a:tabLst>
                <a:tab pos="1067435" algn="l"/>
                <a:tab pos="1068705" algn="l"/>
              </a:tabLst>
            </a:pPr>
            <a:r>
              <a:rPr lang="it-IT" sz="2400" dirty="0">
                <a:solidFill>
                  <a:schemeClr val="bg1"/>
                </a:solidFill>
                <a:effectLst/>
                <a:latin typeface="Pokemon Solid" panose="040B0500000000000000" pitchFamily="82" charset="2"/>
                <a:ea typeface="Arial MT"/>
                <a:cs typeface="Arial MT"/>
              </a:rPr>
              <a:t>Gli oggetti sono stati nominati a seconda dell' </a:t>
            </a:r>
            <a:r>
              <a:rPr lang="it-IT" sz="2400" dirty="0" err="1">
                <a:solidFill>
                  <a:schemeClr val="bg1"/>
                </a:solidFill>
                <a:effectLst/>
                <a:latin typeface="Pokemon Solid" panose="040B0500000000000000" pitchFamily="82" charset="2"/>
                <a:ea typeface="Arial MT"/>
                <a:cs typeface="Arial MT"/>
              </a:rPr>
              <a:t>entita</a:t>
            </a:r>
            <a:r>
              <a:rPr lang="it-IT" sz="2400" dirty="0">
                <a:solidFill>
                  <a:schemeClr val="bg1"/>
                </a:solidFill>
                <a:effectLst/>
                <a:latin typeface="Pokemon Solid" panose="040B0500000000000000" pitchFamily="82" charset="2"/>
                <a:ea typeface="Arial MT"/>
                <a:cs typeface="Arial MT"/>
              </a:rPr>
              <a:t> di cui si occupano e del loro ruolo nell' applicazione per esempio </a:t>
            </a:r>
            <a:r>
              <a:rPr lang="it-IT" sz="2400" dirty="0" err="1">
                <a:solidFill>
                  <a:schemeClr val="bg1"/>
                </a:solidFill>
                <a:effectLst/>
                <a:latin typeface="Pokemon Solid" panose="040B0500000000000000" pitchFamily="82" charset="2"/>
                <a:ea typeface="Arial MT"/>
                <a:cs typeface="Arial MT"/>
              </a:rPr>
              <a:t>TorneoService</a:t>
            </a:r>
            <a:r>
              <a:rPr lang="it-IT" sz="2400" dirty="0">
                <a:solidFill>
                  <a:schemeClr val="bg1"/>
                </a:solidFill>
                <a:effectLst/>
                <a:latin typeface="Pokemon Solid" panose="040B0500000000000000" pitchFamily="82" charset="2"/>
                <a:ea typeface="Arial MT"/>
                <a:cs typeface="Arial MT"/>
              </a:rPr>
              <a:t>, </a:t>
            </a:r>
            <a:r>
              <a:rPr lang="it-IT" sz="2400" dirty="0" err="1">
                <a:solidFill>
                  <a:schemeClr val="bg1"/>
                </a:solidFill>
                <a:effectLst/>
                <a:latin typeface="Pokemon Solid" panose="040B0500000000000000" pitchFamily="82" charset="2"/>
                <a:ea typeface="Arial MT"/>
                <a:cs typeface="Arial MT"/>
              </a:rPr>
              <a:t>UtenteController</a:t>
            </a:r>
            <a:r>
              <a:rPr lang="it-IT" sz="2400" dirty="0">
                <a:solidFill>
                  <a:schemeClr val="bg1"/>
                </a:solidFill>
                <a:effectLst/>
                <a:latin typeface="Pokemon Solid" panose="040B0500000000000000" pitchFamily="82" charset="2"/>
                <a:ea typeface="Arial MT"/>
                <a:cs typeface="Arial MT"/>
              </a:rPr>
              <a:t> ecc...</a:t>
            </a:r>
          </a:p>
          <a:p>
            <a:pPr marL="342900" lvl="0" indent="-342900">
              <a:spcBef>
                <a:spcPts val="795"/>
              </a:spcBef>
              <a:buFont typeface="Symbol" panose="05050102010706020507" pitchFamily="18" charset="2"/>
              <a:buChar char=""/>
              <a:tabLst>
                <a:tab pos="1068705" algn="l"/>
                <a:tab pos="1108075" algn="l"/>
              </a:tabLst>
            </a:pPr>
            <a:r>
              <a:rPr lang="it-IT" sz="2400" dirty="0">
                <a:solidFill>
                  <a:schemeClr val="bg1"/>
                </a:solidFill>
                <a:latin typeface="Pokemon Solid" panose="040B0500000000000000" pitchFamily="82" charset="2"/>
                <a:ea typeface="Arial MT"/>
                <a:cs typeface="Arial MT"/>
              </a:rPr>
              <a:t>L</a:t>
            </a:r>
            <a:r>
              <a:rPr lang="it-IT" sz="2400" dirty="0">
                <a:solidFill>
                  <a:schemeClr val="bg1"/>
                </a:solidFill>
                <a:effectLst/>
                <a:latin typeface="Pokemon Solid" panose="040B0500000000000000" pitchFamily="82" charset="2"/>
                <a:ea typeface="Arial MT"/>
                <a:cs typeface="Arial MT"/>
              </a:rPr>
              <a:t>e pagine html in </a:t>
            </a:r>
            <a:r>
              <a:rPr lang="it-IT" sz="2400" dirty="0" err="1">
                <a:solidFill>
                  <a:schemeClr val="bg1"/>
                </a:solidFill>
                <a:latin typeface="Pokemon Solid" panose="040B0500000000000000" pitchFamily="82" charset="2"/>
                <a:ea typeface="Arial MT"/>
                <a:cs typeface="Arial MT"/>
              </a:rPr>
              <a:t>T</a:t>
            </a:r>
            <a:r>
              <a:rPr lang="it-IT" sz="2400" dirty="0" err="1">
                <a:solidFill>
                  <a:schemeClr val="bg1"/>
                </a:solidFill>
                <a:effectLst/>
                <a:latin typeface="Pokemon Solid" panose="040B0500000000000000" pitchFamily="82" charset="2"/>
                <a:ea typeface="Arial MT"/>
                <a:cs typeface="Arial MT"/>
              </a:rPr>
              <a:t>hymeleaf</a:t>
            </a:r>
            <a:r>
              <a:rPr lang="it-IT" sz="2400" dirty="0">
                <a:solidFill>
                  <a:schemeClr val="bg1"/>
                </a:solidFill>
                <a:effectLst/>
                <a:latin typeface="Pokemon Solid" panose="040B0500000000000000" pitchFamily="82" charset="2"/>
                <a:ea typeface="Arial MT"/>
                <a:cs typeface="Arial MT"/>
              </a:rPr>
              <a:t> sono state segnate completamente in minuscolo</a:t>
            </a:r>
          </a:p>
          <a:p>
            <a:pPr marL="342900" lvl="0" indent="-342900">
              <a:spcBef>
                <a:spcPts val="795"/>
              </a:spcBef>
              <a:buFont typeface="Symbol" panose="05050102010706020507" pitchFamily="18" charset="2"/>
              <a:buChar char=""/>
              <a:tabLst>
                <a:tab pos="1068070" algn="l"/>
              </a:tabLst>
            </a:pPr>
            <a:r>
              <a:rPr lang="it-IT" sz="2400">
                <a:solidFill>
                  <a:schemeClr val="bg1"/>
                </a:solidFill>
                <a:effectLst/>
                <a:latin typeface="Pokemon Solid" panose="040B0500000000000000" pitchFamily="82" charset="2"/>
                <a:ea typeface="Arial MT"/>
                <a:cs typeface="Arial MT"/>
              </a:rPr>
              <a:t>I nomi dei package sono in minuscolo</a:t>
            </a:r>
          </a:p>
        </p:txBody>
      </p:sp>
      <p:sp>
        <p:nvSpPr>
          <p:cNvPr id="18" name="CasellaDiTesto 17">
            <a:extLst>
              <a:ext uri="{FF2B5EF4-FFF2-40B4-BE49-F238E27FC236}">
                <a16:creationId xmlns:a16="http://schemas.microsoft.com/office/drawing/2014/main" id="{B2DEC24F-7363-6293-4244-7D91A52C6DC2}"/>
              </a:ext>
            </a:extLst>
          </p:cNvPr>
          <p:cNvSpPr txBox="1"/>
          <p:nvPr/>
        </p:nvSpPr>
        <p:spPr>
          <a:xfrm>
            <a:off x="6096000" y="136683"/>
            <a:ext cx="2939057"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Packages</a:t>
            </a:r>
          </a:p>
        </p:txBody>
      </p:sp>
      <p:sp>
        <p:nvSpPr>
          <p:cNvPr id="5" name="Rettangolo 4">
            <a:extLst>
              <a:ext uri="{FF2B5EF4-FFF2-40B4-BE49-F238E27FC236}">
                <a16:creationId xmlns:a16="http://schemas.microsoft.com/office/drawing/2014/main" id="{C6ED6F97-D7E9-46B3-204D-14FE194922E3}"/>
              </a:ext>
            </a:extLst>
          </p:cNvPr>
          <p:cNvSpPr/>
          <p:nvPr/>
        </p:nvSpPr>
        <p:spPr>
          <a:xfrm>
            <a:off x="0" y="-199"/>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567" y="1742162"/>
            <a:ext cx="2655403" cy="3373079"/>
          </a:xfrm>
          <a:prstGeom prst="rect">
            <a:avLst/>
          </a:prstGeom>
        </p:spPr>
      </p:pic>
      <p:sp>
        <p:nvSpPr>
          <p:cNvPr id="7" name="CasellaDiTesto 6">
            <a:extLst>
              <a:ext uri="{FF2B5EF4-FFF2-40B4-BE49-F238E27FC236}">
                <a16:creationId xmlns:a16="http://schemas.microsoft.com/office/drawing/2014/main" id="{2D721A7E-DDF5-8664-D1BC-F3FCCD66AAD8}"/>
              </a:ext>
            </a:extLst>
          </p:cNvPr>
          <p:cNvSpPr txBox="1"/>
          <p:nvPr/>
        </p:nvSpPr>
        <p:spPr>
          <a:xfrm>
            <a:off x="16013489" y="402072"/>
            <a:ext cx="5563513"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Interfacce delle classi</a:t>
            </a:r>
          </a:p>
        </p:txBody>
      </p:sp>
      <p:graphicFrame>
        <p:nvGraphicFramePr>
          <p:cNvPr id="10" name="Tabella 9">
            <a:extLst>
              <a:ext uri="{FF2B5EF4-FFF2-40B4-BE49-F238E27FC236}">
                <a16:creationId xmlns:a16="http://schemas.microsoft.com/office/drawing/2014/main" id="{206030E8-B8CD-0AE7-15F4-C8F30FAD8AD1}"/>
              </a:ext>
            </a:extLst>
          </p:cNvPr>
          <p:cNvGraphicFramePr>
            <a:graphicFrameLocks noGrp="1"/>
          </p:cNvGraphicFramePr>
          <p:nvPr>
            <p:extLst>
              <p:ext uri="{D42A27DB-BD31-4B8C-83A1-F6EECF244321}">
                <p14:modId xmlns:p14="http://schemas.microsoft.com/office/powerpoint/2010/main" val="3008893535"/>
              </p:ext>
            </p:extLst>
          </p:nvPr>
        </p:nvGraphicFramePr>
        <p:xfrm>
          <a:off x="14502509" y="3209639"/>
          <a:ext cx="8518986" cy="3434113"/>
        </p:xfrm>
        <a:graphic>
          <a:graphicData uri="http://schemas.openxmlformats.org/drawingml/2006/table">
            <a:tbl>
              <a:tblPr firstRow="1" firstCol="1" bandRow="1">
                <a:tableStyleId>{5C22544A-7EE6-4342-B048-85BDC9FD1C3A}</a:tableStyleId>
              </a:tblPr>
              <a:tblGrid>
                <a:gridCol w="4259493">
                  <a:extLst>
                    <a:ext uri="{9D8B030D-6E8A-4147-A177-3AD203B41FA5}">
                      <a16:colId xmlns:a16="http://schemas.microsoft.com/office/drawing/2014/main" val="3847738613"/>
                    </a:ext>
                  </a:extLst>
                </a:gridCol>
                <a:gridCol w="4259493">
                  <a:extLst>
                    <a:ext uri="{9D8B030D-6E8A-4147-A177-3AD203B41FA5}">
                      <a16:colId xmlns:a16="http://schemas.microsoft.com/office/drawing/2014/main" val="363427647"/>
                    </a:ext>
                  </a:extLst>
                </a:gridCol>
              </a:tblGrid>
              <a:tr h="567229">
                <a:tc gridSpan="2">
                  <a:txBody>
                    <a:bodyPr/>
                    <a:lstStyle/>
                    <a:p>
                      <a:pPr>
                        <a:lnSpc>
                          <a:spcPct val="107000"/>
                        </a:lnSpc>
                      </a:pPr>
                      <a:r>
                        <a:rPr lang="it-IT" sz="1400" dirty="0" err="1">
                          <a:effectLst/>
                        </a:rPr>
                        <a:t>GuestService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hMerge="1">
                  <a:txBody>
                    <a:bodyPr/>
                    <a:lstStyle/>
                    <a:p>
                      <a:endParaRPr lang="it-IT"/>
                    </a:p>
                  </a:txBody>
                  <a:tcPr/>
                </a:tc>
                <a:extLst>
                  <a:ext uri="{0D108BD9-81ED-4DB2-BD59-A6C34878D82A}">
                    <a16:rowId xmlns:a16="http://schemas.microsoft.com/office/drawing/2014/main" val="376959879"/>
                  </a:ext>
                </a:extLst>
              </a:tr>
              <a:tr h="567229">
                <a:tc>
                  <a:txBody>
                    <a:bodyPr/>
                    <a:lstStyle/>
                    <a:p>
                      <a:pPr>
                        <a:lnSpc>
                          <a:spcPct val="107000"/>
                        </a:lnSpc>
                      </a:pPr>
                      <a:r>
                        <a:rPr lang="it-IT" sz="1400" dirty="0">
                          <a:effectLst/>
                        </a:rPr>
                        <a:t>Metodo</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400" b="1" kern="1200" dirty="0">
                          <a:solidFill>
                            <a:schemeClr val="lt1"/>
                          </a:solidFill>
                          <a:effectLst/>
                          <a:latin typeface="+mn-lt"/>
                          <a:ea typeface="+mn-ea"/>
                          <a:cs typeface="+mn-cs"/>
                        </a:rPr>
                        <a:t>Descrizione</a:t>
                      </a:r>
                    </a:p>
                  </a:txBody>
                  <a:tcPr marL="66675" marR="666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8B3E22"/>
                    </a:solidFill>
                  </a:tcPr>
                </a:tc>
                <a:extLst>
                  <a:ext uri="{0D108BD9-81ED-4DB2-BD59-A6C34878D82A}">
                    <a16:rowId xmlns:a16="http://schemas.microsoft.com/office/drawing/2014/main" val="2082613099"/>
                  </a:ext>
                </a:extLst>
              </a:tr>
              <a:tr h="915143">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registrazioneGiocatore</a:t>
                      </a:r>
                      <a:r>
                        <a:rPr lang="it-IT" sz="1100" dirty="0">
                          <a:effectLst/>
                        </a:rPr>
                        <a:t>(Giocatore </a:t>
                      </a:r>
                      <a:r>
                        <a:rPr lang="it-IT" sz="1100" dirty="0" err="1">
                          <a:effectLst/>
                        </a:rPr>
                        <a:t>giocatore</a:t>
                      </a:r>
                      <a:r>
                        <a:rPr lang="it-IT" sz="1100" dirty="0">
                          <a:effectLst/>
                        </a:rPr>
                        <a:t>, </a:t>
                      </a:r>
                      <a:r>
                        <a:rPr lang="it-IT" sz="1100" dirty="0" err="1">
                          <a:effectLst/>
                        </a:rPr>
                        <a:t>String</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giocatore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1621835026"/>
                  </a:ext>
                </a:extLst>
              </a:tr>
              <a:tr h="1384512">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registrazioneOrganizzatore</a:t>
                      </a:r>
                      <a:r>
                        <a:rPr lang="it-IT" sz="1100" dirty="0">
                          <a:effectLst/>
                        </a:rPr>
                        <a:t>(Organizzatore </a:t>
                      </a:r>
                      <a:r>
                        <a:rPr lang="it-IT" sz="1100" dirty="0" err="1">
                          <a:effectLst/>
                        </a:rPr>
                        <a:t>organizzatore</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organizzatore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4103271548"/>
                  </a:ext>
                </a:extLst>
              </a:tr>
            </a:tbl>
          </a:graphicData>
        </a:graphic>
      </p:graphicFrame>
      <p:sp>
        <p:nvSpPr>
          <p:cNvPr id="11" name="CasellaDiTesto 10">
            <a:extLst>
              <a:ext uri="{FF2B5EF4-FFF2-40B4-BE49-F238E27FC236}">
                <a16:creationId xmlns:a16="http://schemas.microsoft.com/office/drawing/2014/main" id="{2F4270DB-9CC9-541B-F8FB-0A0BFDEB6095}"/>
              </a:ext>
            </a:extLst>
          </p:cNvPr>
          <p:cNvSpPr txBox="1"/>
          <p:nvPr/>
        </p:nvSpPr>
        <p:spPr>
          <a:xfrm>
            <a:off x="14445012" y="2267520"/>
            <a:ext cx="8576483" cy="646331"/>
          </a:xfrm>
          <a:prstGeom prst="rect">
            <a:avLst/>
          </a:prstGeom>
          <a:noFill/>
        </p:spPr>
        <p:txBody>
          <a:bodyPr wrap="square" rtlCol="0">
            <a:spAutoFit/>
          </a:bodyPr>
          <a:lstStyle/>
          <a:p>
            <a:pPr algn="ctr"/>
            <a:r>
              <a:rPr lang="it-IT" sz="1800" dirty="0">
                <a:solidFill>
                  <a:schemeClr val="bg1"/>
                </a:solidFill>
                <a:effectLst/>
                <a:latin typeface="Pokemon Solid" panose="040B0500000000000000" pitchFamily="82" charset="2"/>
                <a:ea typeface="Arial MT"/>
                <a:cs typeface="Arial MT"/>
              </a:rPr>
              <a:t>È stata definita un'interfaccia di servizio per ogni classe di servizio.</a:t>
            </a:r>
          </a:p>
          <a:p>
            <a:endParaRPr lang="it-IT" dirty="0"/>
          </a:p>
        </p:txBody>
      </p:sp>
    </p:spTree>
    <p:extLst>
      <p:ext uri="{BB962C8B-B14F-4D97-AF65-F5344CB8AC3E}">
        <p14:creationId xmlns:p14="http://schemas.microsoft.com/office/powerpoint/2010/main" val="3863874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286EC-41B6-22EF-4602-CD64CCA4119A}"/>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E33A5C3A-3E65-4AB9-140C-40561A7338D7}"/>
              </a:ext>
            </a:extLst>
          </p:cNvPr>
          <p:cNvSpPr/>
          <p:nvPr/>
        </p:nvSpPr>
        <p:spPr>
          <a:xfrm>
            <a:off x="13707724" y="304201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2AA5F1B3-0AE5-41FA-7659-D9E9504E80D1}"/>
              </a:ext>
            </a:extLst>
          </p:cNvPr>
          <p:cNvSpPr/>
          <p:nvPr/>
        </p:nvSpPr>
        <p:spPr>
          <a:xfrm>
            <a:off x="13732859" y="3095172"/>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5088810-7F92-D00C-A2EB-AD2AEC47E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630" y="2387846"/>
            <a:ext cx="2756958" cy="3502080"/>
          </a:xfrm>
          <a:prstGeom prst="rect">
            <a:avLst/>
          </a:prstGeom>
        </p:spPr>
      </p:pic>
      <p:sp>
        <p:nvSpPr>
          <p:cNvPr id="12" name="Rettangolo 11">
            <a:extLst>
              <a:ext uri="{FF2B5EF4-FFF2-40B4-BE49-F238E27FC236}">
                <a16:creationId xmlns:a16="http://schemas.microsoft.com/office/drawing/2014/main" id="{64948367-899D-C7E5-EBA9-3D097725C9C5}"/>
              </a:ext>
            </a:extLst>
          </p:cNvPr>
          <p:cNvSpPr/>
          <p:nvPr/>
        </p:nvSpPr>
        <p:spPr>
          <a:xfrm>
            <a:off x="-4672642" y="3095172"/>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1522BEB5-859F-AAB2-21B8-9840C5437310}"/>
              </a:ext>
            </a:extLst>
          </p:cNvPr>
          <p:cNvSpPr/>
          <p:nvPr/>
        </p:nvSpPr>
        <p:spPr>
          <a:xfrm>
            <a:off x="-4672642" y="3095172"/>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E607D47E-3954-CE12-C713-AFD60C73E7DD}"/>
              </a:ext>
            </a:extLst>
          </p:cNvPr>
          <p:cNvSpPr/>
          <p:nvPr/>
        </p:nvSpPr>
        <p:spPr>
          <a:xfrm>
            <a:off x="2939057" y="-199"/>
            <a:ext cx="9252943"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150554CD-3D0B-7A84-F3FB-28269950A64F}"/>
              </a:ext>
            </a:extLst>
          </p:cNvPr>
          <p:cNvSpPr txBox="1"/>
          <p:nvPr/>
        </p:nvSpPr>
        <p:spPr>
          <a:xfrm>
            <a:off x="4783771" y="182850"/>
            <a:ext cx="5563513"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Interfacce delle classi</a:t>
            </a:r>
          </a:p>
        </p:txBody>
      </p:sp>
      <p:graphicFrame>
        <p:nvGraphicFramePr>
          <p:cNvPr id="10" name="Tabella 9">
            <a:extLst>
              <a:ext uri="{FF2B5EF4-FFF2-40B4-BE49-F238E27FC236}">
                <a16:creationId xmlns:a16="http://schemas.microsoft.com/office/drawing/2014/main" id="{BFC32C5D-7FB4-7249-3FF1-15135960AB4E}"/>
              </a:ext>
            </a:extLst>
          </p:cNvPr>
          <p:cNvGraphicFramePr>
            <a:graphicFrameLocks noGrp="1"/>
          </p:cNvGraphicFramePr>
          <p:nvPr>
            <p:extLst>
              <p:ext uri="{D42A27DB-BD31-4B8C-83A1-F6EECF244321}">
                <p14:modId xmlns:p14="http://schemas.microsoft.com/office/powerpoint/2010/main" val="3124999005"/>
              </p:ext>
            </p:extLst>
          </p:nvPr>
        </p:nvGraphicFramePr>
        <p:xfrm>
          <a:off x="3272791" y="2990417"/>
          <a:ext cx="8518986" cy="3434113"/>
        </p:xfrm>
        <a:graphic>
          <a:graphicData uri="http://schemas.openxmlformats.org/drawingml/2006/table">
            <a:tbl>
              <a:tblPr firstRow="1" firstCol="1" bandRow="1">
                <a:tableStyleId>{5C22544A-7EE6-4342-B048-85BDC9FD1C3A}</a:tableStyleId>
              </a:tblPr>
              <a:tblGrid>
                <a:gridCol w="4259493">
                  <a:extLst>
                    <a:ext uri="{9D8B030D-6E8A-4147-A177-3AD203B41FA5}">
                      <a16:colId xmlns:a16="http://schemas.microsoft.com/office/drawing/2014/main" val="3847738613"/>
                    </a:ext>
                  </a:extLst>
                </a:gridCol>
                <a:gridCol w="4259493">
                  <a:extLst>
                    <a:ext uri="{9D8B030D-6E8A-4147-A177-3AD203B41FA5}">
                      <a16:colId xmlns:a16="http://schemas.microsoft.com/office/drawing/2014/main" val="363427647"/>
                    </a:ext>
                  </a:extLst>
                </a:gridCol>
              </a:tblGrid>
              <a:tr h="567229">
                <a:tc gridSpan="2">
                  <a:txBody>
                    <a:bodyPr/>
                    <a:lstStyle/>
                    <a:p>
                      <a:pPr>
                        <a:lnSpc>
                          <a:spcPct val="107000"/>
                        </a:lnSpc>
                      </a:pPr>
                      <a:r>
                        <a:rPr lang="it-IT" sz="1400" dirty="0" err="1">
                          <a:effectLst/>
                        </a:rPr>
                        <a:t>GuestService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hMerge="1">
                  <a:txBody>
                    <a:bodyPr/>
                    <a:lstStyle/>
                    <a:p>
                      <a:endParaRPr lang="it-IT"/>
                    </a:p>
                  </a:txBody>
                  <a:tcPr/>
                </a:tc>
                <a:extLst>
                  <a:ext uri="{0D108BD9-81ED-4DB2-BD59-A6C34878D82A}">
                    <a16:rowId xmlns:a16="http://schemas.microsoft.com/office/drawing/2014/main" val="376959879"/>
                  </a:ext>
                </a:extLst>
              </a:tr>
              <a:tr h="567229">
                <a:tc>
                  <a:txBody>
                    <a:bodyPr/>
                    <a:lstStyle/>
                    <a:p>
                      <a:pPr>
                        <a:lnSpc>
                          <a:spcPct val="107000"/>
                        </a:lnSpc>
                      </a:pPr>
                      <a:r>
                        <a:rPr lang="it-IT" sz="1400" dirty="0">
                          <a:effectLst/>
                        </a:rPr>
                        <a:t>Metodo</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400" b="1" kern="1200" dirty="0">
                          <a:solidFill>
                            <a:schemeClr val="lt1"/>
                          </a:solidFill>
                          <a:effectLst/>
                          <a:latin typeface="+mn-lt"/>
                          <a:ea typeface="+mn-ea"/>
                          <a:cs typeface="+mn-cs"/>
                        </a:rPr>
                        <a:t>Descrizione</a:t>
                      </a:r>
                    </a:p>
                  </a:txBody>
                  <a:tcPr marL="66675" marR="666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8B3E22"/>
                    </a:solidFill>
                  </a:tcPr>
                </a:tc>
                <a:extLst>
                  <a:ext uri="{0D108BD9-81ED-4DB2-BD59-A6C34878D82A}">
                    <a16:rowId xmlns:a16="http://schemas.microsoft.com/office/drawing/2014/main" val="2082613099"/>
                  </a:ext>
                </a:extLst>
              </a:tr>
              <a:tr h="915143">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registrazioneGiocatore</a:t>
                      </a:r>
                      <a:r>
                        <a:rPr lang="it-IT" sz="1100" dirty="0">
                          <a:effectLst/>
                        </a:rPr>
                        <a:t>(Giocatore </a:t>
                      </a:r>
                      <a:r>
                        <a:rPr lang="it-IT" sz="1100" dirty="0" err="1">
                          <a:effectLst/>
                        </a:rPr>
                        <a:t>giocatore</a:t>
                      </a:r>
                      <a:r>
                        <a:rPr lang="it-IT" sz="1100" dirty="0">
                          <a:effectLst/>
                        </a:rPr>
                        <a:t>, </a:t>
                      </a:r>
                      <a:r>
                        <a:rPr lang="it-IT" sz="1100" dirty="0" err="1">
                          <a:effectLst/>
                        </a:rPr>
                        <a:t>String</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giocatore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1621835026"/>
                  </a:ext>
                </a:extLst>
              </a:tr>
              <a:tr h="1384512">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registrazioneOrganizzatore</a:t>
                      </a:r>
                      <a:r>
                        <a:rPr lang="it-IT" sz="1100" dirty="0">
                          <a:effectLst/>
                        </a:rPr>
                        <a:t>(Organizzatore </a:t>
                      </a:r>
                      <a:r>
                        <a:rPr lang="it-IT" sz="1100" dirty="0" err="1">
                          <a:effectLst/>
                        </a:rPr>
                        <a:t>organizzatore</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organizzatore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4103271548"/>
                  </a:ext>
                </a:extLst>
              </a:tr>
            </a:tbl>
          </a:graphicData>
        </a:graphic>
      </p:graphicFrame>
      <p:sp>
        <p:nvSpPr>
          <p:cNvPr id="22" name="CasellaDiTesto 21">
            <a:extLst>
              <a:ext uri="{FF2B5EF4-FFF2-40B4-BE49-F238E27FC236}">
                <a16:creationId xmlns:a16="http://schemas.microsoft.com/office/drawing/2014/main" id="{85E21EBD-7A92-CC95-7CF2-1B4EF30793CB}"/>
              </a:ext>
            </a:extLst>
          </p:cNvPr>
          <p:cNvSpPr txBox="1"/>
          <p:nvPr/>
        </p:nvSpPr>
        <p:spPr>
          <a:xfrm>
            <a:off x="3215294" y="2048298"/>
            <a:ext cx="8576483" cy="646331"/>
          </a:xfrm>
          <a:prstGeom prst="rect">
            <a:avLst/>
          </a:prstGeom>
          <a:noFill/>
        </p:spPr>
        <p:txBody>
          <a:bodyPr wrap="square" rtlCol="0">
            <a:spAutoFit/>
          </a:bodyPr>
          <a:lstStyle/>
          <a:p>
            <a:pPr algn="ctr"/>
            <a:r>
              <a:rPr lang="it-IT" sz="1800" dirty="0">
                <a:solidFill>
                  <a:schemeClr val="bg1"/>
                </a:solidFill>
                <a:effectLst/>
                <a:latin typeface="Pokemon Solid" panose="040B0500000000000000" pitchFamily="82" charset="2"/>
                <a:ea typeface="Arial MT"/>
                <a:cs typeface="Arial MT"/>
              </a:rPr>
              <a:t>È stata definita un'interfaccia di servizio per ogni classe di servizio.</a:t>
            </a:r>
          </a:p>
          <a:p>
            <a:endParaRPr lang="it-IT" dirty="0"/>
          </a:p>
        </p:txBody>
      </p:sp>
      <p:sp>
        <p:nvSpPr>
          <p:cNvPr id="18" name="CasellaDiTesto 17">
            <a:extLst>
              <a:ext uri="{FF2B5EF4-FFF2-40B4-BE49-F238E27FC236}">
                <a16:creationId xmlns:a16="http://schemas.microsoft.com/office/drawing/2014/main" id="{EA74BD03-4C6B-1BF7-28B8-23A768FD331A}"/>
              </a:ext>
            </a:extLst>
          </p:cNvPr>
          <p:cNvSpPr txBox="1"/>
          <p:nvPr/>
        </p:nvSpPr>
        <p:spPr>
          <a:xfrm>
            <a:off x="-6591760" y="248612"/>
            <a:ext cx="2939057"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Packages</a:t>
            </a:r>
          </a:p>
        </p:txBody>
      </p:sp>
      <p:pic>
        <p:nvPicPr>
          <p:cNvPr id="6" name="Immagine 5">
            <a:extLst>
              <a:ext uri="{FF2B5EF4-FFF2-40B4-BE49-F238E27FC236}">
                <a16:creationId xmlns:a16="http://schemas.microsoft.com/office/drawing/2014/main" id="{11C2D150-B470-283D-B387-A7377C4BD2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2534" y="1878477"/>
            <a:ext cx="8380604" cy="4873871"/>
          </a:xfrm>
          <a:prstGeom prst="rect">
            <a:avLst/>
          </a:prstGeom>
        </p:spPr>
      </p:pic>
      <p:pic>
        <p:nvPicPr>
          <p:cNvPr id="4" name="Immagine 3" descr="Immagine che contiene Carattere, Elementi grafici, grafica, tipografia&#10;&#10;Descrizione generata automaticamente">
            <a:extLst>
              <a:ext uri="{FF2B5EF4-FFF2-40B4-BE49-F238E27FC236}">
                <a16:creationId xmlns:a16="http://schemas.microsoft.com/office/drawing/2014/main" id="{52EA2667-2190-8975-6EDC-A15C9EC0D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3F092CF7-7364-DCE4-7EAF-E88FADC5BD50}"/>
              </a:ext>
            </a:extLst>
          </p:cNvPr>
          <p:cNvSpPr txBox="1"/>
          <p:nvPr/>
        </p:nvSpPr>
        <p:spPr>
          <a:xfrm>
            <a:off x="682581" y="-1455340"/>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9" name="Immagine 18" descr="Immagine che contiene cerchio, verde, Elementi grafici, logo&#10;&#10;Descrizione generata automaticamente">
            <a:extLst>
              <a:ext uri="{FF2B5EF4-FFF2-40B4-BE49-F238E27FC236}">
                <a16:creationId xmlns:a16="http://schemas.microsoft.com/office/drawing/2014/main" id="{BB77ECCA-29A3-DAC2-97BE-23B6CA696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8518" y="2517043"/>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2794DB19-33EA-9FDC-C085-143F8496FC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3382" y="2387846"/>
            <a:ext cx="2655248" cy="3395827"/>
          </a:xfrm>
          <a:prstGeom prst="rect">
            <a:avLst/>
          </a:prstGeom>
        </p:spPr>
      </p:pic>
      <p:sp>
        <p:nvSpPr>
          <p:cNvPr id="5" name="Rettangolo 4">
            <a:extLst>
              <a:ext uri="{FF2B5EF4-FFF2-40B4-BE49-F238E27FC236}">
                <a16:creationId xmlns:a16="http://schemas.microsoft.com/office/drawing/2014/main" id="{0A0C0364-AC69-6F75-C7BF-C77C80904AC3}"/>
              </a:ext>
            </a:extLst>
          </p:cNvPr>
          <p:cNvSpPr/>
          <p:nvPr/>
        </p:nvSpPr>
        <p:spPr>
          <a:xfrm>
            <a:off x="0" y="-199"/>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C7ADC02E-54D0-6F13-61AA-1FCB0BCE78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567" y="1742162"/>
            <a:ext cx="2655403" cy="3373079"/>
          </a:xfrm>
          <a:prstGeom prst="rect">
            <a:avLst/>
          </a:prstGeom>
        </p:spPr>
      </p:pic>
      <p:graphicFrame>
        <p:nvGraphicFramePr>
          <p:cNvPr id="23" name="Tabella 22">
            <a:extLst>
              <a:ext uri="{FF2B5EF4-FFF2-40B4-BE49-F238E27FC236}">
                <a16:creationId xmlns:a16="http://schemas.microsoft.com/office/drawing/2014/main" id="{D607AE46-B7C3-5814-37C3-F562958B78C5}"/>
              </a:ext>
            </a:extLst>
          </p:cNvPr>
          <p:cNvGraphicFramePr>
            <a:graphicFrameLocks noGrp="1"/>
          </p:cNvGraphicFramePr>
          <p:nvPr>
            <p:extLst>
              <p:ext uri="{D42A27DB-BD31-4B8C-83A1-F6EECF244321}">
                <p14:modId xmlns:p14="http://schemas.microsoft.com/office/powerpoint/2010/main" val="3900798445"/>
              </p:ext>
            </p:extLst>
          </p:nvPr>
        </p:nvGraphicFramePr>
        <p:xfrm>
          <a:off x="14036714" y="841346"/>
          <a:ext cx="8839738" cy="5822512"/>
        </p:xfrm>
        <a:graphic>
          <a:graphicData uri="http://schemas.openxmlformats.org/drawingml/2006/table">
            <a:tbl>
              <a:tblPr firstRow="1" firstCol="1">
                <a:tableStyleId>{5C22544A-7EE6-4342-B048-85BDC9FD1C3A}</a:tableStyleId>
              </a:tblPr>
              <a:tblGrid>
                <a:gridCol w="4419869">
                  <a:extLst>
                    <a:ext uri="{9D8B030D-6E8A-4147-A177-3AD203B41FA5}">
                      <a16:colId xmlns:a16="http://schemas.microsoft.com/office/drawing/2014/main" val="4070269574"/>
                    </a:ext>
                  </a:extLst>
                </a:gridCol>
                <a:gridCol w="4419869">
                  <a:extLst>
                    <a:ext uri="{9D8B030D-6E8A-4147-A177-3AD203B41FA5}">
                      <a16:colId xmlns:a16="http://schemas.microsoft.com/office/drawing/2014/main" val="2528382544"/>
                    </a:ext>
                  </a:extLst>
                </a:gridCol>
              </a:tblGrid>
              <a:tr h="5822512">
                <a:tc>
                  <a:txBody>
                    <a:bodyPr/>
                    <a:lstStyle/>
                    <a:p>
                      <a:pPr>
                        <a:spcAft>
                          <a:spcPts val="0"/>
                        </a:spcAft>
                      </a:pPr>
                      <a:r>
                        <a:rPr lang="it-IT" sz="1600" dirty="0" err="1">
                          <a:solidFill>
                            <a:srgbClr val="48190B"/>
                          </a:solidFill>
                          <a:effectLst/>
                        </a:rPr>
                        <a:t>context</a:t>
                      </a:r>
                      <a:r>
                        <a:rPr lang="it-IT" sz="1600" dirty="0">
                          <a:solidFill>
                            <a:srgbClr val="48190B"/>
                          </a:solidFill>
                          <a:effectLst/>
                        </a:rPr>
                        <a:t> </a:t>
                      </a:r>
                      <a:r>
                        <a:rPr lang="it-IT" sz="1600" dirty="0" err="1">
                          <a:solidFill>
                            <a:srgbClr val="48190B"/>
                          </a:solidFill>
                          <a:effectLst/>
                        </a:rPr>
                        <a:t>GuestService</a:t>
                      </a:r>
                      <a:r>
                        <a:rPr lang="it-IT" sz="1600" dirty="0">
                          <a:solidFill>
                            <a:srgbClr val="48190B"/>
                          </a:solidFill>
                          <a:effectLst/>
                        </a:rPr>
                        <a:t>::</a:t>
                      </a:r>
                      <a:r>
                        <a:rPr lang="it-IT" sz="1600" dirty="0" err="1">
                          <a:solidFill>
                            <a:srgbClr val="48190B"/>
                          </a:solidFill>
                          <a:effectLst/>
                        </a:rPr>
                        <a:t>registrazioneOrganizzatore</a:t>
                      </a:r>
                      <a:r>
                        <a:rPr lang="it-IT" sz="1600" dirty="0">
                          <a:solidFill>
                            <a:srgbClr val="48190B"/>
                          </a:solidFill>
                          <a:effectLst/>
                        </a:rPr>
                        <a:t>(organizzatore: Organizzatore, </a:t>
                      </a:r>
                      <a:r>
                        <a:rPr lang="it-IT" sz="1600" dirty="0" err="1">
                          <a:solidFill>
                            <a:srgbClr val="48190B"/>
                          </a:solidFill>
                          <a:effectLst/>
                        </a:rPr>
                        <a:t>confermaPassword</a:t>
                      </a:r>
                      <a:r>
                        <a:rPr lang="it-IT" sz="1600" dirty="0">
                          <a:solidFill>
                            <a:srgbClr val="48190B"/>
                          </a:solidFill>
                          <a:effectLst/>
                        </a:rPr>
                        <a:t>: </a:t>
                      </a:r>
                      <a:r>
                        <a:rPr lang="it-IT" sz="1600" dirty="0" err="1">
                          <a:solidFill>
                            <a:srgbClr val="48190B"/>
                          </a:solidFill>
                          <a:effectLst/>
                        </a:rPr>
                        <a:t>String</a:t>
                      </a:r>
                      <a:r>
                        <a:rPr lang="it-IT" sz="1600" dirty="0">
                          <a:solidFill>
                            <a:srgbClr val="48190B"/>
                          </a:solidFill>
                          <a:effectLst/>
                        </a:rPr>
                        <a:t>)</a:t>
                      </a:r>
                    </a:p>
                    <a:p>
                      <a:pPr>
                        <a:spcAft>
                          <a:spcPts val="0"/>
                        </a:spcAft>
                      </a:pPr>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organizzatore.username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 </a:t>
                      </a:r>
                    </a:p>
                    <a:p>
                      <a:pPr>
                        <a:spcAft>
                          <a:spcPts val="0"/>
                        </a:spcAft>
                      </a:pPr>
                      <a:r>
                        <a:rPr lang="it-IT" sz="1600" dirty="0" err="1">
                          <a:solidFill>
                            <a:srgbClr val="48190B"/>
                          </a:solidFill>
                          <a:effectLst/>
                        </a:rPr>
                        <a:t>organizzatore.password</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it-IT" sz="1600" dirty="0" err="1">
                          <a:solidFill>
                            <a:srgbClr val="48190B"/>
                          </a:solidFill>
                          <a:effectLst/>
                        </a:rPr>
                        <a:t>organizzatore.nome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it-IT" sz="1600" dirty="0" err="1">
                          <a:solidFill>
                            <a:srgbClr val="48190B"/>
                          </a:solidFill>
                          <a:effectLst/>
                        </a:rPr>
                        <a:t>organizzatore.cognome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br>
                        <a:rPr lang="it-IT" sz="1600" dirty="0">
                          <a:solidFill>
                            <a:srgbClr val="48190B"/>
                          </a:solidFill>
                          <a:effectLst/>
                        </a:rPr>
                      </a:br>
                      <a:r>
                        <a:rPr lang="it-IT" sz="1600" dirty="0" err="1">
                          <a:solidFill>
                            <a:srgbClr val="48190B"/>
                          </a:solidFill>
                          <a:effectLst/>
                        </a:rPr>
                        <a:t>organizzatore.email</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en-US" sz="1600" dirty="0">
                          <a:solidFill>
                            <a:srgbClr val="48190B"/>
                          </a:solidFill>
                          <a:effectLst/>
                        </a:rPr>
                        <a:t>organizzatore.email.re("^[a-zA-Z0-9_+&amp;*-]+(?:\\.[a-zA-Z0-9_+&amp;*-]+)*@(?:[a-zA-Z0-9-]+\\.)+[a-zA-Z]{2,}$") and</a:t>
                      </a:r>
                      <a:endParaRPr lang="it-IT" sz="1600" dirty="0">
                        <a:solidFill>
                          <a:srgbClr val="48190B"/>
                        </a:solidFill>
                        <a:effectLst/>
                      </a:endParaRPr>
                    </a:p>
                    <a:p>
                      <a:pPr>
                        <a:spcAft>
                          <a:spcPts val="0"/>
                        </a:spcAft>
                      </a:pPr>
                      <a:r>
                        <a:rPr lang="it-IT" sz="1600" dirty="0" err="1">
                          <a:solidFill>
                            <a:srgbClr val="48190B"/>
                          </a:solidFill>
                          <a:effectLst/>
                        </a:rPr>
                        <a:t>confermaPassword</a:t>
                      </a:r>
                      <a:r>
                        <a:rPr lang="it-IT" sz="1600" dirty="0">
                          <a:solidFill>
                            <a:srgbClr val="48190B"/>
                          </a:solidFill>
                          <a:effectLst/>
                        </a:rPr>
                        <a:t> &lt;&gt; </a:t>
                      </a:r>
                      <a:r>
                        <a:rPr lang="it-IT" sz="1600" dirty="0" err="1">
                          <a:solidFill>
                            <a:srgbClr val="48190B"/>
                          </a:solidFill>
                          <a:effectLst/>
                        </a:rPr>
                        <a:t>null</a:t>
                      </a:r>
                      <a:endParaRPr lang="it-IT" sz="1600" dirty="0">
                        <a:solidFill>
                          <a:srgbClr val="48190B"/>
                        </a:solidFill>
                        <a:effectLst/>
                      </a:endParaRPr>
                    </a:p>
                    <a:p>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a:t>
                      </a:r>
                      <a:r>
                        <a:rPr lang="it-IT" sz="1600" dirty="0" err="1">
                          <a:solidFill>
                            <a:srgbClr val="48190B"/>
                          </a:solidFill>
                          <a:effectLst/>
                        </a:rPr>
                        <a:t>organizzatore.username</a:t>
                      </a:r>
                      <a:r>
                        <a:rPr lang="it-IT" sz="1600" dirty="0">
                          <a:solidFill>
                            <a:srgbClr val="48190B"/>
                          </a:solidFill>
                          <a:effectLst/>
                        </a:rPr>
                        <a:t>) = </a:t>
                      </a:r>
                      <a:r>
                        <a:rPr lang="it-IT" sz="1600" dirty="0" err="1">
                          <a:solidFill>
                            <a:srgbClr val="48190B"/>
                          </a:solidFill>
                          <a:effectLst/>
                        </a:rPr>
                        <a:t>null</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giocatore.password</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 </a:t>
                      </a:r>
                      <a:r>
                        <a:rPr lang="it-IT" sz="1600" dirty="0" err="1">
                          <a:solidFill>
                            <a:srgbClr val="48190B"/>
                          </a:solidFill>
                          <a:effectLst/>
                        </a:rPr>
                        <a:t>confermaPassword</a:t>
                      </a:r>
                      <a:r>
                        <a:rPr lang="it-IT" sz="1600" dirty="0">
                          <a:solidFill>
                            <a:srgbClr val="48190B"/>
                          </a:solidFill>
                          <a:effectLst/>
                        </a:rPr>
                        <a:t> = </a:t>
                      </a:r>
                      <a:r>
                        <a:rPr lang="it-IT" sz="1600" dirty="0" err="1">
                          <a:solidFill>
                            <a:srgbClr val="48190B"/>
                          </a:solidFill>
                          <a:effectLst/>
                        </a:rPr>
                        <a:t>giocatore.password</a:t>
                      </a:r>
                      <a:endParaRPr lang="it-IT" sz="1600" dirty="0">
                        <a:solidFill>
                          <a:srgbClr val="48190B"/>
                        </a:solidFill>
                        <a:effectLst/>
                      </a:endParaRPr>
                    </a:p>
                    <a:p>
                      <a:pPr>
                        <a:spcAft>
                          <a:spcPts val="0"/>
                        </a:spcAft>
                      </a:pPr>
                      <a:r>
                        <a:rPr lang="it-IT" sz="1600" dirty="0">
                          <a:solidFill>
                            <a:srgbClr val="48190B"/>
                          </a:solidFill>
                          <a:effectLst/>
                        </a:rPr>
                        <a:t> </a:t>
                      </a:r>
                      <a:endParaRPr lang="it-IT" sz="1600" dirty="0">
                        <a:solidFill>
                          <a:srgbClr val="48190B"/>
                        </a:solidFill>
                        <a:effectLst/>
                        <a:latin typeface="Arial MT"/>
                        <a:ea typeface="Arial MT"/>
                        <a:cs typeface="Arial MT"/>
                      </a:endParaRPr>
                    </a:p>
                  </a:txBody>
                  <a:tcPr marL="68580" marR="68580" marT="0" marB="0">
                    <a:solidFill>
                      <a:srgbClr val="8B3E22"/>
                    </a:solidFill>
                  </a:tcPr>
                </a:tc>
                <a:tc>
                  <a:txBody>
                    <a:bodyPr/>
                    <a:lstStyle/>
                    <a:p>
                      <a:pPr>
                        <a:spcAft>
                          <a:spcPts val="0"/>
                        </a:spcAft>
                      </a:pPr>
                      <a:r>
                        <a:rPr lang="en-US" sz="1600" dirty="0">
                          <a:solidFill>
                            <a:srgbClr val="48190B"/>
                          </a:solidFill>
                          <a:effectLst/>
                        </a:rPr>
                        <a:t>post:</a:t>
                      </a:r>
                      <a:endParaRPr lang="it-IT" sz="1600" dirty="0">
                        <a:solidFill>
                          <a:srgbClr val="48190B"/>
                        </a:solidFill>
                        <a:effectLst/>
                      </a:endParaRP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(@pre.organizzatore.username) &lt;&gt; </a:t>
                      </a:r>
                      <a:r>
                        <a:rPr lang="it-IT" sz="1600" dirty="0" err="1">
                          <a:solidFill>
                            <a:srgbClr val="48190B"/>
                          </a:solidFill>
                          <a:effectLst/>
                        </a:rPr>
                        <a:t>null</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a:solidFill>
                            <a:srgbClr val="48190B"/>
                          </a:solidFill>
                          <a:effectLst/>
                        </a:rPr>
                        <a:t>post:</a:t>
                      </a: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(@pre.organizzatore.username) .stato = </a:t>
                      </a:r>
                      <a:r>
                        <a:rPr lang="it-IT" sz="1600" dirty="0" err="1">
                          <a:solidFill>
                            <a:srgbClr val="48190B"/>
                          </a:solidFill>
                          <a:effectLst/>
                        </a:rPr>
                        <a:t>Stato.INVERIFICA</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a:solidFill>
                            <a:srgbClr val="48190B"/>
                          </a:solidFill>
                          <a:effectLst/>
                        </a:rPr>
                        <a:t>post: </a:t>
                      </a:r>
                    </a:p>
                    <a:p>
                      <a:pPr>
                        <a:spcAft>
                          <a:spcPts val="0"/>
                        </a:spcAft>
                      </a:pPr>
                      <a:r>
                        <a:rPr lang="it-IT" sz="1600" dirty="0" err="1">
                          <a:solidFill>
                            <a:srgbClr val="48190B"/>
                          </a:solidFill>
                          <a:effectLst/>
                        </a:rPr>
                        <a:t>result</a:t>
                      </a:r>
                      <a:r>
                        <a:rPr lang="it-IT" sz="1600" dirty="0">
                          <a:solidFill>
                            <a:srgbClr val="48190B"/>
                          </a:solidFill>
                          <a:effectLst/>
                        </a:rPr>
                        <a:t>=</a:t>
                      </a:r>
                      <a:r>
                        <a:rPr lang="it-IT" sz="1600" dirty="0" err="1">
                          <a:solidFill>
                            <a:srgbClr val="48190B"/>
                          </a:solidFill>
                          <a:effectLst/>
                        </a:rPr>
                        <a:t>true</a:t>
                      </a:r>
                      <a:endParaRPr lang="it-IT" sz="1600" dirty="0">
                        <a:solidFill>
                          <a:srgbClr val="48190B"/>
                        </a:solidFill>
                        <a:effectLst/>
                        <a:latin typeface="Arial MT"/>
                        <a:ea typeface="Arial MT"/>
                        <a:cs typeface="Arial MT"/>
                      </a:endParaRPr>
                    </a:p>
                  </a:txBody>
                  <a:tcPr marL="68580" marR="68580" marT="0" marB="0">
                    <a:solidFill>
                      <a:srgbClr val="8B3E22"/>
                    </a:solidFill>
                  </a:tcPr>
                </a:tc>
                <a:extLst>
                  <a:ext uri="{0D108BD9-81ED-4DB2-BD59-A6C34878D82A}">
                    <a16:rowId xmlns:a16="http://schemas.microsoft.com/office/drawing/2014/main" val="3704351561"/>
                  </a:ext>
                </a:extLst>
              </a:tr>
            </a:tbl>
          </a:graphicData>
        </a:graphic>
      </p:graphicFrame>
      <p:sp>
        <p:nvSpPr>
          <p:cNvPr id="24" name="CasellaDiTesto 23">
            <a:extLst>
              <a:ext uri="{FF2B5EF4-FFF2-40B4-BE49-F238E27FC236}">
                <a16:creationId xmlns:a16="http://schemas.microsoft.com/office/drawing/2014/main" id="{032FC15A-0DB4-0A55-819F-7B23D40DC115}"/>
              </a:ext>
            </a:extLst>
          </p:cNvPr>
          <p:cNvSpPr txBox="1"/>
          <p:nvPr/>
        </p:nvSpPr>
        <p:spPr>
          <a:xfrm>
            <a:off x="14036714" y="-58526"/>
            <a:ext cx="8839738"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Object </a:t>
            </a:r>
            <a:r>
              <a:rPr lang="it-IT" sz="4800" dirty="0" err="1">
                <a:solidFill>
                  <a:schemeClr val="bg1"/>
                </a:solidFill>
                <a:latin typeface="Pokemon Solid" panose="040B0500000000000000" pitchFamily="82" charset="2"/>
              </a:rPr>
              <a:t>Constraint</a:t>
            </a:r>
            <a:r>
              <a:rPr lang="it-IT" sz="4800" dirty="0">
                <a:solidFill>
                  <a:schemeClr val="bg1"/>
                </a:solidFill>
                <a:latin typeface="Pokemon Solid" panose="040B0500000000000000" pitchFamily="82" charset="2"/>
              </a:rPr>
              <a:t> Language</a:t>
            </a:r>
          </a:p>
        </p:txBody>
      </p:sp>
    </p:spTree>
    <p:extLst>
      <p:ext uri="{BB962C8B-B14F-4D97-AF65-F5344CB8AC3E}">
        <p14:creationId xmlns:p14="http://schemas.microsoft.com/office/powerpoint/2010/main" val="327481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4E862-DF1A-1623-6679-D2414E417638}"/>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9A27109D-A451-ACE3-6EEA-2C9FD3FD4873}"/>
              </a:ext>
            </a:extLst>
          </p:cNvPr>
          <p:cNvSpPr/>
          <p:nvPr/>
        </p:nvSpPr>
        <p:spPr>
          <a:xfrm>
            <a:off x="13707724" y="304201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89419419-2048-8607-5009-D50839227B7A}"/>
              </a:ext>
            </a:extLst>
          </p:cNvPr>
          <p:cNvSpPr/>
          <p:nvPr/>
        </p:nvSpPr>
        <p:spPr>
          <a:xfrm>
            <a:off x="13732859" y="3095172"/>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E3F6F5E5-0B6B-52B2-0F76-57BD8E119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630" y="2387846"/>
            <a:ext cx="2756958" cy="3502080"/>
          </a:xfrm>
          <a:prstGeom prst="rect">
            <a:avLst/>
          </a:prstGeom>
        </p:spPr>
      </p:pic>
      <p:sp>
        <p:nvSpPr>
          <p:cNvPr id="2" name="Rettangolo 1">
            <a:extLst>
              <a:ext uri="{FF2B5EF4-FFF2-40B4-BE49-F238E27FC236}">
                <a16:creationId xmlns:a16="http://schemas.microsoft.com/office/drawing/2014/main" id="{B2374349-4C50-F1E9-6A56-F3418172BDE4}"/>
              </a:ext>
            </a:extLst>
          </p:cNvPr>
          <p:cNvSpPr/>
          <p:nvPr/>
        </p:nvSpPr>
        <p:spPr>
          <a:xfrm>
            <a:off x="2939058" y="-199"/>
            <a:ext cx="9252942"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aphicFrame>
        <p:nvGraphicFramePr>
          <p:cNvPr id="11" name="Tabella 10">
            <a:extLst>
              <a:ext uri="{FF2B5EF4-FFF2-40B4-BE49-F238E27FC236}">
                <a16:creationId xmlns:a16="http://schemas.microsoft.com/office/drawing/2014/main" id="{17544D55-866A-1AA4-4D09-517908722661}"/>
              </a:ext>
            </a:extLst>
          </p:cNvPr>
          <p:cNvGraphicFramePr>
            <a:graphicFrameLocks noGrp="1"/>
          </p:cNvGraphicFramePr>
          <p:nvPr>
            <p:extLst>
              <p:ext uri="{D42A27DB-BD31-4B8C-83A1-F6EECF244321}">
                <p14:modId xmlns:p14="http://schemas.microsoft.com/office/powerpoint/2010/main" val="2805040208"/>
              </p:ext>
            </p:extLst>
          </p:nvPr>
        </p:nvGraphicFramePr>
        <p:xfrm>
          <a:off x="3145659" y="967680"/>
          <a:ext cx="8839738" cy="5822512"/>
        </p:xfrm>
        <a:graphic>
          <a:graphicData uri="http://schemas.openxmlformats.org/drawingml/2006/table">
            <a:tbl>
              <a:tblPr firstRow="1" firstCol="1">
                <a:tableStyleId>{5C22544A-7EE6-4342-B048-85BDC9FD1C3A}</a:tableStyleId>
              </a:tblPr>
              <a:tblGrid>
                <a:gridCol w="4419869">
                  <a:extLst>
                    <a:ext uri="{9D8B030D-6E8A-4147-A177-3AD203B41FA5}">
                      <a16:colId xmlns:a16="http://schemas.microsoft.com/office/drawing/2014/main" val="4070269574"/>
                    </a:ext>
                  </a:extLst>
                </a:gridCol>
                <a:gridCol w="4419869">
                  <a:extLst>
                    <a:ext uri="{9D8B030D-6E8A-4147-A177-3AD203B41FA5}">
                      <a16:colId xmlns:a16="http://schemas.microsoft.com/office/drawing/2014/main" val="2528382544"/>
                    </a:ext>
                  </a:extLst>
                </a:gridCol>
              </a:tblGrid>
              <a:tr h="5822512">
                <a:tc>
                  <a:txBody>
                    <a:bodyPr/>
                    <a:lstStyle/>
                    <a:p>
                      <a:pPr>
                        <a:spcAft>
                          <a:spcPts val="0"/>
                        </a:spcAft>
                      </a:pPr>
                      <a:r>
                        <a:rPr lang="it-IT" sz="1600" dirty="0" err="1">
                          <a:solidFill>
                            <a:schemeClr val="bg1"/>
                          </a:solidFill>
                          <a:effectLst/>
                        </a:rPr>
                        <a:t>context</a:t>
                      </a:r>
                      <a:r>
                        <a:rPr lang="it-IT" sz="1600" dirty="0">
                          <a:solidFill>
                            <a:schemeClr val="bg1"/>
                          </a:solidFill>
                          <a:effectLst/>
                        </a:rPr>
                        <a:t> </a:t>
                      </a:r>
                      <a:r>
                        <a:rPr lang="it-IT" sz="1600" dirty="0" err="1">
                          <a:solidFill>
                            <a:schemeClr val="bg1"/>
                          </a:solidFill>
                          <a:effectLst/>
                        </a:rPr>
                        <a:t>GuestService</a:t>
                      </a:r>
                      <a:r>
                        <a:rPr lang="it-IT" sz="1600" dirty="0">
                          <a:solidFill>
                            <a:schemeClr val="bg1"/>
                          </a:solidFill>
                          <a:effectLst/>
                        </a:rPr>
                        <a:t>::</a:t>
                      </a:r>
                      <a:r>
                        <a:rPr lang="it-IT" sz="1600" dirty="0" err="1">
                          <a:solidFill>
                            <a:schemeClr val="bg1"/>
                          </a:solidFill>
                          <a:effectLst/>
                        </a:rPr>
                        <a:t>registrazioneOrganizzatore</a:t>
                      </a:r>
                      <a:r>
                        <a:rPr lang="it-IT" sz="1600" dirty="0">
                          <a:solidFill>
                            <a:schemeClr val="bg1"/>
                          </a:solidFill>
                          <a:effectLst/>
                        </a:rPr>
                        <a:t>(organizzatore: Organizzatore, </a:t>
                      </a:r>
                      <a:r>
                        <a:rPr lang="it-IT" sz="1600" dirty="0" err="1">
                          <a:solidFill>
                            <a:schemeClr val="bg1"/>
                          </a:solidFill>
                          <a:effectLst/>
                        </a:rPr>
                        <a:t>confermaPassword</a:t>
                      </a:r>
                      <a:r>
                        <a:rPr lang="it-IT" sz="1600" dirty="0">
                          <a:solidFill>
                            <a:schemeClr val="bg1"/>
                          </a:solidFill>
                          <a:effectLst/>
                        </a:rPr>
                        <a:t>: </a:t>
                      </a:r>
                      <a:r>
                        <a:rPr lang="it-IT" sz="1600" dirty="0" err="1">
                          <a:solidFill>
                            <a:schemeClr val="bg1"/>
                          </a:solidFill>
                          <a:effectLst/>
                        </a:rPr>
                        <a:t>String</a:t>
                      </a:r>
                      <a:r>
                        <a:rPr lang="it-IT" sz="1600" dirty="0">
                          <a:solidFill>
                            <a:schemeClr val="bg1"/>
                          </a:solidFill>
                          <a:effectLst/>
                        </a:rPr>
                        <a:t>)</a:t>
                      </a:r>
                    </a:p>
                    <a:p>
                      <a:pPr>
                        <a:spcAft>
                          <a:spcPts val="0"/>
                        </a:spcAft>
                      </a:pPr>
                      <a:r>
                        <a:rPr lang="it-IT" sz="1600" dirty="0">
                          <a:solidFill>
                            <a:schemeClr val="bg1"/>
                          </a:solidFill>
                          <a:effectLst/>
                        </a:rPr>
                        <a:t> </a:t>
                      </a:r>
                    </a:p>
                    <a:p>
                      <a:pPr>
                        <a:spcAft>
                          <a:spcPts val="0"/>
                        </a:spcAft>
                      </a:pPr>
                      <a:r>
                        <a:rPr lang="it-IT" sz="1600" dirty="0" err="1">
                          <a:solidFill>
                            <a:schemeClr val="bg1"/>
                          </a:solidFill>
                          <a:effectLst/>
                        </a:rPr>
                        <a:t>pre</a:t>
                      </a:r>
                      <a:r>
                        <a:rPr lang="it-IT" sz="1600" dirty="0">
                          <a:solidFill>
                            <a:schemeClr val="bg1"/>
                          </a:solidFill>
                          <a:effectLst/>
                        </a:rPr>
                        <a:t>: </a:t>
                      </a:r>
                    </a:p>
                    <a:p>
                      <a:pPr>
                        <a:spcAft>
                          <a:spcPts val="0"/>
                        </a:spcAft>
                      </a:pPr>
                      <a:r>
                        <a:rPr lang="it-IT" sz="1600" dirty="0" err="1">
                          <a:solidFill>
                            <a:schemeClr val="bg1"/>
                          </a:solidFill>
                          <a:effectLst/>
                        </a:rPr>
                        <a:t>organizzatore.username</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 </a:t>
                      </a:r>
                    </a:p>
                    <a:p>
                      <a:pPr>
                        <a:spcAft>
                          <a:spcPts val="0"/>
                        </a:spcAft>
                      </a:pPr>
                      <a:r>
                        <a:rPr lang="it-IT" sz="1600" dirty="0" err="1">
                          <a:solidFill>
                            <a:schemeClr val="bg1"/>
                          </a:solidFill>
                          <a:effectLst/>
                        </a:rPr>
                        <a:t>organizzatore.password</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a:t>
                      </a:r>
                    </a:p>
                    <a:p>
                      <a:pPr>
                        <a:spcAft>
                          <a:spcPts val="0"/>
                        </a:spcAft>
                      </a:pPr>
                      <a:r>
                        <a:rPr lang="it-IT" sz="1600" dirty="0" err="1">
                          <a:solidFill>
                            <a:schemeClr val="bg1"/>
                          </a:solidFill>
                          <a:effectLst/>
                        </a:rPr>
                        <a:t>organizzatore.nome</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a:t>
                      </a:r>
                    </a:p>
                    <a:p>
                      <a:pPr>
                        <a:spcAft>
                          <a:spcPts val="0"/>
                        </a:spcAft>
                      </a:pPr>
                      <a:r>
                        <a:rPr lang="it-IT" sz="1600" dirty="0" err="1">
                          <a:solidFill>
                            <a:schemeClr val="bg1"/>
                          </a:solidFill>
                          <a:effectLst/>
                        </a:rPr>
                        <a:t>organizzatore.cognome</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a:t>
                      </a:r>
                      <a:br>
                        <a:rPr lang="it-IT" sz="1600" dirty="0">
                          <a:solidFill>
                            <a:schemeClr val="bg1"/>
                          </a:solidFill>
                          <a:effectLst/>
                        </a:rPr>
                      </a:br>
                      <a:r>
                        <a:rPr lang="it-IT" sz="1600" dirty="0" err="1">
                          <a:solidFill>
                            <a:schemeClr val="bg1"/>
                          </a:solidFill>
                          <a:effectLst/>
                        </a:rPr>
                        <a:t>organizzatore.email</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a:t>
                      </a:r>
                    </a:p>
                    <a:p>
                      <a:pPr>
                        <a:spcAft>
                          <a:spcPts val="0"/>
                        </a:spcAft>
                      </a:pPr>
                      <a:r>
                        <a:rPr lang="en-US" sz="1600" dirty="0">
                          <a:solidFill>
                            <a:schemeClr val="bg1"/>
                          </a:solidFill>
                          <a:effectLst/>
                        </a:rPr>
                        <a:t>organizzatore.email.re("^[a-zA-Z0-9_+&amp;*-]+(?:\\.[a-zA-Z0-9_+&amp;*-]+)*@(?:[a-zA-Z0-9-]+\\.)+[a-zA-Z]{2,}$") and</a:t>
                      </a:r>
                      <a:endParaRPr lang="it-IT" sz="1600" dirty="0">
                        <a:solidFill>
                          <a:schemeClr val="bg1"/>
                        </a:solidFill>
                        <a:effectLst/>
                      </a:endParaRPr>
                    </a:p>
                    <a:p>
                      <a:pPr>
                        <a:spcAft>
                          <a:spcPts val="0"/>
                        </a:spcAft>
                      </a:pPr>
                      <a:r>
                        <a:rPr lang="it-IT" sz="1600" dirty="0" err="1">
                          <a:solidFill>
                            <a:schemeClr val="bg1"/>
                          </a:solidFill>
                          <a:effectLst/>
                        </a:rPr>
                        <a:t>confermaPassword</a:t>
                      </a:r>
                      <a:r>
                        <a:rPr lang="it-IT" sz="1600" dirty="0">
                          <a:solidFill>
                            <a:schemeClr val="bg1"/>
                          </a:solidFill>
                          <a:effectLst/>
                        </a:rPr>
                        <a:t> &lt;&gt; </a:t>
                      </a:r>
                      <a:r>
                        <a:rPr lang="it-IT" sz="1600" dirty="0" err="1">
                          <a:solidFill>
                            <a:schemeClr val="bg1"/>
                          </a:solidFill>
                          <a:effectLst/>
                        </a:rPr>
                        <a:t>null</a:t>
                      </a:r>
                      <a:endParaRPr lang="it-IT" sz="1600" dirty="0">
                        <a:solidFill>
                          <a:schemeClr val="bg1"/>
                        </a:solidFill>
                        <a:effectLst/>
                      </a:endParaRPr>
                    </a:p>
                    <a:p>
                      <a:r>
                        <a:rPr lang="it-IT" sz="1600" dirty="0">
                          <a:solidFill>
                            <a:schemeClr val="bg1"/>
                          </a:solidFill>
                          <a:effectLst/>
                        </a:rPr>
                        <a:t>   </a:t>
                      </a:r>
                    </a:p>
                    <a:p>
                      <a:pPr>
                        <a:spcAft>
                          <a:spcPts val="0"/>
                        </a:spcAft>
                      </a:pPr>
                      <a:r>
                        <a:rPr lang="it-IT" sz="1600" dirty="0" err="1">
                          <a:solidFill>
                            <a:schemeClr val="bg1"/>
                          </a:solidFill>
                          <a:effectLst/>
                        </a:rPr>
                        <a:t>pre</a:t>
                      </a:r>
                      <a:r>
                        <a:rPr lang="it-IT" sz="1600" dirty="0">
                          <a:solidFill>
                            <a:schemeClr val="bg1"/>
                          </a:solidFill>
                          <a:effectLst/>
                        </a:rPr>
                        <a:t>:    </a:t>
                      </a:r>
                    </a:p>
                    <a:p>
                      <a:pPr>
                        <a:spcAft>
                          <a:spcPts val="0"/>
                        </a:spcAft>
                      </a:pPr>
                      <a:r>
                        <a:rPr lang="it-IT" sz="1600" dirty="0" err="1">
                          <a:solidFill>
                            <a:schemeClr val="bg1"/>
                          </a:solidFill>
                          <a:effectLst/>
                        </a:rPr>
                        <a:t>UtenteService</a:t>
                      </a:r>
                      <a:r>
                        <a:rPr lang="it-IT" sz="1600" dirty="0">
                          <a:solidFill>
                            <a:schemeClr val="bg1"/>
                          </a:solidFill>
                          <a:effectLst/>
                        </a:rPr>
                        <a:t>::</a:t>
                      </a:r>
                      <a:r>
                        <a:rPr lang="it-IT" sz="1600" dirty="0" err="1">
                          <a:solidFill>
                            <a:schemeClr val="bg1"/>
                          </a:solidFill>
                          <a:effectLst/>
                        </a:rPr>
                        <a:t>findOrganizzatoreByUsername</a:t>
                      </a:r>
                      <a:r>
                        <a:rPr lang="it-IT" sz="1600" dirty="0">
                          <a:solidFill>
                            <a:schemeClr val="bg1"/>
                          </a:solidFill>
                          <a:effectLst/>
                        </a:rPr>
                        <a:t> (</a:t>
                      </a:r>
                      <a:r>
                        <a:rPr lang="it-IT" sz="1600" dirty="0" err="1">
                          <a:solidFill>
                            <a:schemeClr val="bg1"/>
                          </a:solidFill>
                          <a:effectLst/>
                        </a:rPr>
                        <a:t>organizzatore.username</a:t>
                      </a:r>
                      <a:r>
                        <a:rPr lang="it-IT" sz="1600" dirty="0">
                          <a:solidFill>
                            <a:schemeClr val="bg1"/>
                          </a:solidFill>
                          <a:effectLst/>
                        </a:rPr>
                        <a:t>) = </a:t>
                      </a:r>
                      <a:r>
                        <a:rPr lang="it-IT" sz="1600" dirty="0" err="1">
                          <a:solidFill>
                            <a:schemeClr val="bg1"/>
                          </a:solidFill>
                          <a:effectLst/>
                        </a:rPr>
                        <a:t>null</a:t>
                      </a:r>
                      <a:endParaRPr lang="it-IT" sz="1600" dirty="0">
                        <a:solidFill>
                          <a:schemeClr val="bg1"/>
                        </a:solidFill>
                        <a:effectLst/>
                      </a:endParaRPr>
                    </a:p>
                    <a:p>
                      <a:pPr>
                        <a:spcAft>
                          <a:spcPts val="0"/>
                        </a:spcAft>
                      </a:pPr>
                      <a:r>
                        <a:rPr lang="it-IT" sz="1600" dirty="0">
                          <a:solidFill>
                            <a:schemeClr val="bg1"/>
                          </a:solidFill>
                          <a:effectLst/>
                        </a:rPr>
                        <a:t> </a:t>
                      </a:r>
                    </a:p>
                    <a:p>
                      <a:pPr>
                        <a:spcAft>
                          <a:spcPts val="0"/>
                        </a:spcAft>
                      </a:pPr>
                      <a:r>
                        <a:rPr lang="it-IT" sz="1600" dirty="0" err="1">
                          <a:solidFill>
                            <a:schemeClr val="bg1"/>
                          </a:solidFill>
                          <a:effectLst/>
                        </a:rPr>
                        <a:t>pre</a:t>
                      </a:r>
                      <a:r>
                        <a:rPr lang="it-IT" sz="1600" dirty="0">
                          <a:solidFill>
                            <a:schemeClr val="bg1"/>
                          </a:solidFill>
                          <a:effectLst/>
                        </a:rPr>
                        <a:t>: </a:t>
                      </a:r>
                    </a:p>
                    <a:p>
                      <a:pPr>
                        <a:spcAft>
                          <a:spcPts val="0"/>
                        </a:spcAft>
                      </a:pPr>
                      <a:r>
                        <a:rPr lang="it-IT" sz="1600" dirty="0" err="1">
                          <a:solidFill>
                            <a:schemeClr val="bg1"/>
                          </a:solidFill>
                          <a:effectLst/>
                        </a:rPr>
                        <a:t>giocatore.password</a:t>
                      </a:r>
                      <a:r>
                        <a:rPr lang="it-IT" sz="1600" dirty="0">
                          <a:solidFill>
                            <a:schemeClr val="bg1"/>
                          </a:solidFill>
                          <a:effectLst/>
                        </a:rPr>
                        <a:t> &lt;&gt; </a:t>
                      </a:r>
                      <a:r>
                        <a:rPr lang="it-IT" sz="1600" dirty="0" err="1">
                          <a:solidFill>
                            <a:schemeClr val="bg1"/>
                          </a:solidFill>
                          <a:effectLst/>
                        </a:rPr>
                        <a:t>null</a:t>
                      </a:r>
                      <a:r>
                        <a:rPr lang="it-IT" sz="1600" dirty="0">
                          <a:solidFill>
                            <a:schemeClr val="bg1"/>
                          </a:solidFill>
                          <a:effectLst/>
                        </a:rPr>
                        <a:t> and </a:t>
                      </a:r>
                      <a:r>
                        <a:rPr lang="it-IT" sz="1600" dirty="0" err="1">
                          <a:solidFill>
                            <a:schemeClr val="bg1"/>
                          </a:solidFill>
                          <a:effectLst/>
                        </a:rPr>
                        <a:t>confermaPassword</a:t>
                      </a:r>
                      <a:r>
                        <a:rPr lang="it-IT" sz="1600" dirty="0">
                          <a:solidFill>
                            <a:schemeClr val="bg1"/>
                          </a:solidFill>
                          <a:effectLst/>
                        </a:rPr>
                        <a:t> = </a:t>
                      </a:r>
                      <a:r>
                        <a:rPr lang="it-IT" sz="1600" dirty="0" err="1">
                          <a:solidFill>
                            <a:schemeClr val="bg1"/>
                          </a:solidFill>
                          <a:effectLst/>
                        </a:rPr>
                        <a:t>giocatore.password</a:t>
                      </a:r>
                      <a:endParaRPr lang="it-IT" sz="1600" dirty="0">
                        <a:solidFill>
                          <a:schemeClr val="bg1"/>
                        </a:solidFill>
                        <a:effectLst/>
                      </a:endParaRPr>
                    </a:p>
                    <a:p>
                      <a:pPr>
                        <a:spcAft>
                          <a:spcPts val="0"/>
                        </a:spcAft>
                      </a:pPr>
                      <a:r>
                        <a:rPr lang="it-IT" sz="1600" dirty="0">
                          <a:solidFill>
                            <a:schemeClr val="bg1"/>
                          </a:solidFill>
                          <a:effectLst/>
                        </a:rPr>
                        <a:t> </a:t>
                      </a:r>
                      <a:endParaRPr lang="it-IT" sz="1600" dirty="0">
                        <a:solidFill>
                          <a:schemeClr val="bg1"/>
                        </a:solidFill>
                        <a:effectLst/>
                        <a:latin typeface="Arial MT"/>
                        <a:ea typeface="Arial MT"/>
                        <a:cs typeface="Arial MT"/>
                      </a:endParaRPr>
                    </a:p>
                  </a:txBody>
                  <a:tcPr marL="68580" marR="68580" marT="0" marB="0">
                    <a:solidFill>
                      <a:srgbClr val="8B3E22"/>
                    </a:solidFill>
                  </a:tcPr>
                </a:tc>
                <a:tc>
                  <a:txBody>
                    <a:bodyPr/>
                    <a:lstStyle/>
                    <a:p>
                      <a:pPr>
                        <a:spcAft>
                          <a:spcPts val="0"/>
                        </a:spcAft>
                      </a:pPr>
                      <a:r>
                        <a:rPr lang="en-US" sz="1600" dirty="0">
                          <a:solidFill>
                            <a:schemeClr val="bg1"/>
                          </a:solidFill>
                          <a:effectLst/>
                        </a:rPr>
                        <a:t>post:</a:t>
                      </a:r>
                      <a:endParaRPr lang="it-IT" sz="1600" dirty="0">
                        <a:solidFill>
                          <a:schemeClr val="bg1"/>
                        </a:solidFill>
                        <a:effectLst/>
                      </a:endParaRPr>
                    </a:p>
                    <a:p>
                      <a:pPr>
                        <a:spcAft>
                          <a:spcPts val="0"/>
                        </a:spcAft>
                      </a:pPr>
                      <a:r>
                        <a:rPr lang="it-IT" sz="1600" dirty="0" err="1">
                          <a:solidFill>
                            <a:schemeClr val="bg1"/>
                          </a:solidFill>
                          <a:effectLst/>
                        </a:rPr>
                        <a:t>UtenteService</a:t>
                      </a:r>
                      <a:r>
                        <a:rPr lang="it-IT" sz="1600" dirty="0">
                          <a:solidFill>
                            <a:schemeClr val="bg1"/>
                          </a:solidFill>
                          <a:effectLst/>
                        </a:rPr>
                        <a:t>::</a:t>
                      </a:r>
                      <a:r>
                        <a:rPr lang="it-IT" sz="1600" dirty="0" err="1">
                          <a:solidFill>
                            <a:schemeClr val="bg1"/>
                          </a:solidFill>
                          <a:effectLst/>
                        </a:rPr>
                        <a:t>findOrganizzatoreByUsername</a:t>
                      </a:r>
                      <a:r>
                        <a:rPr lang="it-IT" sz="1600" dirty="0">
                          <a:solidFill>
                            <a:schemeClr val="bg1"/>
                          </a:solidFill>
                          <a:effectLst/>
                        </a:rPr>
                        <a:t> (@pre.organizzatore.username) &lt;&gt; </a:t>
                      </a:r>
                      <a:r>
                        <a:rPr lang="it-IT" sz="1600" dirty="0" err="1">
                          <a:solidFill>
                            <a:schemeClr val="bg1"/>
                          </a:solidFill>
                          <a:effectLst/>
                        </a:rPr>
                        <a:t>null</a:t>
                      </a:r>
                      <a:endParaRPr lang="it-IT" sz="1600" dirty="0">
                        <a:solidFill>
                          <a:schemeClr val="bg1"/>
                        </a:solidFill>
                        <a:effectLst/>
                      </a:endParaRPr>
                    </a:p>
                    <a:p>
                      <a:pPr>
                        <a:spcAft>
                          <a:spcPts val="0"/>
                        </a:spcAft>
                      </a:pPr>
                      <a:r>
                        <a:rPr lang="it-IT" sz="1600" dirty="0">
                          <a:solidFill>
                            <a:schemeClr val="bg1"/>
                          </a:solidFill>
                          <a:effectLst/>
                        </a:rPr>
                        <a:t> </a:t>
                      </a:r>
                    </a:p>
                    <a:p>
                      <a:pPr>
                        <a:spcAft>
                          <a:spcPts val="0"/>
                        </a:spcAft>
                      </a:pPr>
                      <a:r>
                        <a:rPr lang="it-IT" sz="1600" dirty="0">
                          <a:solidFill>
                            <a:schemeClr val="bg1"/>
                          </a:solidFill>
                          <a:effectLst/>
                        </a:rPr>
                        <a:t>post:</a:t>
                      </a:r>
                    </a:p>
                    <a:p>
                      <a:pPr>
                        <a:spcAft>
                          <a:spcPts val="0"/>
                        </a:spcAft>
                      </a:pPr>
                      <a:r>
                        <a:rPr lang="it-IT" sz="1600" dirty="0" err="1">
                          <a:solidFill>
                            <a:schemeClr val="bg1"/>
                          </a:solidFill>
                          <a:effectLst/>
                        </a:rPr>
                        <a:t>UtenteService</a:t>
                      </a:r>
                      <a:r>
                        <a:rPr lang="it-IT" sz="1600" dirty="0">
                          <a:solidFill>
                            <a:schemeClr val="bg1"/>
                          </a:solidFill>
                          <a:effectLst/>
                        </a:rPr>
                        <a:t>::</a:t>
                      </a:r>
                      <a:r>
                        <a:rPr lang="it-IT" sz="1600" dirty="0" err="1">
                          <a:solidFill>
                            <a:schemeClr val="bg1"/>
                          </a:solidFill>
                          <a:effectLst/>
                        </a:rPr>
                        <a:t>findOrganizzatoreByUsername</a:t>
                      </a:r>
                      <a:r>
                        <a:rPr lang="it-IT" sz="1600" dirty="0">
                          <a:solidFill>
                            <a:schemeClr val="bg1"/>
                          </a:solidFill>
                          <a:effectLst/>
                        </a:rPr>
                        <a:t> (@pre.organizzatore.username) .stato = </a:t>
                      </a:r>
                      <a:r>
                        <a:rPr lang="it-IT" sz="1600" dirty="0" err="1">
                          <a:solidFill>
                            <a:schemeClr val="bg1"/>
                          </a:solidFill>
                          <a:effectLst/>
                        </a:rPr>
                        <a:t>Stato.INVERIFICA</a:t>
                      </a:r>
                      <a:endParaRPr lang="it-IT" sz="1600" dirty="0">
                        <a:solidFill>
                          <a:schemeClr val="bg1"/>
                        </a:solidFill>
                        <a:effectLst/>
                      </a:endParaRPr>
                    </a:p>
                    <a:p>
                      <a:pPr>
                        <a:spcAft>
                          <a:spcPts val="0"/>
                        </a:spcAft>
                      </a:pPr>
                      <a:r>
                        <a:rPr lang="it-IT" sz="1600" dirty="0">
                          <a:solidFill>
                            <a:schemeClr val="bg1"/>
                          </a:solidFill>
                          <a:effectLst/>
                        </a:rPr>
                        <a:t> </a:t>
                      </a:r>
                    </a:p>
                    <a:p>
                      <a:pPr>
                        <a:spcAft>
                          <a:spcPts val="0"/>
                        </a:spcAft>
                      </a:pPr>
                      <a:r>
                        <a:rPr lang="it-IT" sz="1600" dirty="0">
                          <a:solidFill>
                            <a:schemeClr val="bg1"/>
                          </a:solidFill>
                          <a:effectLst/>
                        </a:rPr>
                        <a:t>post: </a:t>
                      </a:r>
                    </a:p>
                    <a:p>
                      <a:pPr>
                        <a:spcAft>
                          <a:spcPts val="0"/>
                        </a:spcAft>
                      </a:pPr>
                      <a:r>
                        <a:rPr lang="it-IT" sz="1600" dirty="0" err="1">
                          <a:solidFill>
                            <a:schemeClr val="bg1"/>
                          </a:solidFill>
                          <a:effectLst/>
                        </a:rPr>
                        <a:t>result</a:t>
                      </a:r>
                      <a:r>
                        <a:rPr lang="it-IT" sz="1600" dirty="0">
                          <a:solidFill>
                            <a:schemeClr val="bg1"/>
                          </a:solidFill>
                          <a:effectLst/>
                        </a:rPr>
                        <a:t>=</a:t>
                      </a:r>
                      <a:r>
                        <a:rPr lang="it-IT" sz="1600" dirty="0" err="1">
                          <a:solidFill>
                            <a:schemeClr val="bg1"/>
                          </a:solidFill>
                          <a:effectLst/>
                        </a:rPr>
                        <a:t>true</a:t>
                      </a:r>
                      <a:endParaRPr lang="it-IT" sz="1600" dirty="0">
                        <a:solidFill>
                          <a:schemeClr val="bg1"/>
                        </a:solidFill>
                        <a:effectLst/>
                        <a:latin typeface="Arial MT"/>
                        <a:ea typeface="Arial MT"/>
                        <a:cs typeface="Arial MT"/>
                      </a:endParaRPr>
                    </a:p>
                  </a:txBody>
                  <a:tcPr marL="68580" marR="68580" marT="0" marB="0">
                    <a:solidFill>
                      <a:srgbClr val="8B3E22"/>
                    </a:solidFill>
                  </a:tcPr>
                </a:tc>
                <a:extLst>
                  <a:ext uri="{0D108BD9-81ED-4DB2-BD59-A6C34878D82A}">
                    <a16:rowId xmlns:a16="http://schemas.microsoft.com/office/drawing/2014/main" val="3704351561"/>
                  </a:ext>
                </a:extLst>
              </a:tr>
            </a:tbl>
          </a:graphicData>
        </a:graphic>
      </p:graphicFrame>
      <p:sp>
        <p:nvSpPr>
          <p:cNvPr id="14" name="CasellaDiTesto 13">
            <a:extLst>
              <a:ext uri="{FF2B5EF4-FFF2-40B4-BE49-F238E27FC236}">
                <a16:creationId xmlns:a16="http://schemas.microsoft.com/office/drawing/2014/main" id="{954B0338-5E12-34EC-1B1F-542BFFBE674E}"/>
              </a:ext>
            </a:extLst>
          </p:cNvPr>
          <p:cNvSpPr txBox="1"/>
          <p:nvPr/>
        </p:nvSpPr>
        <p:spPr>
          <a:xfrm>
            <a:off x="3145659" y="67808"/>
            <a:ext cx="8839738"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Object </a:t>
            </a:r>
            <a:r>
              <a:rPr lang="it-IT" sz="4800" dirty="0" err="1">
                <a:solidFill>
                  <a:schemeClr val="bg1"/>
                </a:solidFill>
                <a:latin typeface="Pokemon Solid" panose="040B0500000000000000" pitchFamily="82" charset="2"/>
              </a:rPr>
              <a:t>Constraint</a:t>
            </a:r>
            <a:r>
              <a:rPr lang="it-IT" sz="4800" dirty="0">
                <a:solidFill>
                  <a:schemeClr val="bg1"/>
                </a:solidFill>
                <a:latin typeface="Pokemon Solid" panose="040B0500000000000000" pitchFamily="82" charset="2"/>
              </a:rPr>
              <a:t> Language</a:t>
            </a:r>
          </a:p>
        </p:txBody>
      </p:sp>
      <p:sp>
        <p:nvSpPr>
          <p:cNvPr id="12" name="Rettangolo 11">
            <a:extLst>
              <a:ext uri="{FF2B5EF4-FFF2-40B4-BE49-F238E27FC236}">
                <a16:creationId xmlns:a16="http://schemas.microsoft.com/office/drawing/2014/main" id="{E5A0705C-0A39-3676-939B-1269F37ED886}"/>
              </a:ext>
            </a:extLst>
          </p:cNvPr>
          <p:cNvSpPr/>
          <p:nvPr/>
        </p:nvSpPr>
        <p:spPr>
          <a:xfrm>
            <a:off x="-4386060" y="3139162"/>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F20D47A1-F5C4-9C10-502D-4393D5C7E4FC}"/>
              </a:ext>
            </a:extLst>
          </p:cNvPr>
          <p:cNvSpPr/>
          <p:nvPr/>
        </p:nvSpPr>
        <p:spPr>
          <a:xfrm>
            <a:off x="-4386060" y="3139162"/>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17757963-5D5B-D5B8-FDE4-B96E62DD0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936" y="2561033"/>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30F91CA9-DFA2-6073-62A9-619617EB6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800" y="2431836"/>
            <a:ext cx="2655248" cy="3395827"/>
          </a:xfrm>
          <a:prstGeom prst="rect">
            <a:avLst/>
          </a:prstGeom>
        </p:spPr>
      </p:pic>
      <p:sp>
        <p:nvSpPr>
          <p:cNvPr id="7" name="CasellaDiTesto 6">
            <a:extLst>
              <a:ext uri="{FF2B5EF4-FFF2-40B4-BE49-F238E27FC236}">
                <a16:creationId xmlns:a16="http://schemas.microsoft.com/office/drawing/2014/main" id="{91968BAC-5C56-3FF1-8813-BC5B65A4A39C}"/>
              </a:ext>
            </a:extLst>
          </p:cNvPr>
          <p:cNvSpPr txBox="1"/>
          <p:nvPr/>
        </p:nvSpPr>
        <p:spPr>
          <a:xfrm>
            <a:off x="-7654243" y="507910"/>
            <a:ext cx="5563513" cy="1569660"/>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Interfacce delle classi</a:t>
            </a:r>
          </a:p>
        </p:txBody>
      </p:sp>
      <p:graphicFrame>
        <p:nvGraphicFramePr>
          <p:cNvPr id="10" name="Tabella 9">
            <a:extLst>
              <a:ext uri="{FF2B5EF4-FFF2-40B4-BE49-F238E27FC236}">
                <a16:creationId xmlns:a16="http://schemas.microsoft.com/office/drawing/2014/main" id="{739F9762-1F85-9ADD-4A05-F13E9DB3F22C}"/>
              </a:ext>
            </a:extLst>
          </p:cNvPr>
          <p:cNvGraphicFramePr>
            <a:graphicFrameLocks noGrp="1"/>
          </p:cNvGraphicFramePr>
          <p:nvPr>
            <p:extLst>
              <p:ext uri="{D42A27DB-BD31-4B8C-83A1-F6EECF244321}">
                <p14:modId xmlns:p14="http://schemas.microsoft.com/office/powerpoint/2010/main" val="2784093217"/>
              </p:ext>
            </p:extLst>
          </p:nvPr>
        </p:nvGraphicFramePr>
        <p:xfrm>
          <a:off x="-9165223" y="3315477"/>
          <a:ext cx="8518986" cy="3434113"/>
        </p:xfrm>
        <a:graphic>
          <a:graphicData uri="http://schemas.openxmlformats.org/drawingml/2006/table">
            <a:tbl>
              <a:tblPr firstRow="1" firstCol="1" bandRow="1">
                <a:tableStyleId>{5C22544A-7EE6-4342-B048-85BDC9FD1C3A}</a:tableStyleId>
              </a:tblPr>
              <a:tblGrid>
                <a:gridCol w="4259493">
                  <a:extLst>
                    <a:ext uri="{9D8B030D-6E8A-4147-A177-3AD203B41FA5}">
                      <a16:colId xmlns:a16="http://schemas.microsoft.com/office/drawing/2014/main" val="3847738613"/>
                    </a:ext>
                  </a:extLst>
                </a:gridCol>
                <a:gridCol w="4259493">
                  <a:extLst>
                    <a:ext uri="{9D8B030D-6E8A-4147-A177-3AD203B41FA5}">
                      <a16:colId xmlns:a16="http://schemas.microsoft.com/office/drawing/2014/main" val="363427647"/>
                    </a:ext>
                  </a:extLst>
                </a:gridCol>
              </a:tblGrid>
              <a:tr h="567229">
                <a:tc gridSpan="2">
                  <a:txBody>
                    <a:bodyPr/>
                    <a:lstStyle/>
                    <a:p>
                      <a:pPr>
                        <a:lnSpc>
                          <a:spcPct val="107000"/>
                        </a:lnSpc>
                      </a:pPr>
                      <a:r>
                        <a:rPr lang="it-IT" sz="1400" dirty="0" err="1">
                          <a:effectLst/>
                        </a:rPr>
                        <a:t>GuestService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hMerge="1">
                  <a:txBody>
                    <a:bodyPr/>
                    <a:lstStyle/>
                    <a:p>
                      <a:endParaRPr lang="it-IT"/>
                    </a:p>
                  </a:txBody>
                  <a:tcPr/>
                </a:tc>
                <a:extLst>
                  <a:ext uri="{0D108BD9-81ED-4DB2-BD59-A6C34878D82A}">
                    <a16:rowId xmlns:a16="http://schemas.microsoft.com/office/drawing/2014/main" val="376959879"/>
                  </a:ext>
                </a:extLst>
              </a:tr>
              <a:tr h="567229">
                <a:tc>
                  <a:txBody>
                    <a:bodyPr/>
                    <a:lstStyle/>
                    <a:p>
                      <a:pPr>
                        <a:lnSpc>
                          <a:spcPct val="107000"/>
                        </a:lnSpc>
                      </a:pPr>
                      <a:r>
                        <a:rPr lang="it-IT" sz="1400" dirty="0">
                          <a:effectLst/>
                        </a:rPr>
                        <a:t>Metodo</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400" b="1" kern="1200" dirty="0">
                          <a:solidFill>
                            <a:schemeClr val="lt1"/>
                          </a:solidFill>
                          <a:effectLst/>
                          <a:latin typeface="+mn-lt"/>
                          <a:ea typeface="+mn-ea"/>
                          <a:cs typeface="+mn-cs"/>
                        </a:rPr>
                        <a:t>Descrizione</a:t>
                      </a:r>
                    </a:p>
                  </a:txBody>
                  <a:tcPr marL="66675" marR="666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8B3E22"/>
                    </a:solidFill>
                  </a:tcPr>
                </a:tc>
                <a:extLst>
                  <a:ext uri="{0D108BD9-81ED-4DB2-BD59-A6C34878D82A}">
                    <a16:rowId xmlns:a16="http://schemas.microsoft.com/office/drawing/2014/main" val="2082613099"/>
                  </a:ext>
                </a:extLst>
              </a:tr>
              <a:tr h="915143">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registrazioneGiocatore</a:t>
                      </a:r>
                      <a:r>
                        <a:rPr lang="it-IT" sz="1100" dirty="0">
                          <a:effectLst/>
                        </a:rPr>
                        <a:t>(Giocatore </a:t>
                      </a:r>
                      <a:r>
                        <a:rPr lang="it-IT" sz="1100" dirty="0" err="1">
                          <a:effectLst/>
                        </a:rPr>
                        <a:t>giocatore</a:t>
                      </a:r>
                      <a:r>
                        <a:rPr lang="it-IT" sz="1100" dirty="0">
                          <a:effectLst/>
                        </a:rPr>
                        <a:t>, </a:t>
                      </a:r>
                      <a:r>
                        <a:rPr lang="it-IT" sz="1100" dirty="0" err="1">
                          <a:effectLst/>
                        </a:rPr>
                        <a:t>String</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giocatore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1621835026"/>
                  </a:ext>
                </a:extLst>
              </a:tr>
              <a:tr h="1384512">
                <a:tc>
                  <a:txBody>
                    <a:bodyPr/>
                    <a:lstStyle/>
                    <a:p>
                      <a:pPr>
                        <a:lnSpc>
                          <a:spcPct val="107000"/>
                        </a:lnSpc>
                      </a:pPr>
                      <a:r>
                        <a:rPr lang="it-IT" sz="1100" dirty="0">
                          <a:effectLst/>
                        </a:rPr>
                        <a:t>Public </a:t>
                      </a:r>
                      <a:r>
                        <a:rPr lang="it-IT" sz="1100" dirty="0" err="1">
                          <a:effectLst/>
                        </a:rPr>
                        <a:t>String</a:t>
                      </a:r>
                      <a:r>
                        <a:rPr lang="it-IT" sz="1100" dirty="0">
                          <a:effectLst/>
                        </a:rPr>
                        <a:t> </a:t>
                      </a:r>
                      <a:r>
                        <a:rPr lang="it-IT" sz="1100" dirty="0" err="1">
                          <a:effectLst/>
                        </a:rPr>
                        <a:t>registrazioneOrganizzatore</a:t>
                      </a:r>
                      <a:r>
                        <a:rPr lang="it-IT" sz="1100" dirty="0">
                          <a:effectLst/>
                        </a:rPr>
                        <a:t>(Organizzatore </a:t>
                      </a:r>
                      <a:r>
                        <a:rPr lang="it-IT" sz="1100" dirty="0" err="1">
                          <a:effectLst/>
                        </a:rPr>
                        <a:t>organizzatore</a:t>
                      </a:r>
                      <a:r>
                        <a:rPr lang="it-IT" sz="1100" dirty="0">
                          <a:effectLst/>
                        </a:rPr>
                        <a:t>, </a:t>
                      </a:r>
                      <a:r>
                        <a:rPr lang="it-IT" sz="1100" dirty="0" err="1">
                          <a:effectLst/>
                        </a:rPr>
                        <a:t>confermaPassword</a:t>
                      </a:r>
                      <a:r>
                        <a:rPr lang="it-IT" sz="1100" dirty="0">
                          <a:effectLst/>
                        </a:rPr>
                        <a:t>)</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B3E22"/>
                    </a:solidFill>
                  </a:tcPr>
                </a:tc>
                <a:tc>
                  <a:txBody>
                    <a:bodyPr/>
                    <a:lstStyle/>
                    <a:p>
                      <a:pPr>
                        <a:lnSpc>
                          <a:spcPct val="107000"/>
                        </a:lnSpc>
                      </a:pPr>
                      <a:r>
                        <a:rPr lang="it-IT" sz="1100" dirty="0">
                          <a:effectLst/>
                        </a:rPr>
                        <a:t>Consente all’utente di registrarsi come organizzatore con le credenziali fornite.</a:t>
                      </a:r>
                      <a:endParaRPr lang="it-IT" sz="1100" dirty="0">
                        <a:effectLst/>
                        <a:latin typeface="Arial MT"/>
                        <a:ea typeface="Arial MT"/>
                        <a:cs typeface="Arial MT"/>
                      </a:endParaRPr>
                    </a:p>
                  </a:txBody>
                  <a:tcPr marL="66675" marR="66675" marT="0" marB="0">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4103271548"/>
                  </a:ext>
                </a:extLst>
              </a:tr>
            </a:tbl>
          </a:graphicData>
        </a:graphic>
      </p:graphicFrame>
      <p:sp>
        <p:nvSpPr>
          <p:cNvPr id="22" name="CasellaDiTesto 21">
            <a:extLst>
              <a:ext uri="{FF2B5EF4-FFF2-40B4-BE49-F238E27FC236}">
                <a16:creationId xmlns:a16="http://schemas.microsoft.com/office/drawing/2014/main" id="{98271EF4-462B-3AF2-40C9-8E883A48DFF4}"/>
              </a:ext>
            </a:extLst>
          </p:cNvPr>
          <p:cNvSpPr txBox="1"/>
          <p:nvPr/>
        </p:nvSpPr>
        <p:spPr>
          <a:xfrm>
            <a:off x="-9222720" y="2373358"/>
            <a:ext cx="8576483" cy="646331"/>
          </a:xfrm>
          <a:prstGeom prst="rect">
            <a:avLst/>
          </a:prstGeom>
          <a:noFill/>
        </p:spPr>
        <p:txBody>
          <a:bodyPr wrap="square" rtlCol="0">
            <a:spAutoFit/>
          </a:bodyPr>
          <a:lstStyle/>
          <a:p>
            <a:pPr algn="ctr"/>
            <a:r>
              <a:rPr lang="it-IT" sz="1800" dirty="0">
                <a:solidFill>
                  <a:schemeClr val="bg1"/>
                </a:solidFill>
                <a:effectLst/>
                <a:latin typeface="Pokemon Solid" panose="040B0500000000000000" pitchFamily="82" charset="2"/>
                <a:ea typeface="Arial MT"/>
                <a:cs typeface="Arial MT"/>
              </a:rPr>
              <a:t>È stata definita un'interfaccia di servizio per ogni classe di servizio.</a:t>
            </a:r>
          </a:p>
          <a:p>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DF1D086F-5731-E431-EEAE-85559191E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8FAA6DD-C8D9-6DE3-65E3-2AC2DBECE2D6}"/>
              </a:ext>
            </a:extLst>
          </p:cNvPr>
          <p:cNvSpPr txBox="1"/>
          <p:nvPr/>
        </p:nvSpPr>
        <p:spPr>
          <a:xfrm>
            <a:off x="682581" y="-1455340"/>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sp>
        <p:nvSpPr>
          <p:cNvPr id="5" name="Rettangolo 4">
            <a:extLst>
              <a:ext uri="{FF2B5EF4-FFF2-40B4-BE49-F238E27FC236}">
                <a16:creationId xmlns:a16="http://schemas.microsoft.com/office/drawing/2014/main" id="{A9200700-3675-6EBE-73E6-DAC877B40AE3}"/>
              </a:ext>
            </a:extLst>
          </p:cNvPr>
          <p:cNvSpPr/>
          <p:nvPr/>
        </p:nvSpPr>
        <p:spPr>
          <a:xfrm>
            <a:off x="0" y="-199"/>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B072ABC4-1B6D-E56C-4209-0674C2057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567" y="1742162"/>
            <a:ext cx="2655403" cy="3373079"/>
          </a:xfrm>
          <a:prstGeom prst="rect">
            <a:avLst/>
          </a:prstGeom>
        </p:spPr>
      </p:pic>
      <p:sp>
        <p:nvSpPr>
          <p:cNvPr id="16" name="CasellaDiTesto 15">
            <a:extLst>
              <a:ext uri="{FF2B5EF4-FFF2-40B4-BE49-F238E27FC236}">
                <a16:creationId xmlns:a16="http://schemas.microsoft.com/office/drawing/2014/main" id="{DE6E2170-8D94-F987-A949-13EF47562D6A}"/>
              </a:ext>
            </a:extLst>
          </p:cNvPr>
          <p:cNvSpPr txBox="1"/>
          <p:nvPr/>
        </p:nvSpPr>
        <p:spPr>
          <a:xfrm>
            <a:off x="13256649" y="233310"/>
            <a:ext cx="8839738"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Class </a:t>
            </a:r>
            <a:r>
              <a:rPr lang="it-IT" sz="4800" dirty="0" err="1">
                <a:solidFill>
                  <a:schemeClr val="bg1"/>
                </a:solidFill>
                <a:latin typeface="Pokemon Solid" panose="040B0500000000000000" pitchFamily="82" charset="2"/>
              </a:rPr>
              <a:t>Diagram</a:t>
            </a:r>
            <a:endParaRPr lang="it-IT" sz="4800" dirty="0">
              <a:solidFill>
                <a:schemeClr val="bg1"/>
              </a:solidFill>
              <a:latin typeface="Pokemon Solid" panose="040B0500000000000000" pitchFamily="82" charset="2"/>
            </a:endParaRPr>
          </a:p>
        </p:txBody>
      </p:sp>
      <p:pic>
        <p:nvPicPr>
          <p:cNvPr id="20" name="Immagine 19" descr="Immagine che contiene testo, schermata, Carattere, Parallelo&#10;&#10;Descrizione generata automaticamente">
            <a:extLst>
              <a:ext uri="{FF2B5EF4-FFF2-40B4-BE49-F238E27FC236}">
                <a16:creationId xmlns:a16="http://schemas.microsoft.com/office/drawing/2014/main" id="{18E8CE6A-80E7-B07F-9018-89FB90BDE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14302" y="1267201"/>
            <a:ext cx="8133439" cy="5438399"/>
          </a:xfrm>
          <a:prstGeom prst="rect">
            <a:avLst/>
          </a:prstGeom>
        </p:spPr>
      </p:pic>
    </p:spTree>
    <p:extLst>
      <p:ext uri="{BB962C8B-B14F-4D97-AF65-F5344CB8AC3E}">
        <p14:creationId xmlns:p14="http://schemas.microsoft.com/office/powerpoint/2010/main" val="352473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4BD15-A74B-A08C-8358-D5F9F162DAAE}"/>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B4E1649C-90ED-3369-7BCC-1D4EDD668984}"/>
              </a:ext>
            </a:extLst>
          </p:cNvPr>
          <p:cNvSpPr/>
          <p:nvPr/>
        </p:nvSpPr>
        <p:spPr>
          <a:xfrm>
            <a:off x="13707724" y="304201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393B40FB-B406-C04F-3D1B-CE204331A838}"/>
              </a:ext>
            </a:extLst>
          </p:cNvPr>
          <p:cNvSpPr/>
          <p:nvPr/>
        </p:nvSpPr>
        <p:spPr>
          <a:xfrm>
            <a:off x="13732859" y="3095172"/>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AA8C839-7D23-5653-B1EB-ACC5D5B1B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630" y="2387846"/>
            <a:ext cx="2756958" cy="3502080"/>
          </a:xfrm>
          <a:prstGeom prst="rect">
            <a:avLst/>
          </a:prstGeom>
        </p:spPr>
      </p:pic>
      <p:sp>
        <p:nvSpPr>
          <p:cNvPr id="2" name="Rettangolo 1">
            <a:extLst>
              <a:ext uri="{FF2B5EF4-FFF2-40B4-BE49-F238E27FC236}">
                <a16:creationId xmlns:a16="http://schemas.microsoft.com/office/drawing/2014/main" id="{EE7A8BBA-1D87-48C0-AAA5-AA0F1BAA81D2}"/>
              </a:ext>
            </a:extLst>
          </p:cNvPr>
          <p:cNvSpPr/>
          <p:nvPr/>
        </p:nvSpPr>
        <p:spPr>
          <a:xfrm>
            <a:off x="2939057" y="-199"/>
            <a:ext cx="9252943" cy="6918584"/>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11">
            <a:extLst>
              <a:ext uri="{FF2B5EF4-FFF2-40B4-BE49-F238E27FC236}">
                <a16:creationId xmlns:a16="http://schemas.microsoft.com/office/drawing/2014/main" id="{BB17AACE-F6E4-D43A-EC88-A6B7E477B715}"/>
              </a:ext>
            </a:extLst>
          </p:cNvPr>
          <p:cNvSpPr/>
          <p:nvPr/>
        </p:nvSpPr>
        <p:spPr>
          <a:xfrm>
            <a:off x="-4386060" y="3139162"/>
            <a:ext cx="952500" cy="1333500"/>
          </a:xfrm>
          <a:prstGeom prst="rect">
            <a:avLst/>
          </a:prstGeom>
          <a:solidFill>
            <a:srgbClr val="147B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CD2C30F8-E413-7C36-F6FC-EAA7D2C4A34B}"/>
              </a:ext>
            </a:extLst>
          </p:cNvPr>
          <p:cNvSpPr/>
          <p:nvPr/>
        </p:nvSpPr>
        <p:spPr>
          <a:xfrm>
            <a:off x="-4386060" y="3139162"/>
            <a:ext cx="952500" cy="1333500"/>
          </a:xfrm>
          <a:prstGeom prst="rect">
            <a:avLst/>
          </a:prstGeom>
          <a:solidFill>
            <a:srgbClr val="27CB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descr="Immagine che contiene cerchio, verde, Elementi grafici, logo&#10;&#10;Descrizione generata automaticamente">
            <a:extLst>
              <a:ext uri="{FF2B5EF4-FFF2-40B4-BE49-F238E27FC236}">
                <a16:creationId xmlns:a16="http://schemas.microsoft.com/office/drawing/2014/main" id="{3B963EE3-2D06-A970-45A7-184EF0FC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936" y="2561033"/>
            <a:ext cx="2655249" cy="3372883"/>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FF871F7F-7882-05AA-8F05-3ACA48DD2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800" y="2431836"/>
            <a:ext cx="2655248" cy="3395827"/>
          </a:xfrm>
          <a:prstGeom prst="rect">
            <a:avLst/>
          </a:prstGeom>
        </p:spPr>
      </p:pic>
      <p:pic>
        <p:nvPicPr>
          <p:cNvPr id="4" name="Immagine 3" descr="Immagine che contiene Carattere, Elementi grafici, grafica, tipografia&#10;&#10;Descrizione generata automaticamente">
            <a:extLst>
              <a:ext uri="{FF2B5EF4-FFF2-40B4-BE49-F238E27FC236}">
                <a16:creationId xmlns:a16="http://schemas.microsoft.com/office/drawing/2014/main" id="{7FD52140-C5E7-7227-F82A-1A2F9FE63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BBE71FF5-0524-CAFA-620D-94BC64D6A51A}"/>
              </a:ext>
            </a:extLst>
          </p:cNvPr>
          <p:cNvSpPr txBox="1"/>
          <p:nvPr/>
        </p:nvSpPr>
        <p:spPr>
          <a:xfrm>
            <a:off x="682581" y="-1455340"/>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graphicFrame>
        <p:nvGraphicFramePr>
          <p:cNvPr id="11" name="Tabella 10">
            <a:extLst>
              <a:ext uri="{FF2B5EF4-FFF2-40B4-BE49-F238E27FC236}">
                <a16:creationId xmlns:a16="http://schemas.microsoft.com/office/drawing/2014/main" id="{0ABE5BD4-64A2-CA16-D85B-54594E01FF35}"/>
              </a:ext>
            </a:extLst>
          </p:cNvPr>
          <p:cNvGraphicFramePr>
            <a:graphicFrameLocks noGrp="1"/>
          </p:cNvGraphicFramePr>
          <p:nvPr>
            <p:extLst>
              <p:ext uri="{D42A27DB-BD31-4B8C-83A1-F6EECF244321}">
                <p14:modId xmlns:p14="http://schemas.microsoft.com/office/powerpoint/2010/main" val="1347796867"/>
              </p:ext>
            </p:extLst>
          </p:nvPr>
        </p:nvGraphicFramePr>
        <p:xfrm>
          <a:off x="-9869435" y="788727"/>
          <a:ext cx="8839738" cy="5822512"/>
        </p:xfrm>
        <a:graphic>
          <a:graphicData uri="http://schemas.openxmlformats.org/drawingml/2006/table">
            <a:tbl>
              <a:tblPr firstRow="1" firstCol="1">
                <a:tableStyleId>{5C22544A-7EE6-4342-B048-85BDC9FD1C3A}</a:tableStyleId>
              </a:tblPr>
              <a:tblGrid>
                <a:gridCol w="4419869">
                  <a:extLst>
                    <a:ext uri="{9D8B030D-6E8A-4147-A177-3AD203B41FA5}">
                      <a16:colId xmlns:a16="http://schemas.microsoft.com/office/drawing/2014/main" val="4070269574"/>
                    </a:ext>
                  </a:extLst>
                </a:gridCol>
                <a:gridCol w="4419869">
                  <a:extLst>
                    <a:ext uri="{9D8B030D-6E8A-4147-A177-3AD203B41FA5}">
                      <a16:colId xmlns:a16="http://schemas.microsoft.com/office/drawing/2014/main" val="2528382544"/>
                    </a:ext>
                  </a:extLst>
                </a:gridCol>
              </a:tblGrid>
              <a:tr h="5822512">
                <a:tc>
                  <a:txBody>
                    <a:bodyPr/>
                    <a:lstStyle/>
                    <a:p>
                      <a:pPr>
                        <a:spcAft>
                          <a:spcPts val="0"/>
                        </a:spcAft>
                      </a:pPr>
                      <a:r>
                        <a:rPr lang="it-IT" sz="1600" dirty="0" err="1">
                          <a:solidFill>
                            <a:srgbClr val="48190B"/>
                          </a:solidFill>
                          <a:effectLst/>
                        </a:rPr>
                        <a:t>context</a:t>
                      </a:r>
                      <a:r>
                        <a:rPr lang="it-IT" sz="1600" dirty="0">
                          <a:solidFill>
                            <a:srgbClr val="48190B"/>
                          </a:solidFill>
                          <a:effectLst/>
                        </a:rPr>
                        <a:t> </a:t>
                      </a:r>
                      <a:r>
                        <a:rPr lang="it-IT" sz="1600" dirty="0" err="1">
                          <a:solidFill>
                            <a:srgbClr val="48190B"/>
                          </a:solidFill>
                          <a:effectLst/>
                        </a:rPr>
                        <a:t>GuestService</a:t>
                      </a:r>
                      <a:r>
                        <a:rPr lang="it-IT" sz="1600" dirty="0">
                          <a:solidFill>
                            <a:srgbClr val="48190B"/>
                          </a:solidFill>
                          <a:effectLst/>
                        </a:rPr>
                        <a:t>::</a:t>
                      </a:r>
                      <a:r>
                        <a:rPr lang="it-IT" sz="1600" dirty="0" err="1">
                          <a:solidFill>
                            <a:srgbClr val="48190B"/>
                          </a:solidFill>
                          <a:effectLst/>
                        </a:rPr>
                        <a:t>registrazioneOrganizzatore</a:t>
                      </a:r>
                      <a:r>
                        <a:rPr lang="it-IT" sz="1600" dirty="0">
                          <a:solidFill>
                            <a:srgbClr val="48190B"/>
                          </a:solidFill>
                          <a:effectLst/>
                        </a:rPr>
                        <a:t>(organizzatore: Organizzatore, </a:t>
                      </a:r>
                      <a:r>
                        <a:rPr lang="it-IT" sz="1600" dirty="0" err="1">
                          <a:solidFill>
                            <a:srgbClr val="48190B"/>
                          </a:solidFill>
                          <a:effectLst/>
                        </a:rPr>
                        <a:t>confermaPassword</a:t>
                      </a:r>
                      <a:r>
                        <a:rPr lang="it-IT" sz="1600" dirty="0">
                          <a:solidFill>
                            <a:srgbClr val="48190B"/>
                          </a:solidFill>
                          <a:effectLst/>
                        </a:rPr>
                        <a:t>: </a:t>
                      </a:r>
                      <a:r>
                        <a:rPr lang="it-IT" sz="1600" dirty="0" err="1">
                          <a:solidFill>
                            <a:srgbClr val="48190B"/>
                          </a:solidFill>
                          <a:effectLst/>
                        </a:rPr>
                        <a:t>String</a:t>
                      </a:r>
                      <a:r>
                        <a:rPr lang="it-IT" sz="1600" dirty="0">
                          <a:solidFill>
                            <a:srgbClr val="48190B"/>
                          </a:solidFill>
                          <a:effectLst/>
                        </a:rPr>
                        <a:t>)</a:t>
                      </a:r>
                    </a:p>
                    <a:p>
                      <a:pPr>
                        <a:spcAft>
                          <a:spcPts val="0"/>
                        </a:spcAft>
                      </a:pPr>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organizzatore.username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 </a:t>
                      </a:r>
                    </a:p>
                    <a:p>
                      <a:pPr>
                        <a:spcAft>
                          <a:spcPts val="0"/>
                        </a:spcAft>
                      </a:pPr>
                      <a:r>
                        <a:rPr lang="it-IT" sz="1600" dirty="0" err="1">
                          <a:solidFill>
                            <a:srgbClr val="48190B"/>
                          </a:solidFill>
                          <a:effectLst/>
                        </a:rPr>
                        <a:t>organizzatore.password</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it-IT" sz="1600" dirty="0" err="1">
                          <a:solidFill>
                            <a:srgbClr val="48190B"/>
                          </a:solidFill>
                          <a:effectLst/>
                        </a:rPr>
                        <a:t>organizzatore.nome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it-IT" sz="1600" dirty="0" err="1">
                          <a:solidFill>
                            <a:srgbClr val="48190B"/>
                          </a:solidFill>
                          <a:effectLst/>
                        </a:rPr>
                        <a:t>organizzatore.cognome</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br>
                        <a:rPr lang="it-IT" sz="1600" dirty="0">
                          <a:solidFill>
                            <a:srgbClr val="48190B"/>
                          </a:solidFill>
                          <a:effectLst/>
                        </a:rPr>
                      </a:br>
                      <a:r>
                        <a:rPr lang="it-IT" sz="1600" dirty="0" err="1">
                          <a:solidFill>
                            <a:srgbClr val="48190B"/>
                          </a:solidFill>
                          <a:effectLst/>
                        </a:rPr>
                        <a:t>organizzatore.email</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a:t>
                      </a:r>
                    </a:p>
                    <a:p>
                      <a:pPr>
                        <a:spcAft>
                          <a:spcPts val="0"/>
                        </a:spcAft>
                      </a:pPr>
                      <a:r>
                        <a:rPr lang="en-US" sz="1600" dirty="0">
                          <a:solidFill>
                            <a:srgbClr val="48190B"/>
                          </a:solidFill>
                          <a:effectLst/>
                        </a:rPr>
                        <a:t>organizzatore.email.re("^[a-zA-Z0-9_+&amp;*-]+(?:\\.[a-zA-Z0-9_+&amp;*-]+)*@(?:[a-zA-Z0-9-]+\\.)+[a-zA-Z]{2,}$") and</a:t>
                      </a:r>
                      <a:endParaRPr lang="it-IT" sz="1600" dirty="0">
                        <a:solidFill>
                          <a:srgbClr val="48190B"/>
                        </a:solidFill>
                        <a:effectLst/>
                      </a:endParaRPr>
                    </a:p>
                    <a:p>
                      <a:pPr>
                        <a:spcAft>
                          <a:spcPts val="0"/>
                        </a:spcAft>
                      </a:pPr>
                      <a:r>
                        <a:rPr lang="it-IT" sz="1600" dirty="0" err="1">
                          <a:solidFill>
                            <a:srgbClr val="48190B"/>
                          </a:solidFill>
                          <a:effectLst/>
                        </a:rPr>
                        <a:t>confermaPassword</a:t>
                      </a:r>
                      <a:r>
                        <a:rPr lang="it-IT" sz="1600" dirty="0">
                          <a:solidFill>
                            <a:srgbClr val="48190B"/>
                          </a:solidFill>
                          <a:effectLst/>
                        </a:rPr>
                        <a:t> &lt;&gt; </a:t>
                      </a:r>
                      <a:r>
                        <a:rPr lang="it-IT" sz="1600" dirty="0" err="1">
                          <a:solidFill>
                            <a:srgbClr val="48190B"/>
                          </a:solidFill>
                          <a:effectLst/>
                        </a:rPr>
                        <a:t>null</a:t>
                      </a:r>
                      <a:endParaRPr lang="it-IT" sz="1600" dirty="0">
                        <a:solidFill>
                          <a:srgbClr val="48190B"/>
                        </a:solidFill>
                        <a:effectLst/>
                      </a:endParaRPr>
                    </a:p>
                    <a:p>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a:t>
                      </a:r>
                      <a:r>
                        <a:rPr lang="it-IT" sz="1600" dirty="0" err="1">
                          <a:solidFill>
                            <a:srgbClr val="48190B"/>
                          </a:solidFill>
                          <a:effectLst/>
                        </a:rPr>
                        <a:t>organizzatore.username</a:t>
                      </a:r>
                      <a:r>
                        <a:rPr lang="it-IT" sz="1600" dirty="0">
                          <a:solidFill>
                            <a:srgbClr val="48190B"/>
                          </a:solidFill>
                          <a:effectLst/>
                        </a:rPr>
                        <a:t>) = </a:t>
                      </a:r>
                      <a:r>
                        <a:rPr lang="it-IT" sz="1600" dirty="0" err="1">
                          <a:solidFill>
                            <a:srgbClr val="48190B"/>
                          </a:solidFill>
                          <a:effectLst/>
                        </a:rPr>
                        <a:t>null</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err="1">
                          <a:solidFill>
                            <a:srgbClr val="48190B"/>
                          </a:solidFill>
                          <a:effectLst/>
                        </a:rPr>
                        <a:t>pre</a:t>
                      </a:r>
                      <a:r>
                        <a:rPr lang="it-IT" sz="1600" dirty="0">
                          <a:solidFill>
                            <a:srgbClr val="48190B"/>
                          </a:solidFill>
                          <a:effectLst/>
                        </a:rPr>
                        <a:t>: </a:t>
                      </a:r>
                    </a:p>
                    <a:p>
                      <a:pPr>
                        <a:spcAft>
                          <a:spcPts val="0"/>
                        </a:spcAft>
                      </a:pPr>
                      <a:r>
                        <a:rPr lang="it-IT" sz="1600" dirty="0" err="1">
                          <a:solidFill>
                            <a:srgbClr val="48190B"/>
                          </a:solidFill>
                          <a:effectLst/>
                        </a:rPr>
                        <a:t>giocatore.password</a:t>
                      </a:r>
                      <a:r>
                        <a:rPr lang="it-IT" sz="1600" dirty="0">
                          <a:solidFill>
                            <a:srgbClr val="48190B"/>
                          </a:solidFill>
                          <a:effectLst/>
                        </a:rPr>
                        <a:t> &lt;&gt; </a:t>
                      </a:r>
                      <a:r>
                        <a:rPr lang="it-IT" sz="1600" dirty="0" err="1">
                          <a:solidFill>
                            <a:srgbClr val="48190B"/>
                          </a:solidFill>
                          <a:effectLst/>
                        </a:rPr>
                        <a:t>null</a:t>
                      </a:r>
                      <a:r>
                        <a:rPr lang="it-IT" sz="1600" dirty="0">
                          <a:solidFill>
                            <a:srgbClr val="48190B"/>
                          </a:solidFill>
                          <a:effectLst/>
                        </a:rPr>
                        <a:t> and </a:t>
                      </a:r>
                      <a:r>
                        <a:rPr lang="it-IT" sz="1600" dirty="0" err="1">
                          <a:solidFill>
                            <a:srgbClr val="48190B"/>
                          </a:solidFill>
                          <a:effectLst/>
                        </a:rPr>
                        <a:t>confermaPassword</a:t>
                      </a:r>
                      <a:r>
                        <a:rPr lang="it-IT" sz="1600" dirty="0">
                          <a:solidFill>
                            <a:srgbClr val="48190B"/>
                          </a:solidFill>
                          <a:effectLst/>
                        </a:rPr>
                        <a:t> = </a:t>
                      </a:r>
                      <a:r>
                        <a:rPr lang="it-IT" sz="1600" dirty="0" err="1">
                          <a:solidFill>
                            <a:srgbClr val="48190B"/>
                          </a:solidFill>
                          <a:effectLst/>
                        </a:rPr>
                        <a:t>giocatore.password</a:t>
                      </a:r>
                      <a:endParaRPr lang="it-IT" sz="1600" dirty="0">
                        <a:solidFill>
                          <a:srgbClr val="48190B"/>
                        </a:solidFill>
                        <a:effectLst/>
                      </a:endParaRPr>
                    </a:p>
                    <a:p>
                      <a:pPr>
                        <a:spcAft>
                          <a:spcPts val="0"/>
                        </a:spcAft>
                      </a:pPr>
                      <a:r>
                        <a:rPr lang="it-IT" sz="1600" dirty="0">
                          <a:solidFill>
                            <a:srgbClr val="48190B"/>
                          </a:solidFill>
                          <a:effectLst/>
                        </a:rPr>
                        <a:t> </a:t>
                      </a:r>
                      <a:endParaRPr lang="it-IT" sz="1600" dirty="0">
                        <a:solidFill>
                          <a:srgbClr val="48190B"/>
                        </a:solidFill>
                        <a:effectLst/>
                        <a:latin typeface="Arial MT"/>
                        <a:ea typeface="Arial MT"/>
                        <a:cs typeface="Arial MT"/>
                      </a:endParaRPr>
                    </a:p>
                  </a:txBody>
                  <a:tcPr marL="68580" marR="68580" marT="0" marB="0">
                    <a:solidFill>
                      <a:srgbClr val="8B3E22"/>
                    </a:solidFill>
                  </a:tcPr>
                </a:tc>
                <a:tc>
                  <a:txBody>
                    <a:bodyPr/>
                    <a:lstStyle/>
                    <a:p>
                      <a:pPr>
                        <a:spcAft>
                          <a:spcPts val="0"/>
                        </a:spcAft>
                      </a:pPr>
                      <a:r>
                        <a:rPr lang="en-US" sz="1600" dirty="0">
                          <a:solidFill>
                            <a:srgbClr val="48190B"/>
                          </a:solidFill>
                          <a:effectLst/>
                        </a:rPr>
                        <a:t>post:</a:t>
                      </a:r>
                      <a:endParaRPr lang="it-IT" sz="1600" dirty="0">
                        <a:solidFill>
                          <a:srgbClr val="48190B"/>
                        </a:solidFill>
                        <a:effectLst/>
                      </a:endParaRP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(@pre.organizzatore.username) &lt;&gt; </a:t>
                      </a:r>
                      <a:r>
                        <a:rPr lang="it-IT" sz="1600" dirty="0" err="1">
                          <a:solidFill>
                            <a:srgbClr val="48190B"/>
                          </a:solidFill>
                          <a:effectLst/>
                        </a:rPr>
                        <a:t>null</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a:solidFill>
                            <a:srgbClr val="48190B"/>
                          </a:solidFill>
                          <a:effectLst/>
                        </a:rPr>
                        <a:t>post:</a:t>
                      </a:r>
                    </a:p>
                    <a:p>
                      <a:pPr>
                        <a:spcAft>
                          <a:spcPts val="0"/>
                        </a:spcAft>
                      </a:pPr>
                      <a:r>
                        <a:rPr lang="it-IT" sz="1600" dirty="0" err="1">
                          <a:solidFill>
                            <a:srgbClr val="48190B"/>
                          </a:solidFill>
                          <a:effectLst/>
                        </a:rPr>
                        <a:t>UtenteService</a:t>
                      </a:r>
                      <a:r>
                        <a:rPr lang="it-IT" sz="1600" dirty="0">
                          <a:solidFill>
                            <a:srgbClr val="48190B"/>
                          </a:solidFill>
                          <a:effectLst/>
                        </a:rPr>
                        <a:t>::</a:t>
                      </a:r>
                      <a:r>
                        <a:rPr lang="it-IT" sz="1600" dirty="0" err="1">
                          <a:solidFill>
                            <a:srgbClr val="48190B"/>
                          </a:solidFill>
                          <a:effectLst/>
                        </a:rPr>
                        <a:t>findOrganizzatoreByUsername</a:t>
                      </a:r>
                      <a:r>
                        <a:rPr lang="it-IT" sz="1600" dirty="0">
                          <a:solidFill>
                            <a:srgbClr val="48190B"/>
                          </a:solidFill>
                          <a:effectLst/>
                        </a:rPr>
                        <a:t> (@pre.organizzatore.username) .stato = </a:t>
                      </a:r>
                      <a:r>
                        <a:rPr lang="it-IT" sz="1600" dirty="0" err="1">
                          <a:solidFill>
                            <a:srgbClr val="48190B"/>
                          </a:solidFill>
                          <a:effectLst/>
                        </a:rPr>
                        <a:t>Stato.INVERIFICA</a:t>
                      </a:r>
                      <a:endParaRPr lang="it-IT" sz="1600" dirty="0">
                        <a:solidFill>
                          <a:srgbClr val="48190B"/>
                        </a:solidFill>
                        <a:effectLst/>
                      </a:endParaRPr>
                    </a:p>
                    <a:p>
                      <a:pPr>
                        <a:spcAft>
                          <a:spcPts val="0"/>
                        </a:spcAft>
                      </a:pPr>
                      <a:r>
                        <a:rPr lang="it-IT" sz="1600" dirty="0">
                          <a:solidFill>
                            <a:srgbClr val="48190B"/>
                          </a:solidFill>
                          <a:effectLst/>
                        </a:rPr>
                        <a:t> </a:t>
                      </a:r>
                    </a:p>
                    <a:p>
                      <a:pPr>
                        <a:spcAft>
                          <a:spcPts val="0"/>
                        </a:spcAft>
                      </a:pPr>
                      <a:r>
                        <a:rPr lang="it-IT" sz="1600" dirty="0">
                          <a:solidFill>
                            <a:srgbClr val="48190B"/>
                          </a:solidFill>
                          <a:effectLst/>
                        </a:rPr>
                        <a:t>post: </a:t>
                      </a:r>
                    </a:p>
                    <a:p>
                      <a:pPr>
                        <a:spcAft>
                          <a:spcPts val="0"/>
                        </a:spcAft>
                      </a:pPr>
                      <a:r>
                        <a:rPr lang="it-IT" sz="1600" dirty="0" err="1">
                          <a:solidFill>
                            <a:srgbClr val="48190B"/>
                          </a:solidFill>
                          <a:effectLst/>
                        </a:rPr>
                        <a:t>result</a:t>
                      </a:r>
                      <a:r>
                        <a:rPr lang="it-IT" sz="1600" dirty="0">
                          <a:solidFill>
                            <a:srgbClr val="48190B"/>
                          </a:solidFill>
                          <a:effectLst/>
                        </a:rPr>
                        <a:t>=</a:t>
                      </a:r>
                      <a:r>
                        <a:rPr lang="it-IT" sz="1600" dirty="0" err="1">
                          <a:solidFill>
                            <a:srgbClr val="48190B"/>
                          </a:solidFill>
                          <a:effectLst/>
                        </a:rPr>
                        <a:t>true</a:t>
                      </a:r>
                      <a:endParaRPr lang="it-IT" sz="1600" dirty="0">
                        <a:solidFill>
                          <a:srgbClr val="48190B"/>
                        </a:solidFill>
                        <a:effectLst/>
                        <a:latin typeface="Arial MT"/>
                        <a:ea typeface="Arial MT"/>
                        <a:cs typeface="Arial MT"/>
                      </a:endParaRPr>
                    </a:p>
                  </a:txBody>
                  <a:tcPr marL="68580" marR="68580" marT="0" marB="0">
                    <a:solidFill>
                      <a:srgbClr val="8B3E22"/>
                    </a:solidFill>
                  </a:tcPr>
                </a:tc>
                <a:extLst>
                  <a:ext uri="{0D108BD9-81ED-4DB2-BD59-A6C34878D82A}">
                    <a16:rowId xmlns:a16="http://schemas.microsoft.com/office/drawing/2014/main" val="3704351561"/>
                  </a:ext>
                </a:extLst>
              </a:tr>
            </a:tbl>
          </a:graphicData>
        </a:graphic>
      </p:graphicFrame>
      <p:sp>
        <p:nvSpPr>
          <p:cNvPr id="14" name="CasellaDiTesto 13">
            <a:extLst>
              <a:ext uri="{FF2B5EF4-FFF2-40B4-BE49-F238E27FC236}">
                <a16:creationId xmlns:a16="http://schemas.microsoft.com/office/drawing/2014/main" id="{1E0A5B48-EC03-7E72-5820-95B525F326EC}"/>
              </a:ext>
            </a:extLst>
          </p:cNvPr>
          <p:cNvSpPr txBox="1"/>
          <p:nvPr/>
        </p:nvSpPr>
        <p:spPr>
          <a:xfrm>
            <a:off x="-9869435" y="-111145"/>
            <a:ext cx="8839738"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Object </a:t>
            </a:r>
            <a:r>
              <a:rPr lang="it-IT" sz="4800" dirty="0" err="1">
                <a:solidFill>
                  <a:schemeClr val="bg1"/>
                </a:solidFill>
                <a:latin typeface="Pokemon Solid" panose="040B0500000000000000" pitchFamily="82" charset="2"/>
              </a:rPr>
              <a:t>Constraint</a:t>
            </a:r>
            <a:r>
              <a:rPr lang="it-IT" sz="4800" dirty="0">
                <a:solidFill>
                  <a:schemeClr val="bg1"/>
                </a:solidFill>
                <a:latin typeface="Pokemon Solid" panose="040B0500000000000000" pitchFamily="82" charset="2"/>
              </a:rPr>
              <a:t> Language</a:t>
            </a:r>
          </a:p>
        </p:txBody>
      </p:sp>
      <p:sp>
        <p:nvSpPr>
          <p:cNvPr id="5" name="Rettangolo 4">
            <a:extLst>
              <a:ext uri="{FF2B5EF4-FFF2-40B4-BE49-F238E27FC236}">
                <a16:creationId xmlns:a16="http://schemas.microsoft.com/office/drawing/2014/main" id="{983E71B6-9F95-E559-ACBE-F86354AD9A40}"/>
              </a:ext>
            </a:extLst>
          </p:cNvPr>
          <p:cNvSpPr/>
          <p:nvPr/>
        </p:nvSpPr>
        <p:spPr>
          <a:xfrm>
            <a:off x="0" y="-199"/>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032C6CBC-F57E-CD77-5DCA-0918242459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567" y="1742162"/>
            <a:ext cx="2655403" cy="3373079"/>
          </a:xfrm>
          <a:prstGeom prst="rect">
            <a:avLst/>
          </a:prstGeom>
        </p:spPr>
      </p:pic>
      <p:sp>
        <p:nvSpPr>
          <p:cNvPr id="6" name="CasellaDiTesto 5">
            <a:extLst>
              <a:ext uri="{FF2B5EF4-FFF2-40B4-BE49-F238E27FC236}">
                <a16:creationId xmlns:a16="http://schemas.microsoft.com/office/drawing/2014/main" id="{7DE3C68E-8987-89F4-5B12-46D2A13B5BCB}"/>
              </a:ext>
            </a:extLst>
          </p:cNvPr>
          <p:cNvSpPr txBox="1"/>
          <p:nvPr/>
        </p:nvSpPr>
        <p:spPr>
          <a:xfrm>
            <a:off x="3160149" y="138949"/>
            <a:ext cx="8839738"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Class </a:t>
            </a:r>
            <a:r>
              <a:rPr lang="it-IT" sz="4800" dirty="0" err="1">
                <a:solidFill>
                  <a:schemeClr val="bg1"/>
                </a:solidFill>
                <a:latin typeface="Pokemon Solid" panose="040B0500000000000000" pitchFamily="82" charset="2"/>
              </a:rPr>
              <a:t>Diagram</a:t>
            </a:r>
            <a:endParaRPr lang="it-IT" sz="4800" dirty="0">
              <a:solidFill>
                <a:schemeClr val="bg1"/>
              </a:solidFill>
              <a:latin typeface="Pokemon Solid" panose="040B0500000000000000" pitchFamily="82" charset="2"/>
            </a:endParaRPr>
          </a:p>
        </p:txBody>
      </p:sp>
      <p:pic>
        <p:nvPicPr>
          <p:cNvPr id="18" name="Immagine 17" descr="Immagine che contiene testo, schermata, Carattere, Parallelo&#10;&#10;Descrizione generata automaticamente">
            <a:extLst>
              <a:ext uri="{FF2B5EF4-FFF2-40B4-BE49-F238E27FC236}">
                <a16:creationId xmlns:a16="http://schemas.microsoft.com/office/drawing/2014/main" id="{C22DE6E8-F2D3-893F-2492-3110EA4F09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7802" y="1172840"/>
            <a:ext cx="8133439" cy="5438399"/>
          </a:xfrm>
          <a:prstGeom prst="rect">
            <a:avLst/>
          </a:prstGeom>
        </p:spPr>
      </p:pic>
    </p:spTree>
    <p:extLst>
      <p:ext uri="{BB962C8B-B14F-4D97-AF65-F5344CB8AC3E}">
        <p14:creationId xmlns:p14="http://schemas.microsoft.com/office/powerpoint/2010/main" val="24679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schermata, Carattere, Parallelo&#10;&#10;Descrizione generata automaticamente">
            <a:extLst>
              <a:ext uri="{FF2B5EF4-FFF2-40B4-BE49-F238E27FC236}">
                <a16:creationId xmlns:a16="http://schemas.microsoft.com/office/drawing/2014/main" id="{E2C797CA-B336-EBB8-E792-F3A1F73AC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3048" y="3429000"/>
            <a:ext cx="1260052" cy="842530"/>
          </a:xfrm>
          <a:prstGeom prst="rect">
            <a:avLst/>
          </a:prstGeom>
        </p:spPr>
      </p:pic>
      <p:sp>
        <p:nvSpPr>
          <p:cNvPr id="2" name="Rettangolo 1">
            <a:extLst>
              <a:ext uri="{FF2B5EF4-FFF2-40B4-BE49-F238E27FC236}">
                <a16:creationId xmlns:a16="http://schemas.microsoft.com/office/drawing/2014/main" id="{981F11BF-369C-E430-DAE6-6799D08BC15C}"/>
              </a:ext>
            </a:extLst>
          </p:cNvPr>
          <p:cNvSpPr/>
          <p:nvPr/>
        </p:nvSpPr>
        <p:spPr>
          <a:xfrm>
            <a:off x="7136576" y="3127982"/>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6ED6F97-D7E9-46B3-204D-14FE194922E3}"/>
              </a:ext>
            </a:extLst>
          </p:cNvPr>
          <p:cNvSpPr/>
          <p:nvPr/>
        </p:nvSpPr>
        <p:spPr>
          <a:xfrm>
            <a:off x="7139003" y="3127982"/>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391D3BB9-9C60-6AA8-1A11-E47DFAFFEF68}"/>
              </a:ext>
            </a:extLst>
          </p:cNvPr>
          <p:cNvSpPr/>
          <p:nvPr/>
        </p:nvSpPr>
        <p:spPr>
          <a:xfrm>
            <a:off x="10157260" y="327155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72B58A70-F1D3-5476-E7AB-89167A280E78}"/>
              </a:ext>
            </a:extLst>
          </p:cNvPr>
          <p:cNvSpPr/>
          <p:nvPr/>
        </p:nvSpPr>
        <p:spPr>
          <a:xfrm>
            <a:off x="10157260" y="3271558"/>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558" y="2539986"/>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480" y="2517040"/>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397" y="2539984"/>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350" y="2494096"/>
            <a:ext cx="2655248" cy="3395827"/>
          </a:xfrm>
          <a:prstGeom prst="rect">
            <a:avLst/>
          </a:prstGeom>
        </p:spPr>
      </p:pic>
    </p:spTree>
    <p:extLst>
      <p:ext uri="{BB962C8B-B14F-4D97-AF65-F5344CB8AC3E}">
        <p14:creationId xmlns:p14="http://schemas.microsoft.com/office/powerpoint/2010/main" val="389628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2816081" y="461737"/>
            <a:ext cx="6953250"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Scopo del Sistema</a:t>
            </a:r>
          </a:p>
        </p:txBody>
      </p:sp>
      <p:sp>
        <p:nvSpPr>
          <p:cNvPr id="8" name="CasellaDiTesto 7">
            <a:extLst>
              <a:ext uri="{FF2B5EF4-FFF2-40B4-BE49-F238E27FC236}">
                <a16:creationId xmlns:a16="http://schemas.microsoft.com/office/drawing/2014/main" id="{7FF87349-727F-5E15-7A0D-1499F431D8A7}"/>
              </a:ext>
            </a:extLst>
          </p:cNvPr>
          <p:cNvSpPr txBox="1"/>
          <p:nvPr/>
        </p:nvSpPr>
        <p:spPr>
          <a:xfrm>
            <a:off x="187693" y="1631481"/>
            <a:ext cx="12004307" cy="1938992"/>
          </a:xfrm>
          <a:prstGeom prst="rect">
            <a:avLst/>
          </a:prstGeom>
          <a:noFill/>
        </p:spPr>
        <p:txBody>
          <a:bodyPr wrap="square" rtlCol="0">
            <a:spAutoFit/>
          </a:bodyPr>
          <a:lstStyle/>
          <a:p>
            <a:r>
              <a:rPr lang="it-IT" sz="2400" dirty="0">
                <a:effectLst/>
                <a:latin typeface="Pokemon Solid" panose="040B0500000000000000" pitchFamily="82" charset="2"/>
                <a:ea typeface="Lucida Sans Unicode" panose="020B0602030504020204" pitchFamily="34" charset="0"/>
              </a:rPr>
              <a:t>Il nostro sistema è progettato per fornire un supporto completo agli appassionati di Pokémon che desiderano organizzare e partecipare a tornei Pokémon. Si tratta di un sito web dedicato esclusivamente alla gestione degli aspetti organizzativi e partecipativi dei tornei, offrendo agli utenti uno strumento centralizzato per gestire giocatori e tornei in modo efficiente.</a:t>
            </a:r>
          </a:p>
        </p:txBody>
      </p:sp>
      <p:pic>
        <p:nvPicPr>
          <p:cNvPr id="13" name="Immagine 12" descr="Immagine che contiene vestiti, calzature, cartone animato, persona&#10;&#10;Descrizione generata automaticamente">
            <a:extLst>
              <a:ext uri="{FF2B5EF4-FFF2-40B4-BE49-F238E27FC236}">
                <a16:creationId xmlns:a16="http://schemas.microsoft.com/office/drawing/2014/main" id="{C1A62E12-A233-E33C-FABC-DCCA2A9A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93" y="3705854"/>
            <a:ext cx="1323607" cy="3152146"/>
          </a:xfrm>
          <a:prstGeom prst="rect">
            <a:avLst/>
          </a:prstGeom>
        </p:spPr>
      </p:pic>
      <p:pic>
        <p:nvPicPr>
          <p:cNvPr id="22" name="Immagine 21" descr="Immagine che contiene cartone animato, vestiti, schizzo, illustrazione&#10;&#10;Descrizione generata automaticamente">
            <a:extLst>
              <a:ext uri="{FF2B5EF4-FFF2-40B4-BE49-F238E27FC236}">
                <a16:creationId xmlns:a16="http://schemas.microsoft.com/office/drawing/2014/main" id="{820DAFB1-B22A-952C-DEF6-CFC2716BB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9783" y="3800243"/>
            <a:ext cx="1829642" cy="3057757"/>
          </a:xfrm>
          <a:prstGeom prst="rect">
            <a:avLst/>
          </a:prstGeom>
        </p:spPr>
      </p:pic>
      <p:sp>
        <p:nvSpPr>
          <p:cNvPr id="23" name="CasellaDiTesto 22">
            <a:extLst>
              <a:ext uri="{FF2B5EF4-FFF2-40B4-BE49-F238E27FC236}">
                <a16:creationId xmlns:a16="http://schemas.microsoft.com/office/drawing/2014/main" id="{94EF9BB8-77DC-A898-6BD1-82E3B07E8AF3}"/>
              </a:ext>
            </a:extLst>
          </p:cNvPr>
          <p:cNvSpPr txBox="1"/>
          <p:nvPr/>
        </p:nvSpPr>
        <p:spPr>
          <a:xfrm>
            <a:off x="797035" y="3741162"/>
            <a:ext cx="4740274" cy="3046988"/>
          </a:xfrm>
          <a:prstGeom prst="rect">
            <a:avLst/>
          </a:prstGeom>
          <a:noFill/>
        </p:spPr>
        <p:txBody>
          <a:bodyPr wrap="square" lIns="91440" tIns="45720" rIns="91440" bIns="45720" rtlCol="0" anchor="t">
            <a:spAutoFit/>
          </a:bodyPr>
          <a:lstStyle/>
          <a:p>
            <a:pPr marL="457200"/>
            <a:r>
              <a:rPr lang="it-IT" sz="2400" dirty="0">
                <a:effectLst/>
                <a:latin typeface="Pokemon Solid" panose="040B0500000000000000" pitchFamily="82" charset="2"/>
                <a:ea typeface="Lucida Sans Unicode" panose="020B0602030504020204" pitchFamily="34" charset="0"/>
              </a:rPr>
              <a:t>Per i Partecipanti:</a:t>
            </a:r>
          </a:p>
          <a:p>
            <a:pPr marL="457200"/>
            <a:endParaRPr lang="it-IT" sz="2400" dirty="0">
              <a:effectLst/>
              <a:latin typeface="Pokemon Solid" panose="040B0500000000000000" pitchFamily="82" charset="2"/>
              <a:ea typeface="Lucida Sans Unicode" panose="020B0602030504020204" pitchFamily="34" charset="0"/>
            </a:endParaRPr>
          </a:p>
          <a:p>
            <a:pPr marL="900430"/>
            <a:r>
              <a:rPr lang="it-IT" sz="2400" dirty="0">
                <a:effectLst/>
                <a:latin typeface="Pokemon Solid"/>
                <a:ea typeface="Lucida Sans Unicode" panose="020B0602030504020204" pitchFamily="34" charset="0"/>
                <a:sym typeface="Pokemon Solid"/>
              </a:rPr>
              <a:t>Possono utilizzare il sistema per iscriversi ai tornei, </a:t>
            </a:r>
            <a:r>
              <a:rPr lang="it-IT" sz="2400" dirty="0">
                <a:latin typeface="Pokemon Solid"/>
                <a:ea typeface="Lucida Sans Unicode" panose="020B0602030504020204" pitchFamily="34" charset="0"/>
                <a:sym typeface="Pokemon Solid"/>
              </a:rPr>
              <a:t>creare</a:t>
            </a:r>
            <a:r>
              <a:rPr lang="it-IT" sz="2400" dirty="0">
                <a:effectLst/>
                <a:latin typeface="Pokemon Solid"/>
                <a:ea typeface="Lucida Sans Unicode" panose="020B0602030504020204" pitchFamily="34" charset="0"/>
                <a:sym typeface="Pokemon Solid"/>
              </a:rPr>
              <a:t> il proprio player online e confrontarsi con altri giocatori</a:t>
            </a:r>
          </a:p>
        </p:txBody>
      </p:sp>
      <p:sp>
        <p:nvSpPr>
          <p:cNvPr id="24" name="CasellaDiTesto 23">
            <a:extLst>
              <a:ext uri="{FF2B5EF4-FFF2-40B4-BE49-F238E27FC236}">
                <a16:creationId xmlns:a16="http://schemas.microsoft.com/office/drawing/2014/main" id="{D5A5A2E9-D6E7-CE66-2D2B-4260A686DAA6}"/>
              </a:ext>
            </a:extLst>
          </p:cNvPr>
          <p:cNvSpPr txBox="1"/>
          <p:nvPr/>
        </p:nvSpPr>
        <p:spPr>
          <a:xfrm>
            <a:off x="5836708" y="3725099"/>
            <a:ext cx="4225081" cy="2585323"/>
          </a:xfrm>
          <a:prstGeom prst="rect">
            <a:avLst/>
          </a:prstGeom>
          <a:noFill/>
        </p:spPr>
        <p:txBody>
          <a:bodyPr wrap="square" rtlCol="0">
            <a:spAutoFit/>
          </a:bodyPr>
          <a:lstStyle/>
          <a:p>
            <a:pPr marL="457200"/>
            <a:r>
              <a:rPr lang="it-IT" sz="2400" dirty="0">
                <a:effectLst/>
                <a:latin typeface="Pokemon Solid" panose="040B0500000000000000" pitchFamily="82" charset="2"/>
                <a:ea typeface="Lucida Sans Unicode" panose="020B0602030504020204" pitchFamily="34" charset="0"/>
              </a:rPr>
              <a:t>Per gli Organizzatori:</a:t>
            </a:r>
          </a:p>
          <a:p>
            <a:pPr marL="457200"/>
            <a:endParaRPr lang="it-IT" sz="2400" dirty="0">
              <a:effectLst/>
              <a:latin typeface="Pokemon Solid" panose="040B0500000000000000" pitchFamily="82" charset="2"/>
              <a:ea typeface="Lucida Sans Unicode" panose="020B0602030504020204" pitchFamily="34" charset="0"/>
            </a:endParaRPr>
          </a:p>
          <a:p>
            <a:pPr marL="900430"/>
            <a:r>
              <a:rPr lang="it-IT" sz="2400" dirty="0">
                <a:effectLst/>
                <a:latin typeface="Pokemon Solid" panose="040B0500000000000000" pitchFamily="82" charset="2"/>
                <a:ea typeface="Lucida Sans Unicode" panose="020B0602030504020204" pitchFamily="34" charset="0"/>
              </a:rPr>
              <a:t>Possono utilizzare il sistema per la creazione e la gestione di tornei.</a:t>
            </a:r>
          </a:p>
          <a:p>
            <a:endParaRPr lang="it-IT" dirty="0"/>
          </a:p>
        </p:txBody>
      </p:sp>
      <p:sp>
        <p:nvSpPr>
          <p:cNvPr id="31" name="Rettangolo 30">
            <a:extLst>
              <a:ext uri="{FF2B5EF4-FFF2-40B4-BE49-F238E27FC236}">
                <a16:creationId xmlns:a16="http://schemas.microsoft.com/office/drawing/2014/main" id="{98619A30-481D-341C-D563-010AAA3B67E4}"/>
              </a:ext>
            </a:extLst>
          </p:cNvPr>
          <p:cNvSpPr/>
          <p:nvPr/>
        </p:nvSpPr>
        <p:spPr>
          <a:xfrm>
            <a:off x="5964149" y="3670952"/>
            <a:ext cx="89626" cy="304698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descr="Immagine che contiene cartone animato, schizzo, disegno, calzature&#10;&#10;Descrizione generata automaticamente">
            <a:extLst>
              <a:ext uri="{FF2B5EF4-FFF2-40B4-BE49-F238E27FC236}">
                <a16:creationId xmlns:a16="http://schemas.microsoft.com/office/drawing/2014/main" id="{FCE87ADA-41C1-08A5-084C-B23BE023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1837" y="6958839"/>
            <a:ext cx="3108325" cy="3078495"/>
          </a:xfrm>
          <a:prstGeom prst="rect">
            <a:avLst/>
          </a:prstGeom>
        </p:spPr>
      </p:pic>
      <p:pic>
        <p:nvPicPr>
          <p:cNvPr id="5" name="Immagine 4" descr="Immagine che contiene clipart, Animazione, Cartoni animati, illustrazione&#10;&#10;Descrizione generata automaticamente">
            <a:extLst>
              <a:ext uri="{FF2B5EF4-FFF2-40B4-BE49-F238E27FC236}">
                <a16:creationId xmlns:a16="http://schemas.microsoft.com/office/drawing/2014/main" id="{E1B15890-916D-C97E-09B3-6AC8B4E5A7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33787" y="-2999833"/>
            <a:ext cx="626704" cy="626704"/>
          </a:xfrm>
          <a:prstGeom prst="rect">
            <a:avLst/>
          </a:prstGeom>
        </p:spPr>
      </p:pic>
      <p:pic>
        <p:nvPicPr>
          <p:cNvPr id="12" name="Immagine 11" descr="Immagine che contiene cartone animato, clipart, Cartoni animati, illustrazione&#10;&#10;Descrizione generata automaticamente">
            <a:extLst>
              <a:ext uri="{FF2B5EF4-FFF2-40B4-BE49-F238E27FC236}">
                <a16:creationId xmlns:a16="http://schemas.microsoft.com/office/drawing/2014/main" id="{D257E957-437E-3ECA-66F9-B7B23C652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8150" y="-3246299"/>
            <a:ext cx="640456" cy="640456"/>
          </a:xfrm>
          <a:prstGeom prst="rect">
            <a:avLst/>
          </a:prstGeom>
        </p:spPr>
      </p:pic>
      <p:pic>
        <p:nvPicPr>
          <p:cNvPr id="14" name="Immagine 13" descr="Immagine che contiene cartone animato, clipart, Cartoni animati, Animazione&#10;&#10;Descrizione generata automaticamente">
            <a:extLst>
              <a:ext uri="{FF2B5EF4-FFF2-40B4-BE49-F238E27FC236}">
                <a16:creationId xmlns:a16="http://schemas.microsoft.com/office/drawing/2014/main" id="{2BFEE645-3FC2-330B-D2B3-32A92100B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3435" y="-3265186"/>
            <a:ext cx="508292" cy="508292"/>
          </a:xfrm>
          <a:prstGeom prst="rect">
            <a:avLst/>
          </a:prstGeom>
        </p:spPr>
      </p:pic>
      <p:pic>
        <p:nvPicPr>
          <p:cNvPr id="15" name="Immagine 14" descr="Immagine che contiene cartone animato, luce, rosso&#10;&#10;Descrizione generata automaticamente">
            <a:extLst>
              <a:ext uri="{FF2B5EF4-FFF2-40B4-BE49-F238E27FC236}">
                <a16:creationId xmlns:a16="http://schemas.microsoft.com/office/drawing/2014/main" id="{2B3D3343-C0C7-70C3-41F1-C71E2DA824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58968" y="-4714368"/>
            <a:ext cx="4514850" cy="3381375"/>
          </a:xfrm>
          <a:prstGeom prst="rect">
            <a:avLst/>
          </a:prstGeom>
        </p:spPr>
      </p:pic>
      <p:pic>
        <p:nvPicPr>
          <p:cNvPr id="16" name="Immagine 15" descr="Immagine che contiene cartone animato, luce, rosso&#10;&#10;Descrizione generata automaticamente">
            <a:extLst>
              <a:ext uri="{FF2B5EF4-FFF2-40B4-BE49-F238E27FC236}">
                <a16:creationId xmlns:a16="http://schemas.microsoft.com/office/drawing/2014/main" id="{FB4287B9-15B9-A58F-3B08-02A250A2A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575" y="-4936986"/>
            <a:ext cx="4514850" cy="3381375"/>
          </a:xfrm>
          <a:prstGeom prst="rect">
            <a:avLst/>
          </a:prstGeom>
        </p:spPr>
      </p:pic>
      <p:pic>
        <p:nvPicPr>
          <p:cNvPr id="17" name="Immagine 16" descr="Immagine che contiene cartone animato, luce, rosso&#10;&#10;Descrizione generata automaticamente">
            <a:extLst>
              <a:ext uri="{FF2B5EF4-FFF2-40B4-BE49-F238E27FC236}">
                <a16:creationId xmlns:a16="http://schemas.microsoft.com/office/drawing/2014/main" id="{F5D5D513-1190-D919-6E6C-BEFB586E4F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4083" y="-4979721"/>
            <a:ext cx="4514850" cy="3381375"/>
          </a:xfrm>
          <a:prstGeom prst="rect">
            <a:avLst/>
          </a:prstGeom>
        </p:spPr>
      </p:pic>
      <p:sp>
        <p:nvSpPr>
          <p:cNvPr id="18" name="CasellaDiTesto 17">
            <a:extLst>
              <a:ext uri="{FF2B5EF4-FFF2-40B4-BE49-F238E27FC236}">
                <a16:creationId xmlns:a16="http://schemas.microsoft.com/office/drawing/2014/main" id="{7A4D0223-FC2B-FD6E-BB9D-8BEB70242DC0}"/>
              </a:ext>
            </a:extLst>
          </p:cNvPr>
          <p:cNvSpPr txBox="1"/>
          <p:nvPr/>
        </p:nvSpPr>
        <p:spPr>
          <a:xfrm>
            <a:off x="-5070006" y="-2292315"/>
            <a:ext cx="1021433" cy="646331"/>
          </a:xfrm>
          <a:prstGeom prst="rect">
            <a:avLst/>
          </a:prstGeom>
          <a:noFill/>
        </p:spPr>
        <p:txBody>
          <a:bodyPr wrap="none" rtlCol="0">
            <a:spAutoFit/>
          </a:bodyPr>
          <a:lstStyle/>
          <a:p>
            <a:pPr algn="ctr"/>
            <a:r>
              <a:rPr lang="it-IT" dirty="0">
                <a:latin typeface="Pokemon Solid" panose="040B0500000000000000" pitchFamily="82" charset="2"/>
              </a:rPr>
              <a:t>Angelo </a:t>
            </a:r>
          </a:p>
          <a:p>
            <a:pPr algn="ctr"/>
            <a:r>
              <a:rPr lang="it-IT" dirty="0">
                <a:latin typeface="Pokemon Solid" panose="040B0500000000000000" pitchFamily="82" charset="2"/>
              </a:rPr>
              <a:t>Alberico</a:t>
            </a:r>
          </a:p>
        </p:txBody>
      </p:sp>
      <p:sp>
        <p:nvSpPr>
          <p:cNvPr id="19" name="CasellaDiTesto 18">
            <a:extLst>
              <a:ext uri="{FF2B5EF4-FFF2-40B4-BE49-F238E27FC236}">
                <a16:creationId xmlns:a16="http://schemas.microsoft.com/office/drawing/2014/main" id="{A94C4CD5-56EE-4711-79F5-25894936FDA8}"/>
              </a:ext>
            </a:extLst>
          </p:cNvPr>
          <p:cNvSpPr txBox="1"/>
          <p:nvPr/>
        </p:nvSpPr>
        <p:spPr>
          <a:xfrm>
            <a:off x="5280663" y="-2244677"/>
            <a:ext cx="1636987" cy="646331"/>
          </a:xfrm>
          <a:prstGeom prst="rect">
            <a:avLst/>
          </a:prstGeom>
          <a:noFill/>
        </p:spPr>
        <p:txBody>
          <a:bodyPr wrap="none" rtlCol="0">
            <a:spAutoFit/>
          </a:bodyPr>
          <a:lstStyle/>
          <a:p>
            <a:pPr algn="ctr"/>
            <a:r>
              <a:rPr lang="it-IT" dirty="0">
                <a:latin typeface="Pokemon Solid" panose="040B0500000000000000" pitchFamily="82" charset="2"/>
              </a:rPr>
              <a:t>Gianvincenzo</a:t>
            </a:r>
          </a:p>
          <a:p>
            <a:pPr algn="ctr"/>
            <a:r>
              <a:rPr lang="it-IT" dirty="0">
                <a:latin typeface="Pokemon Solid" panose="040B0500000000000000" pitchFamily="82" charset="2"/>
              </a:rPr>
              <a:t>Landolfi</a:t>
            </a:r>
          </a:p>
        </p:txBody>
      </p:sp>
      <p:sp>
        <p:nvSpPr>
          <p:cNvPr id="20" name="CasellaDiTesto 19">
            <a:extLst>
              <a:ext uri="{FF2B5EF4-FFF2-40B4-BE49-F238E27FC236}">
                <a16:creationId xmlns:a16="http://schemas.microsoft.com/office/drawing/2014/main" id="{9530DCFC-419B-2214-786C-61C1AA74E399}"/>
              </a:ext>
            </a:extLst>
          </p:cNvPr>
          <p:cNvSpPr txBox="1"/>
          <p:nvPr/>
        </p:nvSpPr>
        <p:spPr>
          <a:xfrm>
            <a:off x="14857586" y="-2026964"/>
            <a:ext cx="1117614" cy="646331"/>
          </a:xfrm>
          <a:prstGeom prst="rect">
            <a:avLst/>
          </a:prstGeom>
          <a:noFill/>
        </p:spPr>
        <p:txBody>
          <a:bodyPr wrap="none" rtlCol="0">
            <a:spAutoFit/>
          </a:bodyPr>
          <a:lstStyle/>
          <a:p>
            <a:pPr algn="ctr"/>
            <a:r>
              <a:rPr lang="it-IT" dirty="0">
                <a:latin typeface="Pokemon Solid" panose="040B0500000000000000" pitchFamily="82" charset="2"/>
              </a:rPr>
              <a:t>Luigi</a:t>
            </a:r>
          </a:p>
          <a:p>
            <a:pPr algn="ctr"/>
            <a:r>
              <a:rPr lang="it-IT" dirty="0">
                <a:latin typeface="Pokemon Solid" panose="040B0500000000000000" pitchFamily="82" charset="2"/>
              </a:rPr>
              <a:t>Rocchino</a:t>
            </a:r>
          </a:p>
        </p:txBody>
      </p:sp>
    </p:spTree>
    <p:extLst>
      <p:ext uri="{BB962C8B-B14F-4D97-AF65-F5344CB8AC3E}">
        <p14:creationId xmlns:p14="http://schemas.microsoft.com/office/powerpoint/2010/main" val="305005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322A7A11-653B-AEB3-8287-E987BA2DE7B8}"/>
              </a:ext>
            </a:extLst>
          </p:cNvPr>
          <p:cNvSpPr/>
          <p:nvPr/>
        </p:nvSpPr>
        <p:spPr>
          <a:xfrm>
            <a:off x="9252943" y="0"/>
            <a:ext cx="2939057"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72B58A70-F1D3-5476-E7AB-89167A280E78}"/>
              </a:ext>
            </a:extLst>
          </p:cNvPr>
          <p:cNvSpPr/>
          <p:nvPr/>
        </p:nvSpPr>
        <p:spPr>
          <a:xfrm>
            <a:off x="9252943" y="-7868"/>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468" y="1734689"/>
            <a:ext cx="2661446" cy="3380754"/>
          </a:xfrm>
          <a:prstGeom prst="rect">
            <a:avLst/>
          </a:prstGeom>
        </p:spPr>
      </p:pic>
      <p:sp>
        <p:nvSpPr>
          <p:cNvPr id="2" name="Rettangolo 1">
            <a:extLst>
              <a:ext uri="{FF2B5EF4-FFF2-40B4-BE49-F238E27FC236}">
                <a16:creationId xmlns:a16="http://schemas.microsoft.com/office/drawing/2014/main" id="{981F11BF-369C-E430-DAE6-6799D08BC15C}"/>
              </a:ext>
            </a:extLst>
          </p:cNvPr>
          <p:cNvSpPr/>
          <p:nvPr/>
        </p:nvSpPr>
        <p:spPr>
          <a:xfrm>
            <a:off x="7136576" y="3127982"/>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6ED6F97-D7E9-46B3-204D-14FE194922E3}"/>
              </a:ext>
            </a:extLst>
          </p:cNvPr>
          <p:cNvSpPr/>
          <p:nvPr/>
        </p:nvSpPr>
        <p:spPr>
          <a:xfrm>
            <a:off x="7139003" y="3127982"/>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1321134"/>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4480" y="2517040"/>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397" y="2539984"/>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50" y="2494096"/>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A1BF4F74-2DAA-1AE8-3592-625B776AA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061020" y="0"/>
            <a:ext cx="1952379" cy="1952379"/>
          </a:xfrm>
          <a:prstGeom prst="rect">
            <a:avLst/>
          </a:prstGeom>
        </p:spPr>
      </p:pic>
      <p:grpSp>
        <p:nvGrpSpPr>
          <p:cNvPr id="25" name="Gruppo 24">
            <a:extLst>
              <a:ext uri="{FF2B5EF4-FFF2-40B4-BE49-F238E27FC236}">
                <a16:creationId xmlns:a16="http://schemas.microsoft.com/office/drawing/2014/main" id="{0C835796-DC09-B009-889D-27491CB6C95E}"/>
              </a:ext>
            </a:extLst>
          </p:cNvPr>
          <p:cNvGrpSpPr/>
          <p:nvPr/>
        </p:nvGrpSpPr>
        <p:grpSpPr>
          <a:xfrm>
            <a:off x="13739358" y="2539984"/>
            <a:ext cx="1800000" cy="1800000"/>
            <a:chOff x="16095677" y="222799"/>
            <a:chExt cx="1800000" cy="1800000"/>
          </a:xfrm>
        </p:grpSpPr>
        <p:sp>
          <p:nvSpPr>
            <p:cNvPr id="26" name="Connettore 25">
              <a:extLst>
                <a:ext uri="{FF2B5EF4-FFF2-40B4-BE49-F238E27FC236}">
                  <a16:creationId xmlns:a16="http://schemas.microsoft.com/office/drawing/2014/main" id="{3FC52A40-C084-395B-4058-6D7D8542C534}"/>
                </a:ext>
              </a:extLst>
            </p:cNvPr>
            <p:cNvSpPr/>
            <p:nvPr/>
          </p:nvSpPr>
          <p:spPr>
            <a:xfrm>
              <a:off x="16095677" y="222799"/>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Elemento grafico 26" descr="Elenco di controllo contorno">
              <a:extLst>
                <a:ext uri="{FF2B5EF4-FFF2-40B4-BE49-F238E27FC236}">
                  <a16:creationId xmlns:a16="http://schemas.microsoft.com/office/drawing/2014/main" id="{6A35D38D-3B2B-FBB8-953C-58B3326881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25636" y="452758"/>
              <a:ext cx="1340082" cy="1340082"/>
            </a:xfrm>
            <a:prstGeom prst="rect">
              <a:avLst/>
            </a:prstGeom>
          </p:spPr>
        </p:pic>
      </p:grpSp>
      <p:grpSp>
        <p:nvGrpSpPr>
          <p:cNvPr id="28" name="Gruppo 27">
            <a:extLst>
              <a:ext uri="{FF2B5EF4-FFF2-40B4-BE49-F238E27FC236}">
                <a16:creationId xmlns:a16="http://schemas.microsoft.com/office/drawing/2014/main" id="{7A8DEB39-1F4D-784B-6472-1A16315D8763}"/>
              </a:ext>
            </a:extLst>
          </p:cNvPr>
          <p:cNvGrpSpPr/>
          <p:nvPr/>
        </p:nvGrpSpPr>
        <p:grpSpPr>
          <a:xfrm>
            <a:off x="18335263" y="2539984"/>
            <a:ext cx="1800000" cy="1800000"/>
            <a:chOff x="17513318" y="-526218"/>
            <a:chExt cx="1800000" cy="1800000"/>
          </a:xfrm>
        </p:grpSpPr>
        <p:sp>
          <p:nvSpPr>
            <p:cNvPr id="29" name="Connettore 28">
              <a:extLst>
                <a:ext uri="{FF2B5EF4-FFF2-40B4-BE49-F238E27FC236}">
                  <a16:creationId xmlns:a16="http://schemas.microsoft.com/office/drawing/2014/main" id="{4B88944F-16EA-CE3D-B3B3-AA8E80D7B398}"/>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Elemento grafico 29" descr="Elenco di controllo contorno">
              <a:extLst>
                <a:ext uri="{FF2B5EF4-FFF2-40B4-BE49-F238E27FC236}">
                  <a16:creationId xmlns:a16="http://schemas.microsoft.com/office/drawing/2014/main" id="{106311BD-B851-7540-B5E0-2BA4B4BBCE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43277" y="-296259"/>
              <a:ext cx="1340082" cy="1340082"/>
            </a:xfrm>
            <a:prstGeom prst="rect">
              <a:avLst/>
            </a:prstGeom>
          </p:spPr>
        </p:pic>
      </p:grpSp>
      <p:sp>
        <p:nvSpPr>
          <p:cNvPr id="31" name="CasellaDiTesto 30">
            <a:extLst>
              <a:ext uri="{FF2B5EF4-FFF2-40B4-BE49-F238E27FC236}">
                <a16:creationId xmlns:a16="http://schemas.microsoft.com/office/drawing/2014/main" id="{BB6CB514-B577-B034-FE9C-27E284EC8E19}"/>
              </a:ext>
            </a:extLst>
          </p:cNvPr>
          <p:cNvSpPr txBox="1"/>
          <p:nvPr/>
        </p:nvSpPr>
        <p:spPr>
          <a:xfrm>
            <a:off x="13772317" y="2055673"/>
            <a:ext cx="172996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Testing Unità</a:t>
            </a:r>
          </a:p>
        </p:txBody>
      </p:sp>
      <p:sp>
        <p:nvSpPr>
          <p:cNvPr id="32" name="CasellaDiTesto 31">
            <a:extLst>
              <a:ext uri="{FF2B5EF4-FFF2-40B4-BE49-F238E27FC236}">
                <a16:creationId xmlns:a16="http://schemas.microsoft.com/office/drawing/2014/main" id="{C661EDEA-AE85-7C84-13C2-C465798F23F4}"/>
              </a:ext>
            </a:extLst>
          </p:cNvPr>
          <p:cNvSpPr txBox="1"/>
          <p:nvPr/>
        </p:nvSpPr>
        <p:spPr>
          <a:xfrm>
            <a:off x="18088154" y="2083339"/>
            <a:ext cx="229421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Sistema</a:t>
            </a:r>
          </a:p>
        </p:txBody>
      </p:sp>
      <p:grpSp>
        <p:nvGrpSpPr>
          <p:cNvPr id="33" name="Gruppo 32">
            <a:extLst>
              <a:ext uri="{FF2B5EF4-FFF2-40B4-BE49-F238E27FC236}">
                <a16:creationId xmlns:a16="http://schemas.microsoft.com/office/drawing/2014/main" id="{0D460DE6-3E9C-FF96-A337-0CBD3ED1106C}"/>
              </a:ext>
            </a:extLst>
          </p:cNvPr>
          <p:cNvGrpSpPr/>
          <p:nvPr/>
        </p:nvGrpSpPr>
        <p:grpSpPr>
          <a:xfrm>
            <a:off x="15996301" y="4709294"/>
            <a:ext cx="1800000" cy="1800000"/>
            <a:chOff x="17513318" y="-526218"/>
            <a:chExt cx="1800000" cy="1800000"/>
          </a:xfrm>
        </p:grpSpPr>
        <p:sp>
          <p:nvSpPr>
            <p:cNvPr id="34" name="Connettore 33">
              <a:extLst>
                <a:ext uri="{FF2B5EF4-FFF2-40B4-BE49-F238E27FC236}">
                  <a16:creationId xmlns:a16="http://schemas.microsoft.com/office/drawing/2014/main" id="{E65F0238-2948-3AE6-74D0-9BBC06D9C34F}"/>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Elemento grafico 34" descr="Elenco di controllo contorno">
              <a:extLst>
                <a:ext uri="{FF2B5EF4-FFF2-40B4-BE49-F238E27FC236}">
                  <a16:creationId xmlns:a16="http://schemas.microsoft.com/office/drawing/2014/main" id="{A9E8B6E6-0888-124C-5EED-FEB9A316D7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43277" y="-296259"/>
              <a:ext cx="1340082" cy="1340082"/>
            </a:xfrm>
            <a:prstGeom prst="rect">
              <a:avLst/>
            </a:prstGeom>
          </p:spPr>
        </p:pic>
      </p:grpSp>
      <p:sp>
        <p:nvSpPr>
          <p:cNvPr id="36" name="CasellaDiTesto 35">
            <a:extLst>
              <a:ext uri="{FF2B5EF4-FFF2-40B4-BE49-F238E27FC236}">
                <a16:creationId xmlns:a16="http://schemas.microsoft.com/office/drawing/2014/main" id="{9B279D90-17F3-2F6D-BEAE-5E76770942DE}"/>
              </a:ext>
            </a:extLst>
          </p:cNvPr>
          <p:cNvSpPr txBox="1"/>
          <p:nvPr/>
        </p:nvSpPr>
        <p:spPr>
          <a:xfrm>
            <a:off x="15442540" y="4270298"/>
            <a:ext cx="2882520"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Integrazione</a:t>
            </a:r>
          </a:p>
        </p:txBody>
      </p:sp>
    </p:spTree>
    <p:extLst>
      <p:ext uri="{BB962C8B-B14F-4D97-AF65-F5344CB8AC3E}">
        <p14:creationId xmlns:p14="http://schemas.microsoft.com/office/powerpoint/2010/main" val="161961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F210-8F4F-602B-6050-B4E785731D95}"/>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94718634-F27C-1B76-4E08-7B4DAC6FC30B}"/>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0DF915E0-CC62-7019-ED14-1429148DC2F0}"/>
              </a:ext>
            </a:extLst>
          </p:cNvPr>
          <p:cNvSpPr/>
          <p:nvPr/>
        </p:nvSpPr>
        <p:spPr>
          <a:xfrm>
            <a:off x="0" y="0"/>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73DEB634-8BBD-EC64-5D46-626855FEE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2" name="Rettangolo 1">
            <a:extLst>
              <a:ext uri="{FF2B5EF4-FFF2-40B4-BE49-F238E27FC236}">
                <a16:creationId xmlns:a16="http://schemas.microsoft.com/office/drawing/2014/main" id="{7F9AAE5B-3A7D-8CA9-26DA-5B4D9C637295}"/>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606130DE-0B3D-7D2D-087A-9B9A8C2AC457}"/>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2C3DFCA0-8FD7-B5E2-6CCF-CE994B377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AEA14EB9-E1B5-60B7-DDA4-9830A6ACF889}"/>
              </a:ext>
            </a:extLst>
          </p:cNvPr>
          <p:cNvSpPr txBox="1"/>
          <p:nvPr/>
        </p:nvSpPr>
        <p:spPr>
          <a:xfrm>
            <a:off x="2939056" y="312570"/>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a:t>
            </a:r>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7C025605-0A22-298A-A5BD-E5241B699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2B5EA2D-E127-92FC-0F7D-0A9211655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D9A888C3-F3BF-FFC3-0004-D4467B3EA4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grpSp>
        <p:nvGrpSpPr>
          <p:cNvPr id="14" name="Gruppo 13">
            <a:extLst>
              <a:ext uri="{FF2B5EF4-FFF2-40B4-BE49-F238E27FC236}">
                <a16:creationId xmlns:a16="http://schemas.microsoft.com/office/drawing/2014/main" id="{E2D057D5-74A1-5900-D662-E20DEA7C45B9}"/>
              </a:ext>
            </a:extLst>
          </p:cNvPr>
          <p:cNvGrpSpPr/>
          <p:nvPr/>
        </p:nvGrpSpPr>
        <p:grpSpPr>
          <a:xfrm>
            <a:off x="4296000" y="2578902"/>
            <a:ext cx="1800000" cy="1800000"/>
            <a:chOff x="16095677" y="222799"/>
            <a:chExt cx="1800000" cy="1800000"/>
          </a:xfrm>
        </p:grpSpPr>
        <p:sp>
          <p:nvSpPr>
            <p:cNvPr id="9" name="Connettore 8">
              <a:extLst>
                <a:ext uri="{FF2B5EF4-FFF2-40B4-BE49-F238E27FC236}">
                  <a16:creationId xmlns:a16="http://schemas.microsoft.com/office/drawing/2014/main" id="{FDC5275D-6D24-00DB-193D-AD2D9E26FBDB}"/>
                </a:ext>
              </a:extLst>
            </p:cNvPr>
            <p:cNvSpPr/>
            <p:nvPr/>
          </p:nvSpPr>
          <p:spPr>
            <a:xfrm>
              <a:off x="16095677" y="222799"/>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Elemento grafico 11" descr="Elenco di controllo contorno">
              <a:extLst>
                <a:ext uri="{FF2B5EF4-FFF2-40B4-BE49-F238E27FC236}">
                  <a16:creationId xmlns:a16="http://schemas.microsoft.com/office/drawing/2014/main" id="{51CB718E-EBEF-EAC1-542C-7C5C669831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25636" y="452758"/>
              <a:ext cx="1340082" cy="1340082"/>
            </a:xfrm>
            <a:prstGeom prst="rect">
              <a:avLst/>
            </a:prstGeom>
          </p:spPr>
        </p:pic>
      </p:grpSp>
      <p:pic>
        <p:nvPicPr>
          <p:cNvPr id="13" name="Elemento grafico 12" descr="Elenco di controllo contorno">
            <a:extLst>
              <a:ext uri="{FF2B5EF4-FFF2-40B4-BE49-F238E27FC236}">
                <a16:creationId xmlns:a16="http://schemas.microsoft.com/office/drawing/2014/main" id="{BAD03CC7-C00A-404B-13D9-36816027E2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grpSp>
        <p:nvGrpSpPr>
          <p:cNvPr id="22" name="Gruppo 21">
            <a:extLst>
              <a:ext uri="{FF2B5EF4-FFF2-40B4-BE49-F238E27FC236}">
                <a16:creationId xmlns:a16="http://schemas.microsoft.com/office/drawing/2014/main" id="{9ABD6DE1-2AD0-A14C-9F6B-33C8EE4FDA3C}"/>
              </a:ext>
            </a:extLst>
          </p:cNvPr>
          <p:cNvGrpSpPr/>
          <p:nvPr/>
        </p:nvGrpSpPr>
        <p:grpSpPr>
          <a:xfrm>
            <a:off x="8891905" y="2578902"/>
            <a:ext cx="1800000" cy="1800000"/>
            <a:chOff x="17513318" y="-526218"/>
            <a:chExt cx="1800000" cy="1800000"/>
          </a:xfrm>
        </p:grpSpPr>
        <p:sp>
          <p:nvSpPr>
            <p:cNvPr id="18" name="Connettore 17">
              <a:extLst>
                <a:ext uri="{FF2B5EF4-FFF2-40B4-BE49-F238E27FC236}">
                  <a16:creationId xmlns:a16="http://schemas.microsoft.com/office/drawing/2014/main" id="{FE06DFC0-565C-FFBD-64A2-C020EA92A05F}"/>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Elemento grafico 19" descr="Elenco di controllo contorno">
              <a:extLst>
                <a:ext uri="{FF2B5EF4-FFF2-40B4-BE49-F238E27FC236}">
                  <a16:creationId xmlns:a16="http://schemas.microsoft.com/office/drawing/2014/main" id="{0424D28F-1404-8CAA-B267-BAB1D92BCD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43277" y="-296259"/>
              <a:ext cx="1340082" cy="1340082"/>
            </a:xfrm>
            <a:prstGeom prst="rect">
              <a:avLst/>
            </a:prstGeom>
          </p:spPr>
        </p:pic>
      </p:grpSp>
      <p:sp>
        <p:nvSpPr>
          <p:cNvPr id="23" name="CasellaDiTesto 22">
            <a:extLst>
              <a:ext uri="{FF2B5EF4-FFF2-40B4-BE49-F238E27FC236}">
                <a16:creationId xmlns:a16="http://schemas.microsoft.com/office/drawing/2014/main" id="{E0066971-0DA1-20BA-9EF4-6FAB7504D3E5}"/>
              </a:ext>
            </a:extLst>
          </p:cNvPr>
          <p:cNvSpPr txBox="1"/>
          <p:nvPr/>
        </p:nvSpPr>
        <p:spPr>
          <a:xfrm>
            <a:off x="4328959" y="2094591"/>
            <a:ext cx="172996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Testing Unità</a:t>
            </a:r>
          </a:p>
        </p:txBody>
      </p:sp>
      <p:sp>
        <p:nvSpPr>
          <p:cNvPr id="24" name="CasellaDiTesto 23">
            <a:extLst>
              <a:ext uri="{FF2B5EF4-FFF2-40B4-BE49-F238E27FC236}">
                <a16:creationId xmlns:a16="http://schemas.microsoft.com/office/drawing/2014/main" id="{BE778E67-6E10-6294-09E8-F37146BA8D35}"/>
              </a:ext>
            </a:extLst>
          </p:cNvPr>
          <p:cNvSpPr txBox="1"/>
          <p:nvPr/>
        </p:nvSpPr>
        <p:spPr>
          <a:xfrm>
            <a:off x="8644796" y="2122257"/>
            <a:ext cx="229421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Sistema</a:t>
            </a:r>
          </a:p>
        </p:txBody>
      </p:sp>
      <p:grpSp>
        <p:nvGrpSpPr>
          <p:cNvPr id="7" name="Gruppo 6">
            <a:extLst>
              <a:ext uri="{FF2B5EF4-FFF2-40B4-BE49-F238E27FC236}">
                <a16:creationId xmlns:a16="http://schemas.microsoft.com/office/drawing/2014/main" id="{716D3381-6168-ADAD-6ED7-16C13B4729D3}"/>
              </a:ext>
            </a:extLst>
          </p:cNvPr>
          <p:cNvGrpSpPr/>
          <p:nvPr/>
        </p:nvGrpSpPr>
        <p:grpSpPr>
          <a:xfrm>
            <a:off x="6552943" y="4748212"/>
            <a:ext cx="1800000" cy="1800000"/>
            <a:chOff x="17513318" y="-526218"/>
            <a:chExt cx="1800000" cy="1800000"/>
          </a:xfrm>
        </p:grpSpPr>
        <p:sp>
          <p:nvSpPr>
            <p:cNvPr id="16" name="Connettore 15">
              <a:extLst>
                <a:ext uri="{FF2B5EF4-FFF2-40B4-BE49-F238E27FC236}">
                  <a16:creationId xmlns:a16="http://schemas.microsoft.com/office/drawing/2014/main" id="{49A896D5-6F8D-B796-5CC2-A72438AA17B6}"/>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Elemento grafico 24" descr="Elenco di controllo contorno">
              <a:extLst>
                <a:ext uri="{FF2B5EF4-FFF2-40B4-BE49-F238E27FC236}">
                  <a16:creationId xmlns:a16="http://schemas.microsoft.com/office/drawing/2014/main" id="{832CA44E-8D74-E5FA-EB6A-7EC8A2D5D2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43277" y="-296259"/>
              <a:ext cx="1340082" cy="1340082"/>
            </a:xfrm>
            <a:prstGeom prst="rect">
              <a:avLst/>
            </a:prstGeom>
          </p:spPr>
        </p:pic>
      </p:grpSp>
      <p:sp>
        <p:nvSpPr>
          <p:cNvPr id="26" name="CasellaDiTesto 25">
            <a:extLst>
              <a:ext uri="{FF2B5EF4-FFF2-40B4-BE49-F238E27FC236}">
                <a16:creationId xmlns:a16="http://schemas.microsoft.com/office/drawing/2014/main" id="{785565DB-86C5-51B3-AA1B-3BF26427FBDD}"/>
              </a:ext>
            </a:extLst>
          </p:cNvPr>
          <p:cNvSpPr txBox="1"/>
          <p:nvPr/>
        </p:nvSpPr>
        <p:spPr>
          <a:xfrm>
            <a:off x="5999182" y="4309216"/>
            <a:ext cx="2882520"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Integrazione</a:t>
            </a:r>
          </a:p>
        </p:txBody>
      </p:sp>
      <p:sp>
        <p:nvSpPr>
          <p:cNvPr id="27" name="CasellaDiTesto 26">
            <a:extLst>
              <a:ext uri="{FF2B5EF4-FFF2-40B4-BE49-F238E27FC236}">
                <a16:creationId xmlns:a16="http://schemas.microsoft.com/office/drawing/2014/main" id="{A855DB14-C133-15F0-B258-E1C69AC68BDF}"/>
              </a:ext>
            </a:extLst>
          </p:cNvPr>
          <p:cNvSpPr txBox="1"/>
          <p:nvPr/>
        </p:nvSpPr>
        <p:spPr>
          <a:xfrm>
            <a:off x="2813971" y="6972979"/>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Approccio</a:t>
            </a:r>
          </a:p>
        </p:txBody>
      </p:sp>
      <p:sp>
        <p:nvSpPr>
          <p:cNvPr id="28" name="CasellaDiTesto 27">
            <a:extLst>
              <a:ext uri="{FF2B5EF4-FFF2-40B4-BE49-F238E27FC236}">
                <a16:creationId xmlns:a16="http://schemas.microsoft.com/office/drawing/2014/main" id="{16D2B139-27AC-1EE0-EB64-D7B0FD111526}"/>
              </a:ext>
            </a:extLst>
          </p:cNvPr>
          <p:cNvSpPr txBox="1"/>
          <p:nvPr/>
        </p:nvSpPr>
        <p:spPr>
          <a:xfrm>
            <a:off x="2939056" y="8292692"/>
            <a:ext cx="9252944" cy="5347746"/>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 approccio che abbiamo utilizzato per il testing è composto da in tre fasi:</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Unità </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Integrazione</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Sistema</a:t>
            </a:r>
          </a:p>
          <a:p>
            <a:pPr marL="450215">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È Stato eseguito il test di Unità, di Integrazione e di Sistema per ogni requisito funzionale dichiarato con priorità alta e media.</a:t>
            </a:r>
            <a:endPar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endParaRPr>
          </a:p>
        </p:txBody>
      </p:sp>
    </p:spTree>
    <p:extLst>
      <p:ext uri="{BB962C8B-B14F-4D97-AF65-F5344CB8AC3E}">
        <p14:creationId xmlns:p14="http://schemas.microsoft.com/office/powerpoint/2010/main" val="338654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CDE2B-298A-9E0A-9BC5-62408EBA8475}"/>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3D8D1340-AE70-B0C2-3A18-A739195A46BC}"/>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CBB88BD3-4800-872D-9285-92373FF14F12}"/>
              </a:ext>
            </a:extLst>
          </p:cNvPr>
          <p:cNvSpPr/>
          <p:nvPr/>
        </p:nvSpPr>
        <p:spPr>
          <a:xfrm>
            <a:off x="0" y="0"/>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91C9FE62-67F9-7067-19AC-0EDB57A2F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2" name="Rettangolo 1">
            <a:extLst>
              <a:ext uri="{FF2B5EF4-FFF2-40B4-BE49-F238E27FC236}">
                <a16:creationId xmlns:a16="http://schemas.microsoft.com/office/drawing/2014/main" id="{DB07AEC6-5187-2AA1-D529-DDEE8534D0B7}"/>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026F4D8A-3347-C341-1605-E6D533995F2C}"/>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6601367-AB19-9C27-7D3C-493C774F3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4B7F9E02-E3D1-2A73-DEE8-5A7A13E0CAA6}"/>
              </a:ext>
            </a:extLst>
          </p:cNvPr>
          <p:cNvSpPr txBox="1"/>
          <p:nvPr/>
        </p:nvSpPr>
        <p:spPr>
          <a:xfrm>
            <a:off x="2508466" y="-7046071"/>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a:t>
            </a:r>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FC7339C0-3504-C88D-C1ED-F0214678B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7B9C68D4-B79C-B779-5F5D-176DCBA23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15C2C182-8E17-3411-1848-915E20CBBB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grpSp>
        <p:nvGrpSpPr>
          <p:cNvPr id="14" name="Gruppo 13">
            <a:extLst>
              <a:ext uri="{FF2B5EF4-FFF2-40B4-BE49-F238E27FC236}">
                <a16:creationId xmlns:a16="http://schemas.microsoft.com/office/drawing/2014/main" id="{DE6BC730-8B38-7EEC-0974-781CEEF71FFE}"/>
              </a:ext>
            </a:extLst>
          </p:cNvPr>
          <p:cNvGrpSpPr/>
          <p:nvPr/>
        </p:nvGrpSpPr>
        <p:grpSpPr>
          <a:xfrm>
            <a:off x="3990496" y="-5057662"/>
            <a:ext cx="1800000" cy="1800000"/>
            <a:chOff x="16095677" y="222799"/>
            <a:chExt cx="1800000" cy="1800000"/>
          </a:xfrm>
        </p:grpSpPr>
        <p:sp>
          <p:nvSpPr>
            <p:cNvPr id="9" name="Connettore 8">
              <a:extLst>
                <a:ext uri="{FF2B5EF4-FFF2-40B4-BE49-F238E27FC236}">
                  <a16:creationId xmlns:a16="http://schemas.microsoft.com/office/drawing/2014/main" id="{420AB654-8AFD-E696-0E7C-CC929CEE3051}"/>
                </a:ext>
              </a:extLst>
            </p:cNvPr>
            <p:cNvSpPr/>
            <p:nvPr/>
          </p:nvSpPr>
          <p:spPr>
            <a:xfrm>
              <a:off x="16095677" y="222799"/>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Elemento grafico 11" descr="Elenco di controllo contorno">
              <a:extLst>
                <a:ext uri="{FF2B5EF4-FFF2-40B4-BE49-F238E27FC236}">
                  <a16:creationId xmlns:a16="http://schemas.microsoft.com/office/drawing/2014/main" id="{23317334-21C5-0D2C-DA28-4D489A4FF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25636" y="452758"/>
              <a:ext cx="1340082" cy="1340082"/>
            </a:xfrm>
            <a:prstGeom prst="rect">
              <a:avLst/>
            </a:prstGeom>
          </p:spPr>
        </p:pic>
      </p:grpSp>
      <p:pic>
        <p:nvPicPr>
          <p:cNvPr id="13" name="Elemento grafico 12" descr="Elenco di controllo contorno">
            <a:extLst>
              <a:ext uri="{FF2B5EF4-FFF2-40B4-BE49-F238E27FC236}">
                <a16:creationId xmlns:a16="http://schemas.microsoft.com/office/drawing/2014/main" id="{D8EA2E07-493E-C9CC-3D88-8C427C8741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grpSp>
        <p:nvGrpSpPr>
          <p:cNvPr id="22" name="Gruppo 21">
            <a:extLst>
              <a:ext uri="{FF2B5EF4-FFF2-40B4-BE49-F238E27FC236}">
                <a16:creationId xmlns:a16="http://schemas.microsoft.com/office/drawing/2014/main" id="{1ADC29E3-EB62-8B95-2DCA-EB3A310F6369}"/>
              </a:ext>
            </a:extLst>
          </p:cNvPr>
          <p:cNvGrpSpPr/>
          <p:nvPr/>
        </p:nvGrpSpPr>
        <p:grpSpPr>
          <a:xfrm>
            <a:off x="8586401" y="-5057662"/>
            <a:ext cx="1800000" cy="1800000"/>
            <a:chOff x="17513318" y="-526218"/>
            <a:chExt cx="1800000" cy="1800000"/>
          </a:xfrm>
        </p:grpSpPr>
        <p:sp>
          <p:nvSpPr>
            <p:cNvPr id="18" name="Connettore 17">
              <a:extLst>
                <a:ext uri="{FF2B5EF4-FFF2-40B4-BE49-F238E27FC236}">
                  <a16:creationId xmlns:a16="http://schemas.microsoft.com/office/drawing/2014/main" id="{518579D7-7F77-64E5-D6B1-69957D819F9C}"/>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Elemento grafico 19" descr="Elenco di controllo contorno">
              <a:extLst>
                <a:ext uri="{FF2B5EF4-FFF2-40B4-BE49-F238E27FC236}">
                  <a16:creationId xmlns:a16="http://schemas.microsoft.com/office/drawing/2014/main" id="{E0384540-AF59-AD7D-88E3-5A93AC54C1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43277" y="-296259"/>
              <a:ext cx="1340082" cy="1340082"/>
            </a:xfrm>
            <a:prstGeom prst="rect">
              <a:avLst/>
            </a:prstGeom>
          </p:spPr>
        </p:pic>
      </p:grpSp>
      <p:sp>
        <p:nvSpPr>
          <p:cNvPr id="23" name="CasellaDiTesto 22">
            <a:extLst>
              <a:ext uri="{FF2B5EF4-FFF2-40B4-BE49-F238E27FC236}">
                <a16:creationId xmlns:a16="http://schemas.microsoft.com/office/drawing/2014/main" id="{739F158C-EAD4-4665-3DE4-6094F45A3E17}"/>
              </a:ext>
            </a:extLst>
          </p:cNvPr>
          <p:cNvSpPr txBox="1"/>
          <p:nvPr/>
        </p:nvSpPr>
        <p:spPr>
          <a:xfrm>
            <a:off x="4023455" y="-5541973"/>
            <a:ext cx="172996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Testing Unità</a:t>
            </a:r>
          </a:p>
        </p:txBody>
      </p:sp>
      <p:sp>
        <p:nvSpPr>
          <p:cNvPr id="24" name="CasellaDiTesto 23">
            <a:extLst>
              <a:ext uri="{FF2B5EF4-FFF2-40B4-BE49-F238E27FC236}">
                <a16:creationId xmlns:a16="http://schemas.microsoft.com/office/drawing/2014/main" id="{A5F08AA6-0ECA-9294-1994-0A55840CA95D}"/>
              </a:ext>
            </a:extLst>
          </p:cNvPr>
          <p:cNvSpPr txBox="1"/>
          <p:nvPr/>
        </p:nvSpPr>
        <p:spPr>
          <a:xfrm>
            <a:off x="8339292" y="-5514307"/>
            <a:ext cx="229421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Sistema</a:t>
            </a:r>
          </a:p>
        </p:txBody>
      </p:sp>
      <p:sp>
        <p:nvSpPr>
          <p:cNvPr id="10" name="CasellaDiTesto 9">
            <a:extLst>
              <a:ext uri="{FF2B5EF4-FFF2-40B4-BE49-F238E27FC236}">
                <a16:creationId xmlns:a16="http://schemas.microsoft.com/office/drawing/2014/main" id="{5B0A555F-FF0B-D378-6732-38BCB3DFD23D}"/>
              </a:ext>
            </a:extLst>
          </p:cNvPr>
          <p:cNvSpPr txBox="1"/>
          <p:nvPr/>
        </p:nvSpPr>
        <p:spPr>
          <a:xfrm>
            <a:off x="3064144" y="182859"/>
            <a:ext cx="8975332"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Approccio</a:t>
            </a:r>
          </a:p>
        </p:txBody>
      </p:sp>
      <p:sp>
        <p:nvSpPr>
          <p:cNvPr id="11" name="CasellaDiTesto 10">
            <a:extLst>
              <a:ext uri="{FF2B5EF4-FFF2-40B4-BE49-F238E27FC236}">
                <a16:creationId xmlns:a16="http://schemas.microsoft.com/office/drawing/2014/main" id="{D6ED261C-A522-D69E-85A1-8AC18F404FEA}"/>
              </a:ext>
            </a:extLst>
          </p:cNvPr>
          <p:cNvSpPr txBox="1"/>
          <p:nvPr/>
        </p:nvSpPr>
        <p:spPr>
          <a:xfrm>
            <a:off x="2813971" y="1490984"/>
            <a:ext cx="9252944" cy="5245154"/>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 approccio che abbiamo utilizzato per il testing è composto da in tre fasi:</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Unità </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Integrazione</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Sistema</a:t>
            </a:r>
          </a:p>
          <a:p>
            <a:pPr marL="450215">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È Stato eseguito il test di Unità, di Integrazione e di Sistema per ogni requisito funzionale dichiarato con priorità alta e media.</a:t>
            </a:r>
            <a:endPar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endParaRPr>
          </a:p>
        </p:txBody>
      </p:sp>
      <p:grpSp>
        <p:nvGrpSpPr>
          <p:cNvPr id="7" name="Gruppo 6">
            <a:extLst>
              <a:ext uri="{FF2B5EF4-FFF2-40B4-BE49-F238E27FC236}">
                <a16:creationId xmlns:a16="http://schemas.microsoft.com/office/drawing/2014/main" id="{0A28B599-77BF-5820-9559-D6BD37453951}"/>
              </a:ext>
            </a:extLst>
          </p:cNvPr>
          <p:cNvGrpSpPr/>
          <p:nvPr/>
        </p:nvGrpSpPr>
        <p:grpSpPr>
          <a:xfrm>
            <a:off x="6247439" y="-2888352"/>
            <a:ext cx="1800000" cy="1800000"/>
            <a:chOff x="17513318" y="-526218"/>
            <a:chExt cx="1800000" cy="1800000"/>
          </a:xfrm>
        </p:grpSpPr>
        <p:sp>
          <p:nvSpPr>
            <p:cNvPr id="16" name="Connettore 15">
              <a:extLst>
                <a:ext uri="{FF2B5EF4-FFF2-40B4-BE49-F238E27FC236}">
                  <a16:creationId xmlns:a16="http://schemas.microsoft.com/office/drawing/2014/main" id="{0C195680-C04F-9426-21DB-84BCF149343E}"/>
                </a:ext>
              </a:extLst>
            </p:cNvPr>
            <p:cNvSpPr/>
            <p:nvPr/>
          </p:nvSpPr>
          <p:spPr>
            <a:xfrm>
              <a:off x="17513318" y="-526218"/>
              <a:ext cx="1800000" cy="1800000"/>
            </a:xfrm>
            <a:prstGeom prst="flowChartConnector">
              <a:avLst/>
            </a:prstGeom>
            <a:solidFill>
              <a:srgbClr val="EE6138"/>
            </a:solidFill>
            <a:ln w="38100">
              <a:solidFill>
                <a:srgbClr val="9940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Elemento grafico 24" descr="Elenco di controllo contorno">
              <a:extLst>
                <a:ext uri="{FF2B5EF4-FFF2-40B4-BE49-F238E27FC236}">
                  <a16:creationId xmlns:a16="http://schemas.microsoft.com/office/drawing/2014/main" id="{8E017DD5-A9FC-3DA2-9D82-BBF2AF8EF4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43277" y="-296259"/>
              <a:ext cx="1340082" cy="1340082"/>
            </a:xfrm>
            <a:prstGeom prst="rect">
              <a:avLst/>
            </a:prstGeom>
          </p:spPr>
        </p:pic>
      </p:grpSp>
      <p:sp>
        <p:nvSpPr>
          <p:cNvPr id="26" name="CasellaDiTesto 25">
            <a:extLst>
              <a:ext uri="{FF2B5EF4-FFF2-40B4-BE49-F238E27FC236}">
                <a16:creationId xmlns:a16="http://schemas.microsoft.com/office/drawing/2014/main" id="{BA4E494C-0DB7-955E-99FA-2F35006C21F5}"/>
              </a:ext>
            </a:extLst>
          </p:cNvPr>
          <p:cNvSpPr txBox="1"/>
          <p:nvPr/>
        </p:nvSpPr>
        <p:spPr>
          <a:xfrm>
            <a:off x="5693678" y="-3327348"/>
            <a:ext cx="2882520"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Testing di Integrazione</a:t>
            </a:r>
          </a:p>
        </p:txBody>
      </p:sp>
      <p:sp>
        <p:nvSpPr>
          <p:cNvPr id="29" name="CasellaDiTesto 28">
            <a:extLst>
              <a:ext uri="{FF2B5EF4-FFF2-40B4-BE49-F238E27FC236}">
                <a16:creationId xmlns:a16="http://schemas.microsoft.com/office/drawing/2014/main" id="{298C2B9E-02E6-B4A1-35CF-DABF11F77BEC}"/>
              </a:ext>
            </a:extLst>
          </p:cNvPr>
          <p:cNvSpPr txBox="1"/>
          <p:nvPr/>
        </p:nvSpPr>
        <p:spPr>
          <a:xfrm>
            <a:off x="2939057" y="7085451"/>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a:t>
            </a:r>
          </a:p>
        </p:txBody>
      </p:sp>
      <p:sp>
        <p:nvSpPr>
          <p:cNvPr id="30" name="CasellaDiTesto 29">
            <a:extLst>
              <a:ext uri="{FF2B5EF4-FFF2-40B4-BE49-F238E27FC236}">
                <a16:creationId xmlns:a16="http://schemas.microsoft.com/office/drawing/2014/main" id="{BFD424EA-C54A-E235-741B-CC35EC32CAFA}"/>
              </a:ext>
            </a:extLst>
          </p:cNvPr>
          <p:cNvSpPr txBox="1"/>
          <p:nvPr/>
        </p:nvSpPr>
        <p:spPr>
          <a:xfrm>
            <a:off x="2939056" y="8273252"/>
            <a:ext cx="9252943" cy="5005473"/>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L’approccio che abbiamo utilizzato per effettuare le operazioni di testing di Unità è </a:t>
            </a:r>
            <a:r>
              <a:rPr lang="it-IT" sz="3200" dirty="0">
                <a:solidFill>
                  <a:schemeClr val="bg1"/>
                </a:solidFill>
                <a:latin typeface="Pokemon Solid" panose="040B0500000000000000" pitchFamily="82" charset="2"/>
                <a:ea typeface="Lucida Sans Unicode" panose="020B0602030504020204" pitchFamily="34" charset="0"/>
                <a:cs typeface="Times New Roman" panose="02020603050405020304" pitchFamily="18" charset="0"/>
              </a:rPr>
              <a:t>stato i</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Il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è una tecnica per l’individuazione dei casi di test partendo da un requisito funzionale e dal caso d’uso collegato che è possibile trovare nel RAD</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endParaRPr lang="it-IT" sz="3200" dirty="0">
              <a:solidFill>
                <a:schemeClr val="bg1"/>
              </a:solidFill>
              <a:latin typeface="Pokemon Solid" panose="040B0500000000000000" pitchFamily="82" charset="2"/>
            </a:endParaRPr>
          </a:p>
        </p:txBody>
      </p:sp>
    </p:spTree>
    <p:extLst>
      <p:ext uri="{BB962C8B-B14F-4D97-AF65-F5344CB8AC3E}">
        <p14:creationId xmlns:p14="http://schemas.microsoft.com/office/powerpoint/2010/main" val="379140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6D6F-5B23-0276-CB5B-22C62797D893}"/>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5BDEF5CB-1732-6A01-98F8-2DB8E207940D}"/>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8" name="Picture 4">
            <a:extLst>
              <a:ext uri="{FF2B5EF4-FFF2-40B4-BE49-F238E27FC236}">
                <a16:creationId xmlns:a16="http://schemas.microsoft.com/office/drawing/2014/main" id="{E1E1972E-E40C-3ECC-AD10-290389537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257" y="9982200"/>
            <a:ext cx="1810244" cy="9051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4D0E477-186F-6333-9D3A-2D9356EFD4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759" b="89416" l="6118" r="96835">
                        <a14:foregroundMark x1="63924" y1="34307" x2="63924" y2="34307"/>
                        <a14:foregroundMark x1="62447" y1="28102" x2="61603" y2="39781"/>
                        <a14:foregroundMark x1="69409" y1="19343" x2="62447" y2="39416"/>
                        <a14:foregroundMark x1="62447" y1="39416" x2="64979" y2="63869"/>
                        <a14:foregroundMark x1="64979" y1="63869" x2="83966" y2="66058"/>
                        <a14:foregroundMark x1="83966" y1="66058" x2="86709" y2="37956"/>
                        <a14:foregroundMark x1="86709" y1="37956" x2="75949" y2="21168"/>
                        <a14:foregroundMark x1="75949" y1="21168" x2="68354" y2="20073"/>
                        <a14:foregroundMark x1="74473" y1="25547" x2="66667" y2="43431"/>
                        <a14:foregroundMark x1="66667" y1="43431" x2="62869" y2="60949"/>
                        <a14:foregroundMark x1="62869" y1="60949" x2="65190" y2="59489"/>
                        <a14:foregroundMark x1="71519" y1="30292" x2="68565" y2="29927"/>
                        <a14:foregroundMark x1="69409" y1="37226" x2="80591" y2="54745"/>
                        <a14:foregroundMark x1="80591" y1="54745" x2="79958" y2="64599"/>
                        <a14:foregroundMark x1="72363" y1="36861" x2="79536" y2="37226"/>
                        <a14:foregroundMark x1="86709" y1="31752" x2="89662" y2="51460"/>
                        <a14:foregroundMark x1="88397" y1="22993" x2="92194" y2="41241"/>
                        <a14:foregroundMark x1="95359" y1="41606" x2="97257" y2="52190"/>
                        <a14:foregroundMark x1="83333" y1="62409" x2="72574" y2="74088"/>
                        <a14:foregroundMark x1="72574" y1="74088" x2="72363" y2="74088"/>
                        <a14:foregroundMark x1="73207" y1="75182" x2="65612" y2="69708"/>
                        <a14:foregroundMark x1="76793" y1="89781" x2="63799" y2="83729"/>
                        <a14:foregroundMark x1="45570" y1="41241" x2="45359" y2="50365"/>
                        <a14:foregroundMark x1="39873" y1="47445" x2="39960" y2="48647"/>
                        <a14:foregroundMark x1="33544" y1="48540" x2="33333" y2="50730"/>
                        <a14:foregroundMark x1="21097" y1="45985" x2="20675" y2="51095"/>
                        <a14:foregroundMark x1="6329" y1="45620" x2="6118" y2="48540"/>
                        <a14:foregroundMark x1="5907" y1="50730" x2="5907" y2="58029"/>
                        <a14:foregroundMark x1="20886" y1="52190" x2="20253" y2="57299"/>
                        <a14:foregroundMark x1="11392" y1="45620" x2="11603" y2="54015"/>
                        <a14:foregroundMark x1="33755" y1="47810" x2="31646" y2="43796"/>
                        <a14:foregroundMark x1="25889" y1="50730" x2="25527" y2="51460"/>
                        <a14:foregroundMark x1="28059" y1="46350" x2="25889" y2="50730"/>
                        <a14:foregroundMark x1="39241" y1="37226" x2="39662" y2="39416"/>
                        <a14:backgroundMark x1="25316" y1="51460" x2="25316" y2="51460"/>
                        <a14:backgroundMark x1="25105" y1="50730" x2="25105" y2="50730"/>
                        <a14:backgroundMark x1="25527" y1="50730" x2="25527" y2="50730"/>
                        <a14:backgroundMark x1="32700" y1="53650" x2="32911" y2="55839"/>
                        <a14:backgroundMark x1="32700" y1="50730" x2="32700" y2="55109"/>
                        <a14:backgroundMark x1="40717" y1="48540" x2="41350" y2="62044"/>
                        <a14:backgroundMark x1="58439" y1="79927" x2="62447" y2="85766"/>
                      </a14:backgroundRemoval>
                    </a14:imgEffect>
                  </a14:imgLayer>
                </a14:imgProps>
              </a:ext>
              <a:ext uri="{28A0092B-C50C-407E-A947-70E740481C1C}">
                <a14:useLocalDpi xmlns:a14="http://schemas.microsoft.com/office/drawing/2010/main" val="0"/>
              </a:ext>
            </a:extLst>
          </a:blip>
          <a:srcRect/>
          <a:stretch>
            <a:fillRect/>
          </a:stretch>
        </p:blipFill>
        <p:spPr bwMode="auto">
          <a:xfrm>
            <a:off x="15378686" y="9982200"/>
            <a:ext cx="1046751" cy="605084"/>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B216A57C-D206-5EE8-1986-01749FA15B5B}"/>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9B32CB02-7DFD-0894-EEAB-35B592AD8F2D}"/>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0FE33F61-16CA-812F-1FEB-08F7ED4D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AB84CD4E-68AD-4A0D-A19A-48C8A08100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1C12BD7-749B-53A8-7AD0-D50B0E2A2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FCC74B0D-5AD2-34E0-184F-F15825A855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6D2312C3-A05A-B114-C254-D38B1ED54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sp>
        <p:nvSpPr>
          <p:cNvPr id="10" name="CasellaDiTesto 9">
            <a:extLst>
              <a:ext uri="{FF2B5EF4-FFF2-40B4-BE49-F238E27FC236}">
                <a16:creationId xmlns:a16="http://schemas.microsoft.com/office/drawing/2014/main" id="{285FB634-5E15-0C20-6B2A-94BD0621C9A3}"/>
              </a:ext>
            </a:extLst>
          </p:cNvPr>
          <p:cNvSpPr txBox="1"/>
          <p:nvPr/>
        </p:nvSpPr>
        <p:spPr>
          <a:xfrm>
            <a:off x="2939056" y="191179"/>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a:t>
            </a:r>
          </a:p>
        </p:txBody>
      </p:sp>
      <p:sp>
        <p:nvSpPr>
          <p:cNvPr id="11" name="CasellaDiTesto 10">
            <a:extLst>
              <a:ext uri="{FF2B5EF4-FFF2-40B4-BE49-F238E27FC236}">
                <a16:creationId xmlns:a16="http://schemas.microsoft.com/office/drawing/2014/main" id="{14F355F7-9B59-2855-CDD3-E2CA9A84B746}"/>
              </a:ext>
            </a:extLst>
          </p:cNvPr>
          <p:cNvSpPr txBox="1"/>
          <p:nvPr/>
        </p:nvSpPr>
        <p:spPr>
          <a:xfrm>
            <a:off x="2939055" y="1378980"/>
            <a:ext cx="9252943" cy="4790029"/>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L’approccio che abbiamo utilizzato per effettuare le operazioni di testing di Unità è </a:t>
            </a:r>
            <a:r>
              <a:rPr lang="it-IT" sz="3200" dirty="0">
                <a:solidFill>
                  <a:schemeClr val="bg1"/>
                </a:solidFill>
                <a:latin typeface="Pokemon Solid" panose="040B0500000000000000" pitchFamily="82" charset="2"/>
                <a:ea typeface="Lucida Sans Unicode" panose="020B0602030504020204" pitchFamily="34" charset="0"/>
                <a:cs typeface="Times New Roman" panose="02020603050405020304" pitchFamily="18" charset="0"/>
              </a:rPr>
              <a:t>stato i</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Il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è una tecnica per l’individuazione dei casi di test partendo da un requisito funzionale e dal caso d’uso collegato che è possibile trovare nel RAD</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endParaRPr lang="it-IT" dirty="0">
              <a:solidFill>
                <a:schemeClr val="bg1"/>
              </a:solidFill>
              <a:latin typeface="Pokemon Solid" panose="040B0500000000000000" pitchFamily="82" charset="2"/>
            </a:endParaRPr>
          </a:p>
        </p:txBody>
      </p:sp>
      <p:sp>
        <p:nvSpPr>
          <p:cNvPr id="7" name="CasellaDiTesto 6">
            <a:extLst>
              <a:ext uri="{FF2B5EF4-FFF2-40B4-BE49-F238E27FC236}">
                <a16:creationId xmlns:a16="http://schemas.microsoft.com/office/drawing/2014/main" id="{E4E5E3B2-1F62-C6BB-8D0D-7BF31B3D114A}"/>
              </a:ext>
            </a:extLst>
          </p:cNvPr>
          <p:cNvSpPr txBox="1"/>
          <p:nvPr/>
        </p:nvSpPr>
        <p:spPr>
          <a:xfrm>
            <a:off x="2939054" y="7030138"/>
            <a:ext cx="9252943" cy="1569660"/>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unità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Mockito</a:t>
            </a:r>
            <a:endParaRPr lang="it-IT" sz="3200" dirty="0">
              <a:solidFill>
                <a:schemeClr val="bg1"/>
              </a:solidFill>
              <a:latin typeface="Pokemon Solid" panose="040B0500000000000000" pitchFamily="82" charset="2"/>
              <a:cs typeface="Times New Roman" panose="02020603050405020304" pitchFamily="18" charset="0"/>
            </a:endParaRPr>
          </a:p>
        </p:txBody>
      </p:sp>
      <p:sp>
        <p:nvSpPr>
          <p:cNvPr id="6" name="Rettangolo 5">
            <a:extLst>
              <a:ext uri="{FF2B5EF4-FFF2-40B4-BE49-F238E27FC236}">
                <a16:creationId xmlns:a16="http://schemas.microsoft.com/office/drawing/2014/main" id="{B4804686-9306-5929-EDD9-45DA58DAF7F5}"/>
              </a:ext>
            </a:extLst>
          </p:cNvPr>
          <p:cNvSpPr/>
          <p:nvPr/>
        </p:nvSpPr>
        <p:spPr>
          <a:xfrm>
            <a:off x="0" y="0"/>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49A766B2-FD3B-2893-54A3-233568CF91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37" name="CasellaDiTesto 36">
            <a:extLst>
              <a:ext uri="{FF2B5EF4-FFF2-40B4-BE49-F238E27FC236}">
                <a16:creationId xmlns:a16="http://schemas.microsoft.com/office/drawing/2014/main" id="{E6791355-C4FF-A40B-4DD4-49AF37FA8D6F}"/>
              </a:ext>
            </a:extLst>
          </p:cNvPr>
          <p:cNvSpPr txBox="1"/>
          <p:nvPr/>
        </p:nvSpPr>
        <p:spPr>
          <a:xfrm>
            <a:off x="2533477" y="-5846057"/>
            <a:ext cx="9252944" cy="5347746"/>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 approccio che abbiamo utilizzato per il testing è composto da in tre fasi:</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Unità </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Integrazione</a:t>
            </a: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Testing di Sistema</a:t>
            </a:r>
          </a:p>
          <a:p>
            <a:pPr marL="450215">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È Stato eseguito il test di Unità, di Integrazione e di Sistema per ogni requisito funzionale dichiarato con priorità alta e media.</a:t>
            </a:r>
            <a:endPar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endParaRPr>
          </a:p>
        </p:txBody>
      </p:sp>
      <p:sp>
        <p:nvSpPr>
          <p:cNvPr id="38" name="CasellaDiTesto 37">
            <a:extLst>
              <a:ext uri="{FF2B5EF4-FFF2-40B4-BE49-F238E27FC236}">
                <a16:creationId xmlns:a16="http://schemas.microsoft.com/office/drawing/2014/main" id="{9C8960CF-A4B3-12D0-CCE8-97C27DC4BD49}"/>
              </a:ext>
            </a:extLst>
          </p:cNvPr>
          <p:cNvSpPr txBox="1"/>
          <p:nvPr/>
        </p:nvSpPr>
        <p:spPr>
          <a:xfrm>
            <a:off x="2533477" y="-7434323"/>
            <a:ext cx="8975332"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Approccio</a:t>
            </a:r>
          </a:p>
        </p:txBody>
      </p:sp>
    </p:spTree>
    <p:extLst>
      <p:ext uri="{BB962C8B-B14F-4D97-AF65-F5344CB8AC3E}">
        <p14:creationId xmlns:p14="http://schemas.microsoft.com/office/powerpoint/2010/main" val="387673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45D9B-6960-A81E-10D2-686083DA0CDE}"/>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7796B53E-A3E7-DFA6-7E61-57043DEC3371}"/>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9B3D4405-53F6-F99B-FC47-E1CCA9451C82}"/>
              </a:ext>
            </a:extLst>
          </p:cNvPr>
          <p:cNvSpPr txBox="1"/>
          <p:nvPr/>
        </p:nvSpPr>
        <p:spPr>
          <a:xfrm>
            <a:off x="-12211259" y="-50458"/>
            <a:ext cx="9252943" cy="4790029"/>
          </a:xfrm>
          <a:prstGeom prst="rect">
            <a:avLst/>
          </a:prstGeom>
          <a:noFill/>
        </p:spPr>
        <p:txBody>
          <a:bodyPr wrap="square" rtlCol="0">
            <a:spAutoFit/>
          </a:bodyPr>
          <a:lstStyle/>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L’approccio che utilizzeremo per effettuare le operazioni di testing di unità sarà Il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450215">
              <a:lnSpc>
                <a:spcPct val="107000"/>
              </a:lnSpc>
              <a:spcAft>
                <a:spcPts val="800"/>
              </a:spcAft>
            </a:pP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Il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Category</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a:t>
            </a:r>
            <a:r>
              <a:rPr lang="it-IT" sz="3200" dirty="0" err="1">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partition</a:t>
            </a:r>
            <a:r>
              <a:rPr lang="it-IT" sz="32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 è una tecnica per l’individuazione dei casi di test partendo da un requisito funzionale e dal caso d’uso collegato che è possibile trovare nel R.A.D.</a:t>
            </a:r>
            <a:endParaRPr lang="it-IT" sz="32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endParaRPr lang="it-IT" dirty="0">
              <a:solidFill>
                <a:schemeClr val="bg1"/>
              </a:solidFill>
              <a:latin typeface="Pokemon Solid" panose="040B0500000000000000" pitchFamily="82" charset="2"/>
            </a:endParaRPr>
          </a:p>
        </p:txBody>
      </p:sp>
      <p:pic>
        <p:nvPicPr>
          <p:cNvPr id="1028" name="Picture 4">
            <a:extLst>
              <a:ext uri="{FF2B5EF4-FFF2-40B4-BE49-F238E27FC236}">
                <a16:creationId xmlns:a16="http://schemas.microsoft.com/office/drawing/2014/main" id="{D587D912-36A7-65DB-DD42-9F462A7F5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540" y="3429000"/>
            <a:ext cx="4802756" cy="24013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E0C2BD1-0495-6638-EFB2-73AD851CF5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759" b="89416" l="6118" r="96835">
                        <a14:foregroundMark x1="63924" y1="34307" x2="63924" y2="34307"/>
                        <a14:foregroundMark x1="62447" y1="28102" x2="61603" y2="39781"/>
                        <a14:foregroundMark x1="69409" y1="19343" x2="62447" y2="39416"/>
                        <a14:foregroundMark x1="62447" y1="39416" x2="64979" y2="63869"/>
                        <a14:foregroundMark x1="64979" y1="63869" x2="83966" y2="66058"/>
                        <a14:foregroundMark x1="83966" y1="66058" x2="86709" y2="37956"/>
                        <a14:foregroundMark x1="86709" y1="37956" x2="75949" y2="21168"/>
                        <a14:foregroundMark x1="75949" y1="21168" x2="68354" y2="20073"/>
                        <a14:foregroundMark x1="74473" y1="25547" x2="66667" y2="43431"/>
                        <a14:foregroundMark x1="66667" y1="43431" x2="62869" y2="60949"/>
                        <a14:foregroundMark x1="62869" y1="60949" x2="65190" y2="59489"/>
                        <a14:foregroundMark x1="71519" y1="30292" x2="68565" y2="29927"/>
                        <a14:foregroundMark x1="69409" y1="37226" x2="80591" y2="54745"/>
                        <a14:foregroundMark x1="80591" y1="54745" x2="79958" y2="64599"/>
                        <a14:foregroundMark x1="72363" y1="36861" x2="79536" y2="37226"/>
                        <a14:foregroundMark x1="86709" y1="31752" x2="89662" y2="51460"/>
                        <a14:foregroundMark x1="88397" y1="22993" x2="92194" y2="41241"/>
                        <a14:foregroundMark x1="95359" y1="41606" x2="97257" y2="52190"/>
                        <a14:foregroundMark x1="83333" y1="62409" x2="72574" y2="74088"/>
                        <a14:foregroundMark x1="72574" y1="74088" x2="72363" y2="74088"/>
                        <a14:foregroundMark x1="73207" y1="75182" x2="65612" y2="69708"/>
                        <a14:foregroundMark x1="76793" y1="89781" x2="63799" y2="83729"/>
                        <a14:foregroundMark x1="45570" y1="41241" x2="45359" y2="50365"/>
                        <a14:foregroundMark x1="39873" y1="47445" x2="39960" y2="48647"/>
                        <a14:foregroundMark x1="33544" y1="48540" x2="33333" y2="50730"/>
                        <a14:foregroundMark x1="21097" y1="45985" x2="20675" y2="51095"/>
                        <a14:foregroundMark x1="6329" y1="45620" x2="6118" y2="48540"/>
                        <a14:foregroundMark x1="5907" y1="50730" x2="5907" y2="58029"/>
                        <a14:foregroundMark x1="20886" y1="52190" x2="20253" y2="57299"/>
                        <a14:foregroundMark x1="11392" y1="45620" x2="11603" y2="54015"/>
                        <a14:foregroundMark x1="33755" y1="47810" x2="31646" y2="43796"/>
                        <a14:foregroundMark x1="25889" y1="50730" x2="25527" y2="51460"/>
                        <a14:foregroundMark x1="28059" y1="46350" x2="25889" y2="50730"/>
                        <a14:foregroundMark x1="39241" y1="37226" x2="39662" y2="39416"/>
                        <a14:backgroundMark x1="25316" y1="51460" x2="25316" y2="51460"/>
                        <a14:backgroundMark x1="25105" y1="50730" x2="25105" y2="50730"/>
                        <a14:backgroundMark x1="25527" y1="50730" x2="25527" y2="50730"/>
                        <a14:backgroundMark x1="32700" y1="53650" x2="32911" y2="55839"/>
                        <a14:backgroundMark x1="32700" y1="50730" x2="32700" y2="55109"/>
                        <a14:backgroundMark x1="40717" y1="48540" x2="41350" y2="62044"/>
                        <a14:backgroundMark x1="58439" y1="79927" x2="62447" y2="85766"/>
                      </a14:backgroundRemoval>
                    </a14:imgEffect>
                  </a14:imgLayer>
                </a14:imgProps>
              </a:ext>
              <a:ext uri="{28A0092B-C50C-407E-A947-70E740481C1C}">
                <a14:useLocalDpi xmlns:a14="http://schemas.microsoft.com/office/drawing/2010/main" val="0"/>
              </a:ext>
            </a:extLst>
          </a:blip>
          <a:srcRect/>
          <a:stretch>
            <a:fillRect/>
          </a:stretch>
        </p:blipFill>
        <p:spPr bwMode="auto">
          <a:xfrm>
            <a:off x="3218768" y="3890320"/>
            <a:ext cx="2939057" cy="1698949"/>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A2D8E996-5F5E-54AD-8466-B9498B03E20B}"/>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69EC7DD0-21A2-C204-CF13-7FBBB36B44A9}"/>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44BDE35C-A302-33DB-B4AB-A21BE6FFE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B235A748-A3B5-1327-06D9-7A9B1A853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00DD26DC-782B-033D-ACE2-9479E15A5A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107AE905-3E91-B7E5-302F-370E10085D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A0E5EA97-B5C6-2B50-0C65-6483B64396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sp>
        <p:nvSpPr>
          <p:cNvPr id="10" name="CasellaDiTesto 9">
            <a:extLst>
              <a:ext uri="{FF2B5EF4-FFF2-40B4-BE49-F238E27FC236}">
                <a16:creationId xmlns:a16="http://schemas.microsoft.com/office/drawing/2014/main" id="{FEBE3961-0992-86E3-D27E-2DD8663EEDC1}"/>
              </a:ext>
            </a:extLst>
          </p:cNvPr>
          <p:cNvSpPr txBox="1"/>
          <p:nvPr/>
        </p:nvSpPr>
        <p:spPr>
          <a:xfrm>
            <a:off x="2939056" y="191179"/>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a:t>
            </a:r>
          </a:p>
        </p:txBody>
      </p:sp>
      <p:sp>
        <p:nvSpPr>
          <p:cNvPr id="7" name="CasellaDiTesto 6">
            <a:extLst>
              <a:ext uri="{FF2B5EF4-FFF2-40B4-BE49-F238E27FC236}">
                <a16:creationId xmlns:a16="http://schemas.microsoft.com/office/drawing/2014/main" id="{C262455B-8A94-5A2C-E9E3-8C705364E4CB}"/>
              </a:ext>
            </a:extLst>
          </p:cNvPr>
          <p:cNvSpPr txBox="1"/>
          <p:nvPr/>
        </p:nvSpPr>
        <p:spPr>
          <a:xfrm>
            <a:off x="3091582" y="1263813"/>
            <a:ext cx="9252943" cy="1569660"/>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unità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Mockito</a:t>
            </a:r>
            <a:endParaRPr lang="it-IT" sz="3200" dirty="0">
              <a:solidFill>
                <a:schemeClr val="bg1"/>
              </a:solidFill>
              <a:latin typeface="Pokemon Solid" panose="040B0500000000000000" pitchFamily="82" charset="2"/>
              <a:cs typeface="Times New Roman" panose="02020603050405020304" pitchFamily="18" charset="0"/>
            </a:endParaRPr>
          </a:p>
        </p:txBody>
      </p:sp>
      <p:sp>
        <p:nvSpPr>
          <p:cNvPr id="6" name="Rettangolo 5">
            <a:extLst>
              <a:ext uri="{FF2B5EF4-FFF2-40B4-BE49-F238E27FC236}">
                <a16:creationId xmlns:a16="http://schemas.microsoft.com/office/drawing/2014/main" id="{7D72BE51-B91B-F085-64D5-2676249BCA40}"/>
              </a:ext>
            </a:extLst>
          </p:cNvPr>
          <p:cNvSpPr/>
          <p:nvPr/>
        </p:nvSpPr>
        <p:spPr>
          <a:xfrm>
            <a:off x="0" y="-50458"/>
            <a:ext cx="2939057" cy="6908458"/>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82EA7973-B5D0-0E22-0BAA-4D7E1866D1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3" name="CasellaDiTesto 2">
            <a:extLst>
              <a:ext uri="{FF2B5EF4-FFF2-40B4-BE49-F238E27FC236}">
                <a16:creationId xmlns:a16="http://schemas.microsoft.com/office/drawing/2014/main" id="{41981297-2A0B-C25F-BBA2-89E0543A5ED6}"/>
              </a:ext>
            </a:extLst>
          </p:cNvPr>
          <p:cNvSpPr txBox="1"/>
          <p:nvPr/>
        </p:nvSpPr>
        <p:spPr>
          <a:xfrm>
            <a:off x="2757353" y="7575956"/>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di Integrazione</a:t>
            </a:r>
          </a:p>
        </p:txBody>
      </p:sp>
      <p:sp>
        <p:nvSpPr>
          <p:cNvPr id="9" name="CasellaDiTesto 8">
            <a:extLst>
              <a:ext uri="{FF2B5EF4-FFF2-40B4-BE49-F238E27FC236}">
                <a16:creationId xmlns:a16="http://schemas.microsoft.com/office/drawing/2014/main" id="{34A95585-E75E-76E6-1A15-33DCEF773453}"/>
              </a:ext>
            </a:extLst>
          </p:cNvPr>
          <p:cNvSpPr txBox="1"/>
          <p:nvPr/>
        </p:nvSpPr>
        <p:spPr>
          <a:xfrm>
            <a:off x="2736865" y="8417287"/>
            <a:ext cx="9252945" cy="5727209"/>
          </a:xfrm>
          <a:prstGeom prst="rect">
            <a:avLst/>
          </a:prstGeom>
          <a:noFill/>
        </p:spPr>
        <p:txBody>
          <a:bodyPr wrap="square" rtlCol="0">
            <a:spAutoFit/>
          </a:bodyPr>
          <a:lstStyle/>
          <a:p>
            <a:pPr marL="450215">
              <a:lnSpc>
                <a:spcPct val="107000"/>
              </a:lnSpc>
              <a:spcAft>
                <a:spcPts val="800"/>
              </a:spcAft>
            </a:pPr>
            <a:r>
              <a:rPr lang="it-IT" sz="2800" dirty="0">
                <a:solidFill>
                  <a:schemeClr val="bg1"/>
                </a:solidFill>
                <a:latin typeface="Pokemon Solid" panose="040B0500000000000000" pitchFamily="82" charset="2"/>
                <a:cs typeface="Times New Roman" panose="02020603050405020304" pitchFamily="18" charset="0"/>
              </a:rPr>
              <a:t>Il testing di integrazione mira a rilevare bug che non sono stati determinati durante il testing d’unità. Per effettuare il testing di integrazione è stato scelto un approccio di tipo Big-Bang, tale scelta è ponderata considerando i seguenti fattori:</a:t>
            </a: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Dimensione del software ridotta</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Risorse limitate</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Dipendenze limitate</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Efficienza complessiva, giusto equilibrio tra copertura delle funzionalità e utilizzo delle risorse disponibili.</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52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87898-D15B-6BBE-0106-B60B693EA1D2}"/>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62B51A51-3F7E-D366-3D0A-7FEE32DA2697}"/>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0" name="Picture 4">
            <a:extLst>
              <a:ext uri="{FF2B5EF4-FFF2-40B4-BE49-F238E27FC236}">
                <a16:creationId xmlns:a16="http://schemas.microsoft.com/office/drawing/2014/main" id="{AB2D0FEB-5BA5-2AD7-EFA8-E7B1B98B0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69" y="3081499"/>
            <a:ext cx="4802756" cy="24013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A10C9A5D-D2D1-26AA-BB3A-90CD18FE73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759" b="89416" l="6118" r="96835">
                        <a14:foregroundMark x1="63924" y1="34307" x2="63924" y2="34307"/>
                        <a14:foregroundMark x1="62447" y1="28102" x2="61603" y2="39781"/>
                        <a14:foregroundMark x1="69409" y1="19343" x2="62447" y2="39416"/>
                        <a14:foregroundMark x1="62447" y1="39416" x2="64979" y2="63869"/>
                        <a14:foregroundMark x1="64979" y1="63869" x2="83966" y2="66058"/>
                        <a14:foregroundMark x1="83966" y1="66058" x2="86709" y2="37956"/>
                        <a14:foregroundMark x1="86709" y1="37956" x2="75949" y2="21168"/>
                        <a14:foregroundMark x1="75949" y1="21168" x2="68354" y2="20073"/>
                        <a14:foregroundMark x1="74473" y1="25547" x2="66667" y2="43431"/>
                        <a14:foregroundMark x1="66667" y1="43431" x2="62869" y2="60949"/>
                        <a14:foregroundMark x1="62869" y1="60949" x2="65190" y2="59489"/>
                        <a14:foregroundMark x1="71519" y1="30292" x2="68565" y2="29927"/>
                        <a14:foregroundMark x1="69409" y1="37226" x2="80591" y2="54745"/>
                        <a14:foregroundMark x1="80591" y1="54745" x2="79958" y2="64599"/>
                        <a14:foregroundMark x1="72363" y1="36861" x2="79536" y2="37226"/>
                        <a14:foregroundMark x1="86709" y1="31752" x2="89662" y2="51460"/>
                        <a14:foregroundMark x1="88397" y1="22993" x2="92194" y2="41241"/>
                        <a14:foregroundMark x1="95359" y1="41606" x2="97257" y2="52190"/>
                        <a14:foregroundMark x1="83333" y1="62409" x2="72574" y2="74088"/>
                        <a14:foregroundMark x1="72574" y1="74088" x2="72363" y2="74088"/>
                        <a14:foregroundMark x1="73207" y1="75182" x2="65612" y2="69708"/>
                        <a14:foregroundMark x1="76793" y1="89781" x2="63799" y2="83729"/>
                        <a14:foregroundMark x1="45570" y1="41241" x2="45359" y2="50365"/>
                        <a14:foregroundMark x1="39873" y1="47445" x2="39960" y2="48647"/>
                        <a14:foregroundMark x1="33544" y1="48540" x2="33333" y2="50730"/>
                        <a14:foregroundMark x1="21097" y1="45985" x2="20675" y2="51095"/>
                        <a14:foregroundMark x1="6329" y1="45620" x2="6118" y2="48540"/>
                        <a14:foregroundMark x1="5907" y1="50730" x2="5907" y2="58029"/>
                        <a14:foregroundMark x1="20886" y1="52190" x2="20253" y2="57299"/>
                        <a14:foregroundMark x1="11392" y1="45620" x2="11603" y2="54015"/>
                        <a14:foregroundMark x1="33755" y1="47810" x2="31646" y2="43796"/>
                        <a14:foregroundMark x1="25889" y1="50730" x2="25527" y2="51460"/>
                        <a14:foregroundMark x1="28059" y1="46350" x2="25889" y2="50730"/>
                        <a14:foregroundMark x1="39241" y1="37226" x2="39662" y2="39416"/>
                        <a14:backgroundMark x1="25316" y1="51460" x2="25316" y2="51460"/>
                        <a14:backgroundMark x1="25105" y1="50730" x2="25105" y2="50730"/>
                        <a14:backgroundMark x1="25527" y1="50730" x2="25527" y2="50730"/>
                        <a14:backgroundMark x1="32700" y1="53650" x2="32911" y2="55839"/>
                        <a14:backgroundMark x1="32700" y1="50730" x2="32700" y2="55109"/>
                        <a14:backgroundMark x1="40717" y1="48540" x2="41350" y2="62044"/>
                        <a14:backgroundMark x1="58439" y1="79927" x2="62447" y2="85766"/>
                      </a14:backgroundRemoval>
                    </a14:imgEffect>
                  </a14:imgLayer>
                </a14:imgProps>
              </a:ext>
              <a:ext uri="{28A0092B-C50C-407E-A947-70E740481C1C}">
                <a14:useLocalDpi xmlns:a14="http://schemas.microsoft.com/office/drawing/2010/main" val="0"/>
              </a:ext>
            </a:extLst>
          </a:blip>
          <a:srcRect/>
          <a:stretch>
            <a:fillRect/>
          </a:stretch>
        </p:blipFill>
        <p:spPr bwMode="auto">
          <a:xfrm>
            <a:off x="-6313421" y="3548316"/>
            <a:ext cx="2939057" cy="1698949"/>
          </a:xfrm>
          <a:prstGeom prst="rect">
            <a:avLst/>
          </a:prstGeom>
          <a:noFill/>
          <a:extLst>
            <a:ext uri="{909E8E84-426E-40DD-AFC4-6F175D3DCCD1}">
              <a14:hiddenFill xmlns:a14="http://schemas.microsoft.com/office/drawing/2010/main">
                <a:solidFill>
                  <a:srgbClr val="FFFFFF"/>
                </a:solidFill>
              </a14:hiddenFill>
            </a:ext>
          </a:extLst>
        </p:spPr>
      </p:pic>
      <p:sp>
        <p:nvSpPr>
          <p:cNvPr id="42" name="CasellaDiTesto 41">
            <a:extLst>
              <a:ext uri="{FF2B5EF4-FFF2-40B4-BE49-F238E27FC236}">
                <a16:creationId xmlns:a16="http://schemas.microsoft.com/office/drawing/2014/main" id="{A1FAD555-4F29-E27D-DAE0-A0CB8D873716}"/>
              </a:ext>
            </a:extLst>
          </p:cNvPr>
          <p:cNvSpPr txBox="1"/>
          <p:nvPr/>
        </p:nvSpPr>
        <p:spPr>
          <a:xfrm>
            <a:off x="-12908456" y="890550"/>
            <a:ext cx="9252943" cy="1569660"/>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unità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Mockito</a:t>
            </a:r>
            <a:endParaRPr lang="it-IT" sz="3200" dirty="0">
              <a:solidFill>
                <a:schemeClr val="bg1"/>
              </a:solidFill>
              <a:latin typeface="Pokemon Solid" panose="040B0500000000000000" pitchFamily="82" charset="2"/>
              <a:cs typeface="Times New Roman" panose="02020603050405020304" pitchFamily="18" charset="0"/>
            </a:endParaRPr>
          </a:p>
        </p:txBody>
      </p:sp>
      <p:sp>
        <p:nvSpPr>
          <p:cNvPr id="2" name="Rettangolo 1">
            <a:extLst>
              <a:ext uri="{FF2B5EF4-FFF2-40B4-BE49-F238E27FC236}">
                <a16:creationId xmlns:a16="http://schemas.microsoft.com/office/drawing/2014/main" id="{6731C415-E19B-B0D7-8D36-BB19C735CFD6}"/>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1414E96C-195E-C961-E628-2AB63CA38C12}"/>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C5F8608-5F31-2D5C-8699-6190DF43F6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F8F21582-788F-3C66-5618-68105580A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3BE5336-B6F9-1232-2F28-63C0252C40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6391B204-1620-CBAB-F80F-1610479823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44A233BF-83E0-FA64-D7A4-B237E187DF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sp>
        <p:nvSpPr>
          <p:cNvPr id="6" name="Rettangolo 5">
            <a:extLst>
              <a:ext uri="{FF2B5EF4-FFF2-40B4-BE49-F238E27FC236}">
                <a16:creationId xmlns:a16="http://schemas.microsoft.com/office/drawing/2014/main" id="{08B9022A-18C1-155B-A010-0DF5A48E2833}"/>
              </a:ext>
            </a:extLst>
          </p:cNvPr>
          <p:cNvSpPr/>
          <p:nvPr/>
        </p:nvSpPr>
        <p:spPr>
          <a:xfrm>
            <a:off x="0" y="-50458"/>
            <a:ext cx="2939057" cy="6908458"/>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E27F2680-73F3-35E2-1F62-F0FF3D2A20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3" name="CasellaDiTesto 2">
            <a:extLst>
              <a:ext uri="{FF2B5EF4-FFF2-40B4-BE49-F238E27FC236}">
                <a16:creationId xmlns:a16="http://schemas.microsoft.com/office/drawing/2014/main" id="{A4478568-05CA-63D8-2C32-BCDE4773CEE7}"/>
              </a:ext>
            </a:extLst>
          </p:cNvPr>
          <p:cNvSpPr txBox="1"/>
          <p:nvPr/>
        </p:nvSpPr>
        <p:spPr>
          <a:xfrm>
            <a:off x="2905933" y="157087"/>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di Integrazione</a:t>
            </a:r>
          </a:p>
        </p:txBody>
      </p:sp>
      <p:sp>
        <p:nvSpPr>
          <p:cNvPr id="9" name="CasellaDiTesto 8">
            <a:extLst>
              <a:ext uri="{FF2B5EF4-FFF2-40B4-BE49-F238E27FC236}">
                <a16:creationId xmlns:a16="http://schemas.microsoft.com/office/drawing/2014/main" id="{CAABA4AC-B7EE-D0AA-96D0-71AEB7C86C8A}"/>
              </a:ext>
            </a:extLst>
          </p:cNvPr>
          <p:cNvSpPr txBox="1"/>
          <p:nvPr/>
        </p:nvSpPr>
        <p:spPr>
          <a:xfrm>
            <a:off x="2872807" y="1145171"/>
            <a:ext cx="9252945" cy="5727209"/>
          </a:xfrm>
          <a:prstGeom prst="rect">
            <a:avLst/>
          </a:prstGeom>
          <a:noFill/>
        </p:spPr>
        <p:txBody>
          <a:bodyPr wrap="square" rtlCol="0">
            <a:spAutoFit/>
          </a:bodyPr>
          <a:lstStyle/>
          <a:p>
            <a:pPr marL="450215">
              <a:lnSpc>
                <a:spcPct val="107000"/>
              </a:lnSpc>
              <a:spcAft>
                <a:spcPts val="800"/>
              </a:spcAft>
            </a:pPr>
            <a:r>
              <a:rPr lang="it-IT" sz="2800" dirty="0">
                <a:solidFill>
                  <a:schemeClr val="bg1"/>
                </a:solidFill>
                <a:latin typeface="Pokemon Solid" panose="040B0500000000000000" pitchFamily="82" charset="2"/>
                <a:cs typeface="Times New Roman" panose="02020603050405020304" pitchFamily="18" charset="0"/>
              </a:rPr>
              <a:t>Il testing di integrazione mira a rilevare bug che non sono stati determinati durante il testing d’Unità. Per effettuare il testing di integrazione è stato scelto un approccio di tipo Big-Bang, tale scelta è ponderata considerando i seguenti fattori:</a:t>
            </a: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Dimensione del software ridotta</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Risorse limitate</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Dipendenze limitate</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it-IT" sz="2800" dirty="0">
                <a:solidFill>
                  <a:schemeClr val="bg1"/>
                </a:solidFill>
                <a:effectLst/>
                <a:latin typeface="Pokemon Solid" panose="040B0500000000000000" pitchFamily="82" charset="2"/>
                <a:ea typeface="Lucida Sans Unicode" panose="020B0602030504020204" pitchFamily="34" charset="0"/>
                <a:cs typeface="Times New Roman" panose="02020603050405020304" pitchFamily="18" charset="0"/>
              </a:rPr>
              <a:t>Efficienza complessiva, giusto equilibrio tra copertura delle funzionalità e utilizzo delle risorse disponibili.</a:t>
            </a:r>
            <a:endParaRPr lang="it-IT" sz="2800" dirty="0">
              <a:solidFill>
                <a:schemeClr val="bg1"/>
              </a:solidFill>
              <a:effectLst/>
              <a:latin typeface="Pokemon Solid" panose="040B0500000000000000" pitchFamily="82" charset="2"/>
              <a:ea typeface="Calibri" panose="020F0502020204030204" pitchFamily="34" charset="0"/>
              <a:cs typeface="Times New Roman" panose="02020603050405020304" pitchFamily="18" charset="0"/>
            </a:endParaRPr>
          </a:p>
        </p:txBody>
      </p:sp>
      <p:sp>
        <p:nvSpPr>
          <p:cNvPr id="44" name="CasellaDiTesto 43">
            <a:extLst>
              <a:ext uri="{FF2B5EF4-FFF2-40B4-BE49-F238E27FC236}">
                <a16:creationId xmlns:a16="http://schemas.microsoft.com/office/drawing/2014/main" id="{CE399438-B813-13F0-F23C-916F9A15254E}"/>
              </a:ext>
            </a:extLst>
          </p:cNvPr>
          <p:cNvSpPr txBox="1"/>
          <p:nvPr/>
        </p:nvSpPr>
        <p:spPr>
          <a:xfrm>
            <a:off x="13213507" y="1366897"/>
            <a:ext cx="8946153" cy="2062103"/>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integrazione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SpringBootTest</a:t>
            </a:r>
            <a:endParaRPr lang="it-IT" sz="3200" dirty="0">
              <a:solidFill>
                <a:schemeClr val="bg1"/>
              </a:solidFill>
              <a:latin typeface="Pokemon Solid" panose="040B0500000000000000" pitchFamily="82" charset="2"/>
              <a:cs typeface="Times New Roman" panose="02020603050405020304" pitchFamily="18" charset="0"/>
            </a:endParaRPr>
          </a:p>
        </p:txBody>
      </p:sp>
      <p:pic>
        <p:nvPicPr>
          <p:cNvPr id="45" name="Immagine 44" descr="Immagine che contiene Carattere, Elementi grafici, logo, simbolo&#10;&#10;Descrizione generata automaticamente">
            <a:extLst>
              <a:ext uri="{FF2B5EF4-FFF2-40B4-BE49-F238E27FC236}">
                <a16:creationId xmlns:a16="http://schemas.microsoft.com/office/drawing/2014/main" id="{0A1294E9-40D0-C307-6258-93341AB708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80008" y="3853749"/>
            <a:ext cx="4608831" cy="1975213"/>
          </a:xfrm>
          <a:prstGeom prst="rect">
            <a:avLst/>
          </a:prstGeom>
        </p:spPr>
      </p:pic>
    </p:spTree>
    <p:extLst>
      <p:ext uri="{BB962C8B-B14F-4D97-AF65-F5344CB8AC3E}">
        <p14:creationId xmlns:p14="http://schemas.microsoft.com/office/powerpoint/2010/main" val="313223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CDE0-DB9B-7A28-C84F-731B82138BD1}"/>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BB985954-426C-DF19-280E-05658E901440}"/>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7D71AF9D-3EAE-D21A-3180-C0AD282BFCC7}"/>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ettangolo 7">
            <a:extLst>
              <a:ext uri="{FF2B5EF4-FFF2-40B4-BE49-F238E27FC236}">
                <a16:creationId xmlns:a16="http://schemas.microsoft.com/office/drawing/2014/main" id="{E8BF181D-A749-9B96-AFC1-57D53DD8B600}"/>
              </a:ext>
            </a:extLst>
          </p:cNvPr>
          <p:cNvSpPr/>
          <p:nvPr/>
        </p:nvSpPr>
        <p:spPr>
          <a:xfrm>
            <a:off x="2939055" y="-50458"/>
            <a:ext cx="9252945" cy="6908458"/>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CA6B3F98-79AE-4882-99E2-D1E66A3FA37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59" b="89416" l="6118" r="96835">
                        <a14:foregroundMark x1="63924" y1="34307" x2="63924" y2="34307"/>
                        <a14:foregroundMark x1="62447" y1="28102" x2="61603" y2="39781"/>
                        <a14:foregroundMark x1="69409" y1="19343" x2="62447" y2="39416"/>
                        <a14:foregroundMark x1="62447" y1="39416" x2="64979" y2="63869"/>
                        <a14:foregroundMark x1="64979" y1="63869" x2="83966" y2="66058"/>
                        <a14:foregroundMark x1="83966" y1="66058" x2="86709" y2="37956"/>
                        <a14:foregroundMark x1="86709" y1="37956" x2="75949" y2="21168"/>
                        <a14:foregroundMark x1="75949" y1="21168" x2="68354" y2="20073"/>
                        <a14:foregroundMark x1="74473" y1="25547" x2="66667" y2="43431"/>
                        <a14:foregroundMark x1="66667" y1="43431" x2="62869" y2="60949"/>
                        <a14:foregroundMark x1="62869" y1="60949" x2="65190" y2="59489"/>
                        <a14:foregroundMark x1="71519" y1="30292" x2="68565" y2="29927"/>
                        <a14:foregroundMark x1="69409" y1="37226" x2="80591" y2="54745"/>
                        <a14:foregroundMark x1="80591" y1="54745" x2="79958" y2="64599"/>
                        <a14:foregroundMark x1="72363" y1="36861" x2="79536" y2="37226"/>
                        <a14:foregroundMark x1="86709" y1="31752" x2="89662" y2="51460"/>
                        <a14:foregroundMark x1="88397" y1="22993" x2="92194" y2="41241"/>
                        <a14:foregroundMark x1="95359" y1="41606" x2="97257" y2="52190"/>
                        <a14:foregroundMark x1="83333" y1="62409" x2="72574" y2="74088"/>
                        <a14:foregroundMark x1="72574" y1="74088" x2="72363" y2="74088"/>
                        <a14:foregroundMark x1="73207" y1="75182" x2="65612" y2="69708"/>
                        <a14:foregroundMark x1="76793" y1="89781" x2="63799" y2="83729"/>
                        <a14:foregroundMark x1="45570" y1="41241" x2="45359" y2="50365"/>
                        <a14:foregroundMark x1="39873" y1="47445" x2="39960" y2="48647"/>
                        <a14:foregroundMark x1="33544" y1="48540" x2="33333" y2="50730"/>
                        <a14:foregroundMark x1="21097" y1="45985" x2="20675" y2="51095"/>
                        <a14:foregroundMark x1="6329" y1="45620" x2="6118" y2="48540"/>
                        <a14:foregroundMark x1="5907" y1="50730" x2="5907" y2="58029"/>
                        <a14:foregroundMark x1="20886" y1="52190" x2="20253" y2="57299"/>
                        <a14:foregroundMark x1="11392" y1="45620" x2="11603" y2="54015"/>
                        <a14:foregroundMark x1="33755" y1="47810" x2="31646" y2="43796"/>
                        <a14:foregroundMark x1="25889" y1="50730" x2="25527" y2="51460"/>
                        <a14:foregroundMark x1="28059" y1="46350" x2="25889" y2="50730"/>
                        <a14:foregroundMark x1="39241" y1="37226" x2="39662" y2="39416"/>
                        <a14:backgroundMark x1="25316" y1="51460" x2="25316" y2="51460"/>
                        <a14:backgroundMark x1="25105" y1="50730" x2="25105" y2="50730"/>
                        <a14:backgroundMark x1="25527" y1="50730" x2="25527" y2="50730"/>
                        <a14:backgroundMark x1="32700" y1="53650" x2="32911" y2="55839"/>
                        <a14:backgroundMark x1="32700" y1="50730" x2="32700" y2="55109"/>
                        <a14:backgroundMark x1="40717" y1="48540" x2="41350" y2="62044"/>
                        <a14:backgroundMark x1="58439" y1="79927" x2="62447" y2="85766"/>
                      </a14:backgroundRemoval>
                    </a14:imgEffect>
                  </a14:imgLayer>
                </a14:imgProps>
              </a:ext>
              <a:ext uri="{28A0092B-C50C-407E-A947-70E740481C1C}">
                <a14:useLocalDpi xmlns:a14="http://schemas.microsoft.com/office/drawing/2010/main" val="0"/>
              </a:ext>
            </a:extLst>
          </a:blip>
          <a:srcRect/>
          <a:stretch>
            <a:fillRect/>
          </a:stretch>
        </p:blipFill>
        <p:spPr bwMode="auto">
          <a:xfrm>
            <a:off x="3218768" y="3890320"/>
            <a:ext cx="2939057" cy="1698949"/>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00DCE40C-72C4-32D5-83D8-C38F35C486BE}"/>
              </a:ext>
            </a:extLst>
          </p:cNvPr>
          <p:cNvSpPr txBox="1"/>
          <p:nvPr/>
        </p:nvSpPr>
        <p:spPr>
          <a:xfrm>
            <a:off x="2939056" y="191179"/>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di Integrazione</a:t>
            </a:r>
          </a:p>
        </p:txBody>
      </p:sp>
      <p:sp>
        <p:nvSpPr>
          <p:cNvPr id="7" name="CasellaDiTesto 6">
            <a:extLst>
              <a:ext uri="{FF2B5EF4-FFF2-40B4-BE49-F238E27FC236}">
                <a16:creationId xmlns:a16="http://schemas.microsoft.com/office/drawing/2014/main" id="{149BD89D-346C-0C0E-FCE8-A839B4BD58C2}"/>
              </a:ext>
            </a:extLst>
          </p:cNvPr>
          <p:cNvSpPr txBox="1"/>
          <p:nvPr/>
        </p:nvSpPr>
        <p:spPr>
          <a:xfrm>
            <a:off x="3064143" y="1398021"/>
            <a:ext cx="8946153" cy="2062103"/>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integrazione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SpringBootTest</a:t>
            </a:r>
            <a:endParaRPr lang="it-IT" sz="3200" dirty="0">
              <a:solidFill>
                <a:schemeClr val="bg1"/>
              </a:solidFill>
              <a:latin typeface="Pokemon Solid" panose="040B0500000000000000" pitchFamily="82" charset="2"/>
              <a:cs typeface="Times New Roman" panose="02020603050405020304" pitchFamily="18" charset="0"/>
            </a:endParaRPr>
          </a:p>
        </p:txBody>
      </p:sp>
      <p:pic>
        <p:nvPicPr>
          <p:cNvPr id="9" name="Immagine 8" descr="Immagine che contiene Carattere, Elementi grafici, logo, simbolo&#10;&#10;Descrizione generata automaticamente">
            <a:extLst>
              <a:ext uri="{FF2B5EF4-FFF2-40B4-BE49-F238E27FC236}">
                <a16:creationId xmlns:a16="http://schemas.microsoft.com/office/drawing/2014/main" id="{A1144E4F-7957-6FC8-8731-DBDA4F67D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644" y="3884873"/>
            <a:ext cx="4608831" cy="1975213"/>
          </a:xfrm>
          <a:prstGeom prst="rect">
            <a:avLst/>
          </a:prstGeom>
        </p:spPr>
      </p:pic>
      <p:pic>
        <p:nvPicPr>
          <p:cNvPr id="4" name="Immagine 3" descr="Immagine che contiene Carattere, Elementi grafici, grafica, tipografia&#10;&#10;Descrizione generata automaticamente">
            <a:extLst>
              <a:ext uri="{FF2B5EF4-FFF2-40B4-BE49-F238E27FC236}">
                <a16:creationId xmlns:a16="http://schemas.microsoft.com/office/drawing/2014/main" id="{6FEC1A42-C8C2-0C58-BF2B-F81160832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36DED4A4-E993-886E-DCB7-B5226A03C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FB1560D1-4FF1-5DCC-C0DF-809526A0A3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88117433-E9FA-25EA-6F6C-D9D4E861E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4012C9C4-9D6B-4FA5-0213-7001BB1D4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sp>
        <p:nvSpPr>
          <p:cNvPr id="6" name="Rettangolo 5">
            <a:extLst>
              <a:ext uri="{FF2B5EF4-FFF2-40B4-BE49-F238E27FC236}">
                <a16:creationId xmlns:a16="http://schemas.microsoft.com/office/drawing/2014/main" id="{F5CC40E0-E6F8-7059-F087-439C07952944}"/>
              </a:ext>
            </a:extLst>
          </p:cNvPr>
          <p:cNvSpPr/>
          <p:nvPr/>
        </p:nvSpPr>
        <p:spPr>
          <a:xfrm>
            <a:off x="0" y="-50458"/>
            <a:ext cx="2939057" cy="6908458"/>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C6E719D4-30D9-776A-E7DE-3C732AB755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18" name="CasellaDiTesto 17">
            <a:extLst>
              <a:ext uri="{FF2B5EF4-FFF2-40B4-BE49-F238E27FC236}">
                <a16:creationId xmlns:a16="http://schemas.microsoft.com/office/drawing/2014/main" id="{33730034-B110-6854-6984-4F48B6C239A7}"/>
              </a:ext>
            </a:extLst>
          </p:cNvPr>
          <p:cNvSpPr txBox="1"/>
          <p:nvPr/>
        </p:nvSpPr>
        <p:spPr>
          <a:xfrm>
            <a:off x="3218768" y="7891786"/>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 e Integrazione</a:t>
            </a:r>
          </a:p>
        </p:txBody>
      </p:sp>
      <p:sp>
        <p:nvSpPr>
          <p:cNvPr id="20" name="CasellaDiTesto 19">
            <a:extLst>
              <a:ext uri="{FF2B5EF4-FFF2-40B4-BE49-F238E27FC236}">
                <a16:creationId xmlns:a16="http://schemas.microsoft.com/office/drawing/2014/main" id="{A3010B27-F3C1-8C68-FCCD-37ECF497085E}"/>
              </a:ext>
            </a:extLst>
          </p:cNvPr>
          <p:cNvSpPr txBox="1"/>
          <p:nvPr/>
        </p:nvSpPr>
        <p:spPr>
          <a:xfrm>
            <a:off x="3218768" y="9589823"/>
            <a:ext cx="9252945" cy="1673150"/>
          </a:xfrm>
          <a:prstGeom prst="rect">
            <a:avLst/>
          </a:prstGeom>
          <a:noFill/>
        </p:spPr>
        <p:txBody>
          <a:bodyPr wrap="square" rtlCol="0">
            <a:spAutoFit/>
          </a:bodyPr>
          <a:lstStyle/>
          <a:p>
            <a:pPr>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Per i report dell’esecuzione del test di Unità e </a:t>
            </a:r>
            <a:r>
              <a:rPr lang="it-IT" sz="3200" dirty="0" err="1">
                <a:solidFill>
                  <a:schemeClr val="bg1"/>
                </a:solidFill>
                <a:latin typeface="Pokemon Solid" panose="040B0500000000000000" pitchFamily="82" charset="2"/>
                <a:cs typeface="Times New Roman" panose="02020603050405020304" pitchFamily="18" charset="0"/>
              </a:rPr>
              <a:t>Integrazie</a:t>
            </a:r>
            <a:r>
              <a:rPr lang="it-IT" sz="3200" dirty="0">
                <a:solidFill>
                  <a:schemeClr val="bg1"/>
                </a:solidFill>
                <a:latin typeface="Pokemon Solid" panose="040B0500000000000000" pitchFamily="82" charset="2"/>
                <a:cs typeface="Times New Roman" panose="02020603050405020304" pitchFamily="18" charset="0"/>
              </a:rPr>
              <a:t> è stato utilizzato </a:t>
            </a:r>
            <a:r>
              <a:rPr lang="it-IT" sz="3200" dirty="0" err="1">
                <a:solidFill>
                  <a:schemeClr val="bg1"/>
                </a:solidFill>
                <a:latin typeface="Pokemon Solid" panose="040B0500000000000000" pitchFamily="82" charset="2"/>
                <a:cs typeface="Times New Roman" panose="02020603050405020304" pitchFamily="18" charset="0"/>
              </a:rPr>
              <a:t>Maven</a:t>
            </a:r>
            <a:r>
              <a:rPr lang="it-IT" sz="3200" dirty="0">
                <a:solidFill>
                  <a:schemeClr val="bg1"/>
                </a:solidFill>
                <a:latin typeface="Pokemon Solid" panose="040B0500000000000000" pitchFamily="82" charset="2"/>
                <a:cs typeface="Times New Roman" panose="02020603050405020304" pitchFamily="18" charset="0"/>
              </a:rPr>
              <a:t> </a:t>
            </a:r>
            <a:r>
              <a:rPr lang="it-IT" sz="3200" dirty="0" err="1">
                <a:solidFill>
                  <a:schemeClr val="bg1"/>
                </a:solidFill>
                <a:latin typeface="Pokemon Solid" panose="040B0500000000000000" pitchFamily="82" charset="2"/>
                <a:cs typeface="Times New Roman" panose="02020603050405020304" pitchFamily="18" charset="0"/>
              </a:rPr>
              <a:t>Surefire</a:t>
            </a:r>
            <a:r>
              <a:rPr lang="it-IT" sz="3200" dirty="0">
                <a:solidFill>
                  <a:schemeClr val="bg1"/>
                </a:solidFill>
                <a:latin typeface="Pokemon Solid" panose="040B0500000000000000" pitchFamily="82" charset="2"/>
                <a:cs typeface="Times New Roman" panose="02020603050405020304" pitchFamily="18" charset="0"/>
              </a:rPr>
              <a:t>.</a:t>
            </a:r>
          </a:p>
        </p:txBody>
      </p:sp>
      <p:pic>
        <p:nvPicPr>
          <p:cNvPr id="22" name="Picture 4">
            <a:extLst>
              <a:ext uri="{FF2B5EF4-FFF2-40B4-BE49-F238E27FC236}">
                <a16:creationId xmlns:a16="http://schemas.microsoft.com/office/drawing/2014/main" id="{7ABA2F25-6987-81D6-FC2C-59D8AA428E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4388" y="11404316"/>
            <a:ext cx="4531532" cy="114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3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18FF4-C67D-7CED-1711-C0BDFB8EB685}"/>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35AEF90C-A07A-AECE-8065-E72A79C303A4}"/>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 name="Picture 2">
            <a:extLst>
              <a:ext uri="{FF2B5EF4-FFF2-40B4-BE49-F238E27FC236}">
                <a16:creationId xmlns:a16="http://schemas.microsoft.com/office/drawing/2014/main" id="{F07DA087-92F7-0167-A55B-B0180EF84ED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59" b="89416" l="6118" r="96835">
                        <a14:foregroundMark x1="63924" y1="34307" x2="63924" y2="34307"/>
                        <a14:foregroundMark x1="62447" y1="28102" x2="61603" y2="39781"/>
                        <a14:foregroundMark x1="69409" y1="19343" x2="62447" y2="39416"/>
                        <a14:foregroundMark x1="62447" y1="39416" x2="64979" y2="63869"/>
                        <a14:foregroundMark x1="64979" y1="63869" x2="83966" y2="66058"/>
                        <a14:foregroundMark x1="83966" y1="66058" x2="86709" y2="37956"/>
                        <a14:foregroundMark x1="86709" y1="37956" x2="75949" y2="21168"/>
                        <a14:foregroundMark x1="75949" y1="21168" x2="68354" y2="20073"/>
                        <a14:foregroundMark x1="74473" y1="25547" x2="66667" y2="43431"/>
                        <a14:foregroundMark x1="66667" y1="43431" x2="62869" y2="60949"/>
                        <a14:foregroundMark x1="62869" y1="60949" x2="65190" y2="59489"/>
                        <a14:foregroundMark x1="71519" y1="30292" x2="68565" y2="29927"/>
                        <a14:foregroundMark x1="69409" y1="37226" x2="80591" y2="54745"/>
                        <a14:foregroundMark x1="80591" y1="54745" x2="79958" y2="64599"/>
                        <a14:foregroundMark x1="72363" y1="36861" x2="79536" y2="37226"/>
                        <a14:foregroundMark x1="86709" y1="31752" x2="89662" y2="51460"/>
                        <a14:foregroundMark x1="88397" y1="22993" x2="92194" y2="41241"/>
                        <a14:foregroundMark x1="95359" y1="41606" x2="97257" y2="52190"/>
                        <a14:foregroundMark x1="83333" y1="62409" x2="72574" y2="74088"/>
                        <a14:foregroundMark x1="72574" y1="74088" x2="72363" y2="74088"/>
                        <a14:foregroundMark x1="73207" y1="75182" x2="65612" y2="69708"/>
                        <a14:foregroundMark x1="76793" y1="89781" x2="63799" y2="83729"/>
                        <a14:foregroundMark x1="45570" y1="41241" x2="45359" y2="50365"/>
                        <a14:foregroundMark x1="39873" y1="47445" x2="39960" y2="48647"/>
                        <a14:foregroundMark x1="33544" y1="48540" x2="33333" y2="50730"/>
                        <a14:foregroundMark x1="21097" y1="45985" x2="20675" y2="51095"/>
                        <a14:foregroundMark x1="6329" y1="45620" x2="6118" y2="48540"/>
                        <a14:foregroundMark x1="5907" y1="50730" x2="5907" y2="58029"/>
                        <a14:foregroundMark x1="20886" y1="52190" x2="20253" y2="57299"/>
                        <a14:foregroundMark x1="11392" y1="45620" x2="11603" y2="54015"/>
                        <a14:foregroundMark x1="33755" y1="47810" x2="31646" y2="43796"/>
                        <a14:foregroundMark x1="25889" y1="50730" x2="25527" y2="51460"/>
                        <a14:foregroundMark x1="28059" y1="46350" x2="25889" y2="50730"/>
                        <a14:foregroundMark x1="39241" y1="37226" x2="39662" y2="39416"/>
                        <a14:backgroundMark x1="25316" y1="51460" x2="25316" y2="51460"/>
                        <a14:backgroundMark x1="25105" y1="50730" x2="25105" y2="50730"/>
                        <a14:backgroundMark x1="25527" y1="50730" x2="25527" y2="50730"/>
                        <a14:backgroundMark x1="32700" y1="53650" x2="32911" y2="55839"/>
                        <a14:backgroundMark x1="32700" y1="50730" x2="32700" y2="55109"/>
                        <a14:backgroundMark x1="40717" y1="48540" x2="41350" y2="62044"/>
                        <a14:backgroundMark x1="58439" y1="79927" x2="62447" y2="85766"/>
                      </a14:backgroundRemoval>
                    </a14:imgEffect>
                  </a14:imgLayer>
                </a14:imgProps>
              </a:ext>
              <a:ext uri="{28A0092B-C50C-407E-A947-70E740481C1C}">
                <a14:useLocalDpi xmlns:a14="http://schemas.microsoft.com/office/drawing/2010/main" val="0"/>
              </a:ext>
            </a:extLst>
          </a:blip>
          <a:srcRect/>
          <a:stretch>
            <a:fillRect/>
          </a:stretch>
        </p:blipFill>
        <p:spPr bwMode="auto">
          <a:xfrm>
            <a:off x="-12617017" y="4444678"/>
            <a:ext cx="2939057" cy="1698949"/>
          </a:xfrm>
          <a:prstGeom prst="rect">
            <a:avLst/>
          </a:prstGeom>
          <a:noFill/>
          <a:extLst>
            <a:ext uri="{909E8E84-426E-40DD-AFC4-6F175D3DCCD1}">
              <a14:hiddenFill xmlns:a14="http://schemas.microsoft.com/office/drawing/2010/main">
                <a:solidFill>
                  <a:srgbClr val="FFFFFF"/>
                </a:solidFill>
              </a14:hiddenFill>
            </a:ext>
          </a:extLst>
        </p:spPr>
      </p:pic>
      <p:sp>
        <p:nvSpPr>
          <p:cNvPr id="30" name="CasellaDiTesto 29">
            <a:extLst>
              <a:ext uri="{FF2B5EF4-FFF2-40B4-BE49-F238E27FC236}">
                <a16:creationId xmlns:a16="http://schemas.microsoft.com/office/drawing/2014/main" id="{E7DF9E7D-26E8-DD52-9B2C-DACE471E04EA}"/>
              </a:ext>
            </a:extLst>
          </p:cNvPr>
          <p:cNvSpPr txBox="1"/>
          <p:nvPr/>
        </p:nvSpPr>
        <p:spPr>
          <a:xfrm>
            <a:off x="-12771642" y="1952379"/>
            <a:ext cx="8946153" cy="2062103"/>
          </a:xfrm>
          <a:prstGeom prst="rect">
            <a:avLst/>
          </a:prstGeom>
          <a:noFill/>
        </p:spPr>
        <p:txBody>
          <a:bodyPr wrap="square" rtlCol="0">
            <a:spAutoFit/>
          </a:bodyPr>
          <a:lstStyle/>
          <a:p>
            <a:r>
              <a:rPr lang="it-IT" sz="3200" dirty="0">
                <a:solidFill>
                  <a:schemeClr val="bg1"/>
                </a:solidFill>
                <a:latin typeface="Pokemon Solid" panose="040B0500000000000000" pitchFamily="82" charset="2"/>
                <a:cs typeface="Times New Roman" panose="02020603050405020304" pitchFamily="18" charset="0"/>
              </a:rPr>
              <a:t>I test di integrazione sono stati effettuati sui metodi delle classi sviluppate mediante l’utilizzo di </a:t>
            </a:r>
            <a:r>
              <a:rPr lang="it-IT" sz="3200" dirty="0" err="1">
                <a:solidFill>
                  <a:schemeClr val="bg1"/>
                </a:solidFill>
                <a:latin typeface="Pokemon Solid" panose="040B0500000000000000" pitchFamily="82" charset="2"/>
                <a:cs typeface="Times New Roman" panose="02020603050405020304" pitchFamily="18" charset="0"/>
              </a:rPr>
              <a:t>JUnit</a:t>
            </a:r>
            <a:r>
              <a:rPr lang="it-IT" sz="3200" dirty="0">
                <a:solidFill>
                  <a:schemeClr val="bg1"/>
                </a:solidFill>
                <a:latin typeface="Pokemon Solid" panose="040B0500000000000000" pitchFamily="82" charset="2"/>
                <a:cs typeface="Times New Roman" panose="02020603050405020304" pitchFamily="18" charset="0"/>
              </a:rPr>
              <a:t> e </a:t>
            </a:r>
            <a:r>
              <a:rPr lang="it-IT" sz="3200" dirty="0" err="1">
                <a:solidFill>
                  <a:schemeClr val="bg1"/>
                </a:solidFill>
                <a:latin typeface="Pokemon Solid" panose="040B0500000000000000" pitchFamily="82" charset="2"/>
                <a:cs typeface="Times New Roman" panose="02020603050405020304" pitchFamily="18" charset="0"/>
              </a:rPr>
              <a:t>SpringBootTest</a:t>
            </a:r>
            <a:endParaRPr lang="it-IT" sz="3200" dirty="0">
              <a:solidFill>
                <a:schemeClr val="bg1"/>
              </a:solidFill>
              <a:latin typeface="Pokemon Solid" panose="040B0500000000000000" pitchFamily="82" charset="2"/>
              <a:cs typeface="Times New Roman" panose="02020603050405020304" pitchFamily="18" charset="0"/>
            </a:endParaRPr>
          </a:p>
        </p:txBody>
      </p:sp>
      <p:pic>
        <p:nvPicPr>
          <p:cNvPr id="31" name="Immagine 30" descr="Immagine che contiene Carattere, Elementi grafici, logo, simbolo&#10;&#10;Descrizione generata automaticamente">
            <a:extLst>
              <a:ext uri="{FF2B5EF4-FFF2-40B4-BE49-F238E27FC236}">
                <a16:creationId xmlns:a16="http://schemas.microsoft.com/office/drawing/2014/main" id="{D84A414C-37A9-E375-402B-F1820C87F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5141" y="4439231"/>
            <a:ext cx="4608831" cy="1975213"/>
          </a:xfrm>
          <a:prstGeom prst="rect">
            <a:avLst/>
          </a:prstGeom>
        </p:spPr>
      </p:pic>
      <p:sp>
        <p:nvSpPr>
          <p:cNvPr id="2" name="Rettangolo 1">
            <a:extLst>
              <a:ext uri="{FF2B5EF4-FFF2-40B4-BE49-F238E27FC236}">
                <a16:creationId xmlns:a16="http://schemas.microsoft.com/office/drawing/2014/main" id="{7C92E0B2-96C5-3C45-F699-7A57F2C0326F}"/>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99A098EF-6DEE-701E-7867-30BB3FD07980}"/>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0B5054E2-82DC-7602-1B74-2332609C4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0BEFCA03-DC6E-B9E0-D1E9-0DCC4442E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65507AE-B333-828A-6317-D16BC54BB2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859B47B0-EA7A-D184-A04C-F7CC8976CA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2F659984-F2D6-D81A-869B-FAAB958D51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61020" y="0"/>
            <a:ext cx="1952379" cy="1952379"/>
          </a:xfrm>
          <a:prstGeom prst="rect">
            <a:avLst/>
          </a:prstGeom>
        </p:spPr>
      </p:pic>
      <p:sp>
        <p:nvSpPr>
          <p:cNvPr id="10" name="CasellaDiTesto 9">
            <a:extLst>
              <a:ext uri="{FF2B5EF4-FFF2-40B4-BE49-F238E27FC236}">
                <a16:creationId xmlns:a16="http://schemas.microsoft.com/office/drawing/2014/main" id="{89CB6418-2A0F-4C77-1A4B-F552CA53E3D7}"/>
              </a:ext>
            </a:extLst>
          </p:cNvPr>
          <p:cNvSpPr txBox="1"/>
          <p:nvPr/>
        </p:nvSpPr>
        <p:spPr>
          <a:xfrm>
            <a:off x="2939056" y="191179"/>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 e Integrazione</a:t>
            </a:r>
          </a:p>
        </p:txBody>
      </p:sp>
      <p:sp>
        <p:nvSpPr>
          <p:cNvPr id="6" name="Rettangolo 5">
            <a:extLst>
              <a:ext uri="{FF2B5EF4-FFF2-40B4-BE49-F238E27FC236}">
                <a16:creationId xmlns:a16="http://schemas.microsoft.com/office/drawing/2014/main" id="{3B3982DA-4024-C688-CDAD-827AF8E1CF1C}"/>
              </a:ext>
            </a:extLst>
          </p:cNvPr>
          <p:cNvSpPr/>
          <p:nvPr/>
        </p:nvSpPr>
        <p:spPr>
          <a:xfrm>
            <a:off x="0" y="-50458"/>
            <a:ext cx="2939057" cy="6908458"/>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47F0B8BA-41F1-3932-ED37-86680CDB08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29" name="CasellaDiTesto 28">
            <a:extLst>
              <a:ext uri="{FF2B5EF4-FFF2-40B4-BE49-F238E27FC236}">
                <a16:creationId xmlns:a16="http://schemas.microsoft.com/office/drawing/2014/main" id="{4CD72D09-DB7A-F927-6445-E5CCC10D8779}"/>
              </a:ext>
            </a:extLst>
          </p:cNvPr>
          <p:cNvSpPr txBox="1"/>
          <p:nvPr/>
        </p:nvSpPr>
        <p:spPr>
          <a:xfrm>
            <a:off x="2939056" y="1889216"/>
            <a:ext cx="9252945" cy="1673150"/>
          </a:xfrm>
          <a:prstGeom prst="rect">
            <a:avLst/>
          </a:prstGeom>
          <a:noFill/>
        </p:spPr>
        <p:txBody>
          <a:bodyPr wrap="square" rtlCol="0">
            <a:spAutoFit/>
          </a:bodyPr>
          <a:lstStyle/>
          <a:p>
            <a:pPr>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Per i report dell’esecuzione del test di Unità e </a:t>
            </a:r>
            <a:r>
              <a:rPr lang="it-IT" sz="3200" dirty="0" err="1">
                <a:solidFill>
                  <a:schemeClr val="bg1"/>
                </a:solidFill>
                <a:latin typeface="Pokemon Solid" panose="040B0500000000000000" pitchFamily="82" charset="2"/>
                <a:cs typeface="Times New Roman" panose="02020603050405020304" pitchFamily="18" charset="0"/>
              </a:rPr>
              <a:t>Integrazie</a:t>
            </a:r>
            <a:r>
              <a:rPr lang="it-IT" sz="3200" dirty="0">
                <a:solidFill>
                  <a:schemeClr val="bg1"/>
                </a:solidFill>
                <a:latin typeface="Pokemon Solid" panose="040B0500000000000000" pitchFamily="82" charset="2"/>
                <a:cs typeface="Times New Roman" panose="02020603050405020304" pitchFamily="18" charset="0"/>
              </a:rPr>
              <a:t> è stato utilizzato </a:t>
            </a:r>
            <a:r>
              <a:rPr lang="it-IT" sz="3200" dirty="0" err="1">
                <a:solidFill>
                  <a:schemeClr val="bg1"/>
                </a:solidFill>
                <a:latin typeface="Pokemon Solid" panose="040B0500000000000000" pitchFamily="82" charset="2"/>
                <a:cs typeface="Times New Roman" panose="02020603050405020304" pitchFamily="18" charset="0"/>
              </a:rPr>
              <a:t>Maven</a:t>
            </a:r>
            <a:r>
              <a:rPr lang="it-IT" sz="3200" dirty="0">
                <a:solidFill>
                  <a:schemeClr val="bg1"/>
                </a:solidFill>
                <a:latin typeface="Pokemon Solid" panose="040B0500000000000000" pitchFamily="82" charset="2"/>
                <a:cs typeface="Times New Roman" panose="02020603050405020304" pitchFamily="18" charset="0"/>
              </a:rPr>
              <a:t> </a:t>
            </a:r>
            <a:r>
              <a:rPr lang="it-IT" sz="3200" dirty="0" err="1">
                <a:solidFill>
                  <a:schemeClr val="bg1"/>
                </a:solidFill>
                <a:latin typeface="Pokemon Solid" panose="040B0500000000000000" pitchFamily="82" charset="2"/>
                <a:cs typeface="Times New Roman" panose="02020603050405020304" pitchFamily="18" charset="0"/>
              </a:rPr>
              <a:t>Surefire</a:t>
            </a:r>
            <a:r>
              <a:rPr lang="it-IT" sz="3200" dirty="0">
                <a:solidFill>
                  <a:schemeClr val="bg1"/>
                </a:solidFill>
                <a:latin typeface="Pokemon Solid" panose="040B0500000000000000" pitchFamily="82" charset="2"/>
                <a:cs typeface="Times New Roman" panose="02020603050405020304" pitchFamily="18" charset="0"/>
              </a:rPr>
              <a:t>.</a:t>
            </a:r>
          </a:p>
        </p:txBody>
      </p:sp>
      <p:pic>
        <p:nvPicPr>
          <p:cNvPr id="2052" name="Picture 4">
            <a:extLst>
              <a:ext uri="{FF2B5EF4-FFF2-40B4-BE49-F238E27FC236}">
                <a16:creationId xmlns:a16="http://schemas.microsoft.com/office/drawing/2014/main" id="{AF88CAC1-EAF0-BF09-DE3A-C0014120F5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4676" y="3703709"/>
            <a:ext cx="4531532" cy="1146211"/>
          </a:xfrm>
          <a:prstGeom prst="rect">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7ED1A341-00E4-830C-3B7D-C94F26D4C25B}"/>
              </a:ext>
            </a:extLst>
          </p:cNvPr>
          <p:cNvSpPr txBox="1"/>
          <p:nvPr/>
        </p:nvSpPr>
        <p:spPr>
          <a:xfrm>
            <a:off x="2813971" y="7635352"/>
            <a:ext cx="9252943"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Testing di Sistema</a:t>
            </a:r>
          </a:p>
        </p:txBody>
      </p:sp>
      <p:sp>
        <p:nvSpPr>
          <p:cNvPr id="24" name="CasellaDiTesto 23">
            <a:extLst>
              <a:ext uri="{FF2B5EF4-FFF2-40B4-BE49-F238E27FC236}">
                <a16:creationId xmlns:a16="http://schemas.microsoft.com/office/drawing/2014/main" id="{484ADFF3-AE73-41CA-7C2C-544CFF96D242}"/>
              </a:ext>
            </a:extLst>
          </p:cNvPr>
          <p:cNvSpPr txBox="1"/>
          <p:nvPr/>
        </p:nvSpPr>
        <p:spPr>
          <a:xfrm>
            <a:off x="2813971" y="9333389"/>
            <a:ext cx="9252945" cy="2727029"/>
          </a:xfrm>
          <a:prstGeom prst="rect">
            <a:avLst/>
          </a:prstGeom>
          <a:noFill/>
        </p:spPr>
        <p:txBody>
          <a:bodyPr wrap="square" rtlCol="0">
            <a:spAutoFit/>
          </a:bodyPr>
          <a:lstStyle/>
          <a:p>
            <a:pPr>
              <a:lnSpc>
                <a:spcPct val="107000"/>
              </a:lnSpc>
              <a:spcAft>
                <a:spcPts val="800"/>
              </a:spcAft>
            </a:pPr>
            <a:r>
              <a:rPr lang="it-IT" sz="3200" i="1" dirty="0">
                <a:solidFill>
                  <a:schemeClr val="bg1"/>
                </a:solidFill>
                <a:latin typeface="Pokemon Solid" panose="040B0500000000000000" pitchFamily="82" charset="2"/>
                <a:cs typeface="Times New Roman" panose="02020603050405020304" pitchFamily="18" charset="0"/>
              </a:rPr>
              <a:t>Il </a:t>
            </a:r>
            <a:r>
              <a:rPr lang="it-IT" sz="3200" dirty="0">
                <a:solidFill>
                  <a:schemeClr val="bg1"/>
                </a:solidFill>
                <a:latin typeface="Pokemon Solid" panose="040B0500000000000000" pitchFamily="82" charset="2"/>
                <a:cs typeface="Times New Roman" panose="02020603050405020304" pitchFamily="18" charset="0"/>
              </a:rPr>
              <a:t>testing di Sistema è stato realizzato tramite il tool </a:t>
            </a:r>
            <a:r>
              <a:rPr lang="it-IT" sz="3200" dirty="0" err="1">
                <a:solidFill>
                  <a:schemeClr val="bg1"/>
                </a:solidFill>
                <a:latin typeface="Pokemon Solid" panose="040B0500000000000000" pitchFamily="82" charset="2"/>
                <a:cs typeface="Times New Roman" panose="02020603050405020304" pitchFamily="18" charset="0"/>
              </a:rPr>
              <a:t>Selenium</a:t>
            </a:r>
            <a:r>
              <a:rPr lang="it-IT" sz="3200" dirty="0">
                <a:solidFill>
                  <a:schemeClr val="bg1"/>
                </a:solidFill>
                <a:latin typeface="Pokemon Solid" panose="040B0500000000000000" pitchFamily="82" charset="2"/>
                <a:cs typeface="Times New Roman" panose="02020603050405020304" pitchFamily="18" charset="0"/>
              </a:rPr>
              <a:t>, più precisamente abbiamo utilizzato la parte di Web Driver che serve per simulare le interazioni dell’utente col sistema. </a:t>
            </a:r>
          </a:p>
        </p:txBody>
      </p:sp>
      <p:grpSp>
        <p:nvGrpSpPr>
          <p:cNvPr id="25" name="Gruppo 24">
            <a:extLst>
              <a:ext uri="{FF2B5EF4-FFF2-40B4-BE49-F238E27FC236}">
                <a16:creationId xmlns:a16="http://schemas.microsoft.com/office/drawing/2014/main" id="{BDF1EFC8-8F26-4DC9-D7F5-7F2714F9CA3A}"/>
              </a:ext>
            </a:extLst>
          </p:cNvPr>
          <p:cNvGrpSpPr/>
          <p:nvPr/>
        </p:nvGrpSpPr>
        <p:grpSpPr>
          <a:xfrm>
            <a:off x="4983772" y="12072522"/>
            <a:ext cx="4514850" cy="2257425"/>
            <a:chOff x="11983755" y="1932637"/>
            <a:chExt cx="4514850" cy="2257425"/>
          </a:xfrm>
        </p:grpSpPr>
        <p:sp>
          <p:nvSpPr>
            <p:cNvPr id="26" name="Rettangolo 25">
              <a:extLst>
                <a:ext uri="{FF2B5EF4-FFF2-40B4-BE49-F238E27FC236}">
                  <a16:creationId xmlns:a16="http://schemas.microsoft.com/office/drawing/2014/main" id="{9DFADD78-3293-128A-736B-8D583457886E}"/>
                </a:ext>
              </a:extLst>
            </p:cNvPr>
            <p:cNvSpPr/>
            <p:nvPr/>
          </p:nvSpPr>
          <p:spPr>
            <a:xfrm>
              <a:off x="12792074" y="3035427"/>
              <a:ext cx="881063" cy="5708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descr="Immagine che contiene Elementi grafici, logo, simbolo, schermata&#10;&#10;Descrizione generata automaticamente">
              <a:extLst>
                <a:ext uri="{FF2B5EF4-FFF2-40B4-BE49-F238E27FC236}">
                  <a16:creationId xmlns:a16="http://schemas.microsoft.com/office/drawing/2014/main" id="{E6095FB1-097C-2399-5C05-352DB60049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983755" y="1932637"/>
              <a:ext cx="4514850" cy="2257425"/>
            </a:xfrm>
            <a:prstGeom prst="rect">
              <a:avLst/>
            </a:prstGeom>
          </p:spPr>
        </p:pic>
      </p:grpSp>
    </p:spTree>
    <p:extLst>
      <p:ext uri="{BB962C8B-B14F-4D97-AF65-F5344CB8AC3E}">
        <p14:creationId xmlns:p14="http://schemas.microsoft.com/office/powerpoint/2010/main" val="17019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1CBB8-5471-8078-F103-F77488DD1C8A}"/>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E3FFE926-25FC-09E7-4BFB-A77C1F92FFBE}"/>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1">
            <a:extLst>
              <a:ext uri="{FF2B5EF4-FFF2-40B4-BE49-F238E27FC236}">
                <a16:creationId xmlns:a16="http://schemas.microsoft.com/office/drawing/2014/main" id="{0CCD8411-79E1-8820-591C-4FFF1E9235AC}"/>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4CEE5DC-571B-2517-79C5-7011C13172A7}"/>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45635AB7-A63F-0AC4-AB68-11B46C074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A5FD362-2950-29E3-29A6-44C6A433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24930DE7-D91D-52B9-E743-8EB7B57A4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B8B80F80-1530-99C4-A164-CA09BA1D42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61020" y="0"/>
            <a:ext cx="1952379" cy="1952379"/>
          </a:xfrm>
          <a:prstGeom prst="rect">
            <a:avLst/>
          </a:prstGeom>
        </p:spPr>
      </p:pic>
      <p:sp>
        <p:nvSpPr>
          <p:cNvPr id="6" name="Rettangolo 5">
            <a:extLst>
              <a:ext uri="{FF2B5EF4-FFF2-40B4-BE49-F238E27FC236}">
                <a16:creationId xmlns:a16="http://schemas.microsoft.com/office/drawing/2014/main" id="{92C1AE11-0ED6-535A-5636-C76F78805DD8}"/>
              </a:ext>
            </a:extLst>
          </p:cNvPr>
          <p:cNvSpPr/>
          <p:nvPr/>
        </p:nvSpPr>
        <p:spPr>
          <a:xfrm>
            <a:off x="0" y="-50458"/>
            <a:ext cx="2939057" cy="6908458"/>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BAB6C935-305C-7A11-99FC-82156FC64F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3" name="CasellaDiTesto 2">
            <a:extLst>
              <a:ext uri="{FF2B5EF4-FFF2-40B4-BE49-F238E27FC236}">
                <a16:creationId xmlns:a16="http://schemas.microsoft.com/office/drawing/2014/main" id="{AA376F19-2274-66BE-8A9E-DB6454753397}"/>
              </a:ext>
            </a:extLst>
          </p:cNvPr>
          <p:cNvSpPr txBox="1"/>
          <p:nvPr/>
        </p:nvSpPr>
        <p:spPr>
          <a:xfrm>
            <a:off x="2966496" y="194534"/>
            <a:ext cx="9252943"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Testing di Sistema</a:t>
            </a:r>
          </a:p>
        </p:txBody>
      </p:sp>
      <p:sp>
        <p:nvSpPr>
          <p:cNvPr id="9" name="CasellaDiTesto 8">
            <a:extLst>
              <a:ext uri="{FF2B5EF4-FFF2-40B4-BE49-F238E27FC236}">
                <a16:creationId xmlns:a16="http://schemas.microsoft.com/office/drawing/2014/main" id="{D8331CC2-B8B9-8BC7-B07F-F8F7E067B277}"/>
              </a:ext>
            </a:extLst>
          </p:cNvPr>
          <p:cNvSpPr txBox="1"/>
          <p:nvPr/>
        </p:nvSpPr>
        <p:spPr>
          <a:xfrm>
            <a:off x="2966496" y="1892571"/>
            <a:ext cx="9252945" cy="2727029"/>
          </a:xfrm>
          <a:prstGeom prst="rect">
            <a:avLst/>
          </a:prstGeom>
          <a:noFill/>
        </p:spPr>
        <p:txBody>
          <a:bodyPr wrap="square" rtlCol="0">
            <a:spAutoFit/>
          </a:bodyPr>
          <a:lstStyle/>
          <a:p>
            <a:pPr>
              <a:lnSpc>
                <a:spcPct val="107000"/>
              </a:lnSpc>
              <a:spcAft>
                <a:spcPts val="800"/>
              </a:spcAft>
            </a:pPr>
            <a:r>
              <a:rPr lang="it-IT" sz="3200" i="1" dirty="0">
                <a:solidFill>
                  <a:schemeClr val="bg1"/>
                </a:solidFill>
                <a:latin typeface="Pokemon Solid" panose="040B0500000000000000" pitchFamily="82" charset="2"/>
                <a:cs typeface="Times New Roman" panose="02020603050405020304" pitchFamily="18" charset="0"/>
              </a:rPr>
              <a:t>Il </a:t>
            </a:r>
            <a:r>
              <a:rPr lang="it-IT" sz="3200" dirty="0">
                <a:solidFill>
                  <a:schemeClr val="bg1"/>
                </a:solidFill>
                <a:latin typeface="Pokemon Solid" panose="040B0500000000000000" pitchFamily="82" charset="2"/>
                <a:cs typeface="Times New Roman" panose="02020603050405020304" pitchFamily="18" charset="0"/>
              </a:rPr>
              <a:t>testing di Sistema è stato realizzato tramite il tool </a:t>
            </a:r>
            <a:r>
              <a:rPr lang="it-IT" sz="3200" dirty="0" err="1">
                <a:solidFill>
                  <a:schemeClr val="bg1"/>
                </a:solidFill>
                <a:latin typeface="Pokemon Solid" panose="040B0500000000000000" pitchFamily="82" charset="2"/>
                <a:cs typeface="Times New Roman" panose="02020603050405020304" pitchFamily="18" charset="0"/>
              </a:rPr>
              <a:t>Selenium</a:t>
            </a:r>
            <a:r>
              <a:rPr lang="it-IT" sz="3200" dirty="0">
                <a:solidFill>
                  <a:schemeClr val="bg1"/>
                </a:solidFill>
                <a:latin typeface="Pokemon Solid" panose="040B0500000000000000" pitchFamily="82" charset="2"/>
                <a:cs typeface="Times New Roman" panose="02020603050405020304" pitchFamily="18" charset="0"/>
              </a:rPr>
              <a:t>, più precisamente abbiamo utilizzato la parte di Web Driver che serve per simulare le interazioni dell’utente col sistema. </a:t>
            </a:r>
          </a:p>
        </p:txBody>
      </p:sp>
      <p:grpSp>
        <p:nvGrpSpPr>
          <p:cNvPr id="20" name="Gruppo 19">
            <a:extLst>
              <a:ext uri="{FF2B5EF4-FFF2-40B4-BE49-F238E27FC236}">
                <a16:creationId xmlns:a16="http://schemas.microsoft.com/office/drawing/2014/main" id="{B202324F-280C-29F6-6ADC-91242307C7E7}"/>
              </a:ext>
            </a:extLst>
          </p:cNvPr>
          <p:cNvGrpSpPr/>
          <p:nvPr/>
        </p:nvGrpSpPr>
        <p:grpSpPr>
          <a:xfrm>
            <a:off x="5136297" y="4631704"/>
            <a:ext cx="4514850" cy="2257425"/>
            <a:chOff x="11983755" y="1932637"/>
            <a:chExt cx="4514850" cy="2257425"/>
          </a:xfrm>
        </p:grpSpPr>
        <p:sp>
          <p:nvSpPr>
            <p:cNvPr id="18" name="Rettangolo 17">
              <a:extLst>
                <a:ext uri="{FF2B5EF4-FFF2-40B4-BE49-F238E27FC236}">
                  <a16:creationId xmlns:a16="http://schemas.microsoft.com/office/drawing/2014/main" id="{BA51E450-E0F1-BE25-02F4-001E5195F04E}"/>
                </a:ext>
              </a:extLst>
            </p:cNvPr>
            <p:cNvSpPr/>
            <p:nvPr/>
          </p:nvSpPr>
          <p:spPr>
            <a:xfrm>
              <a:off x="12792074" y="3035427"/>
              <a:ext cx="881063" cy="5708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descr="Immagine che contiene Elementi grafici, logo, simbolo, schermata&#10;&#10;Descrizione generata automaticamente">
              <a:extLst>
                <a:ext uri="{FF2B5EF4-FFF2-40B4-BE49-F238E27FC236}">
                  <a16:creationId xmlns:a16="http://schemas.microsoft.com/office/drawing/2014/main" id="{B90F3F19-65E2-891D-B9F5-7858BA06FF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83755" y="1932637"/>
              <a:ext cx="4514850" cy="2257425"/>
            </a:xfrm>
            <a:prstGeom prst="rect">
              <a:avLst/>
            </a:prstGeom>
          </p:spPr>
        </p:pic>
      </p:grpSp>
      <p:graphicFrame>
        <p:nvGraphicFramePr>
          <p:cNvPr id="23" name="Tabella 22">
            <a:extLst>
              <a:ext uri="{FF2B5EF4-FFF2-40B4-BE49-F238E27FC236}">
                <a16:creationId xmlns:a16="http://schemas.microsoft.com/office/drawing/2014/main" id="{F84DCD73-1075-9433-B4FA-A219446E780F}"/>
              </a:ext>
            </a:extLst>
          </p:cNvPr>
          <p:cNvGraphicFramePr>
            <a:graphicFrameLocks noGrp="1"/>
          </p:cNvGraphicFramePr>
          <p:nvPr>
            <p:extLst>
              <p:ext uri="{D42A27DB-BD31-4B8C-83A1-F6EECF244321}">
                <p14:modId xmlns:p14="http://schemas.microsoft.com/office/powerpoint/2010/main" val="3562632326"/>
              </p:ext>
            </p:extLst>
          </p:nvPr>
        </p:nvGraphicFramePr>
        <p:xfrm>
          <a:off x="12914007" y="1168757"/>
          <a:ext cx="8947893" cy="5347743"/>
        </p:xfrm>
        <a:graphic>
          <a:graphicData uri="http://schemas.openxmlformats.org/drawingml/2006/table">
            <a:tbl>
              <a:tblPr firstRow="1" firstCol="1">
                <a:tableStyleId>{5C22544A-7EE6-4342-B048-85BDC9FD1C3A}</a:tableStyleId>
              </a:tblPr>
              <a:tblGrid>
                <a:gridCol w="5328309">
                  <a:extLst>
                    <a:ext uri="{9D8B030D-6E8A-4147-A177-3AD203B41FA5}">
                      <a16:colId xmlns:a16="http://schemas.microsoft.com/office/drawing/2014/main" val="3783561950"/>
                    </a:ext>
                  </a:extLst>
                </a:gridCol>
                <a:gridCol w="3619584">
                  <a:extLst>
                    <a:ext uri="{9D8B030D-6E8A-4147-A177-3AD203B41FA5}">
                      <a16:colId xmlns:a16="http://schemas.microsoft.com/office/drawing/2014/main" val="2582122455"/>
                    </a:ext>
                  </a:extLst>
                </a:gridCol>
              </a:tblGrid>
              <a:tr h="267624">
                <a:tc gridSpan="2">
                  <a:txBody>
                    <a:bodyPr/>
                    <a:lstStyle/>
                    <a:p>
                      <a:pPr>
                        <a:lnSpc>
                          <a:spcPct val="107000"/>
                        </a:lnSpc>
                        <a:spcAft>
                          <a:spcPts val="800"/>
                        </a:spcAft>
                      </a:pPr>
                      <a:r>
                        <a:rPr lang="it-IT" sz="1100" dirty="0" err="1">
                          <a:effectLst/>
                        </a:rPr>
                        <a:t>Test_CaseID</a:t>
                      </a:r>
                      <a:r>
                        <a:rPr lang="it-IT" sz="1100" dirty="0">
                          <a:effectLst/>
                        </a:rPr>
                        <a:t>:  UC 3: Registrazione organizzatore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177924785"/>
                  </a:ext>
                </a:extLst>
              </a:tr>
              <a:tr h="267624">
                <a:tc gridSpan="2">
                  <a:txBody>
                    <a:bodyPr/>
                    <a:lstStyle/>
                    <a:p>
                      <a:pPr algn="ctr">
                        <a:lnSpc>
                          <a:spcPct val="107000"/>
                        </a:lnSpc>
                        <a:spcAft>
                          <a:spcPts val="800"/>
                        </a:spcAft>
                      </a:pPr>
                      <a:r>
                        <a:rPr lang="it-IT" sz="1100" dirty="0">
                          <a:effectLst/>
                        </a:rPr>
                        <a:t>Precondizioni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819229661"/>
                  </a:ext>
                </a:extLst>
              </a:tr>
              <a:tr h="706231">
                <a:tc gridSpan="2">
                  <a:txBody>
                    <a:bodyPr/>
                    <a:lstStyle/>
                    <a:p>
                      <a:pPr algn="ctr">
                        <a:lnSpc>
                          <a:spcPct val="107000"/>
                        </a:lnSpc>
                        <a:spcAft>
                          <a:spcPts val="800"/>
                        </a:spcAft>
                      </a:pPr>
                      <a:r>
                        <a:rPr lang="it-IT" sz="1100" dirty="0">
                          <a:effectLst/>
                        </a:rPr>
                        <a:t>1. L'utente si trova sulla schermata di registrazione</a:t>
                      </a:r>
                    </a:p>
                    <a:p>
                      <a:pPr algn="ctr">
                        <a:lnSpc>
                          <a:spcPct val="107000"/>
                        </a:lnSpc>
                        <a:spcAft>
                          <a:spcPts val="800"/>
                        </a:spcAft>
                      </a:pPr>
                      <a:r>
                        <a:rPr lang="it-IT" sz="1100" dirty="0">
                          <a:effectLst/>
                        </a:rPr>
                        <a:t>2.L'utente non ancora autenticato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287535122"/>
                  </a:ext>
                </a:extLst>
              </a:tr>
              <a:tr h="267624">
                <a:tc gridSpan="2">
                  <a:txBody>
                    <a:bodyPr/>
                    <a:lstStyle/>
                    <a:p>
                      <a:pPr algn="ctr">
                        <a:lnSpc>
                          <a:spcPct val="107000"/>
                        </a:lnSpc>
                        <a:spcAft>
                          <a:spcPts val="800"/>
                        </a:spcAft>
                      </a:pPr>
                      <a:r>
                        <a:rPr lang="it-IT" sz="1100" dirty="0">
                          <a:effectLst/>
                        </a:rPr>
                        <a:t>Flusso di eventi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404399420"/>
                  </a:ext>
                </a:extLst>
              </a:tr>
              <a:tr h="500775">
                <a:tc gridSpan="2">
                  <a:txBody>
                    <a:bodyPr/>
                    <a:lstStyle/>
                    <a:p>
                      <a:pPr algn="l">
                        <a:lnSpc>
                          <a:spcPct val="107000"/>
                        </a:lnSpc>
                        <a:spcAft>
                          <a:spcPts val="800"/>
                        </a:spcAft>
                      </a:pPr>
                      <a:r>
                        <a:rPr lang="it-IT" sz="1100" dirty="0">
                          <a:effectLst/>
                        </a:rPr>
                        <a:t>1.L’utente inserisce le credenziali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704447956"/>
                  </a:ext>
                </a:extLst>
              </a:tr>
              <a:tr h="292137">
                <a:tc>
                  <a:txBody>
                    <a:bodyPr/>
                    <a:lstStyle/>
                    <a:p>
                      <a:pPr>
                        <a:lnSpc>
                          <a:spcPct val="107000"/>
                        </a:lnSpc>
                        <a:spcAft>
                          <a:spcPts val="800"/>
                        </a:spcAft>
                      </a:pPr>
                      <a:r>
                        <a:rPr lang="it-IT" sz="1100" dirty="0">
                          <a:effectLst/>
                        </a:rPr>
                        <a:t>input</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Valore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80138616"/>
                  </a:ext>
                </a:extLst>
              </a:tr>
              <a:tr h="292137">
                <a:tc>
                  <a:txBody>
                    <a:bodyPr/>
                    <a:lstStyle/>
                    <a:p>
                      <a:pPr>
                        <a:lnSpc>
                          <a:spcPct val="107000"/>
                        </a:lnSpc>
                        <a:spcAft>
                          <a:spcPts val="800"/>
                        </a:spcAft>
                      </a:pPr>
                      <a:r>
                        <a:rPr lang="it-IT" sz="1100" dirty="0">
                          <a:effectLst/>
                        </a:rPr>
                        <a:t>Username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Ugo_Bronte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74985923"/>
                  </a:ext>
                </a:extLst>
              </a:tr>
              <a:tr h="292137">
                <a:tc>
                  <a:txBody>
                    <a:bodyPr/>
                    <a:lstStyle/>
                    <a:p>
                      <a:pPr>
                        <a:lnSpc>
                          <a:spcPct val="107000"/>
                        </a:lnSpc>
                        <a:spcAft>
                          <a:spcPts val="800"/>
                        </a:spcAft>
                      </a:pPr>
                      <a:r>
                        <a:rPr lang="it-IT" sz="1100" dirty="0">
                          <a:effectLst/>
                        </a:rPr>
                        <a:t>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Ugo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07873842"/>
                  </a:ext>
                </a:extLst>
              </a:tr>
              <a:tr h="292137">
                <a:tc>
                  <a:txBody>
                    <a:bodyPr/>
                    <a:lstStyle/>
                    <a:p>
                      <a:pPr>
                        <a:lnSpc>
                          <a:spcPct val="107000"/>
                        </a:lnSpc>
                        <a:spcAft>
                          <a:spcPts val="800"/>
                        </a:spcAft>
                      </a:pPr>
                      <a:r>
                        <a:rPr lang="it-IT" sz="1100" dirty="0">
                          <a:effectLst/>
                        </a:rPr>
                        <a:t>cognome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25631221"/>
                  </a:ext>
                </a:extLst>
              </a:tr>
              <a:tr h="292137">
                <a:tc>
                  <a:txBody>
                    <a:bodyPr/>
                    <a:lstStyle/>
                    <a:p>
                      <a:pPr>
                        <a:lnSpc>
                          <a:spcPct val="107000"/>
                        </a:lnSpc>
                        <a:spcAft>
                          <a:spcPts val="800"/>
                        </a:spcAft>
                      </a:pPr>
                      <a:r>
                        <a:rPr lang="it-IT" sz="1100" dirty="0">
                          <a:effectLst/>
                        </a:rPr>
                        <a:t>Email </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Ugo.bronte69@studenti.unica.it</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92813917"/>
                  </a:ext>
                </a:extLst>
              </a:tr>
              <a:tr h="292137">
                <a:tc>
                  <a:txBody>
                    <a:bodyPr/>
                    <a:lstStyle/>
                    <a:p>
                      <a:pPr>
                        <a:lnSpc>
                          <a:spcPct val="107000"/>
                        </a:lnSpc>
                        <a:spcAft>
                          <a:spcPts val="800"/>
                        </a:spcAft>
                      </a:pPr>
                      <a:r>
                        <a:rPr lang="it-IT" sz="1100" dirty="0">
                          <a:effectLst/>
                        </a:rPr>
                        <a:t>password</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81588789"/>
                  </a:ext>
                </a:extLst>
              </a:tr>
              <a:tr h="292137">
                <a:tc>
                  <a:txBody>
                    <a:bodyPr/>
                    <a:lstStyle/>
                    <a:p>
                      <a:pPr>
                        <a:lnSpc>
                          <a:spcPct val="107000"/>
                        </a:lnSpc>
                        <a:spcAft>
                          <a:spcPts val="800"/>
                        </a:spcAft>
                      </a:pPr>
                      <a:r>
                        <a:rPr lang="it-IT" sz="1100" dirty="0">
                          <a:effectLst/>
                        </a:rPr>
                        <a:t>conferma</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496175843"/>
                  </a:ext>
                </a:extLst>
              </a:tr>
              <a:tr h="267624">
                <a:tc>
                  <a:txBody>
                    <a:bodyPr/>
                    <a:lstStyle/>
                    <a:p>
                      <a:pPr>
                        <a:lnSpc>
                          <a:spcPct val="107000"/>
                        </a:lnSpc>
                        <a:spcAft>
                          <a:spcPts val="800"/>
                        </a:spcAft>
                      </a:pPr>
                      <a:r>
                        <a:rPr lang="it-IT" sz="1100" dirty="0">
                          <a:effectLst/>
                        </a:rPr>
                        <a:t>ruolo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Organizzatore</a:t>
                      </a: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806043510"/>
                  </a:ext>
                </a:extLst>
              </a:tr>
              <a:tr h="490034">
                <a:tc gridSpan="2">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it-IT" sz="1100" dirty="0">
                          <a:effectLst/>
                        </a:rPr>
                        <a:t>2. L'utente invia i dati </a:t>
                      </a:r>
                      <a:endParaRPr lang="it-IT" sz="1100" dirty="0">
                        <a:effectLst/>
                        <a:latin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100" dirty="0">
                        <a:effectLst/>
                        <a:latin typeface="Calibri" panose="020F0502020204030204" pitchFamily="34" charset="0"/>
                        <a:cs typeface="Arial" panose="020B0604020202020204" pitchFamily="34" charset="0"/>
                      </a:endParaRPr>
                    </a:p>
                  </a:txBody>
                  <a:tcPr marL="67376" marR="67376" marT="0" marB="0"/>
                </a:tc>
                <a:extLst>
                  <a:ext uri="{0D108BD9-81ED-4DB2-BD59-A6C34878D82A}">
                    <a16:rowId xmlns:a16="http://schemas.microsoft.com/office/drawing/2014/main" val="3569936157"/>
                  </a:ext>
                </a:extLst>
              </a:tr>
              <a:tr h="267624">
                <a:tc gridSpan="2">
                  <a:txBody>
                    <a:bodyPr/>
                    <a:lstStyle/>
                    <a:p>
                      <a:pPr algn="ctr">
                        <a:lnSpc>
                          <a:spcPct val="107000"/>
                        </a:lnSpc>
                        <a:spcAft>
                          <a:spcPts val="800"/>
                        </a:spcAft>
                      </a:pPr>
                      <a:r>
                        <a:rPr lang="it-IT" sz="1100" dirty="0">
                          <a:effectLst/>
                        </a:rPr>
                        <a:t>Oracolo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666620342"/>
                  </a:ext>
                </a:extLst>
              </a:tr>
              <a:tr h="267624">
                <a:tc gridSpan="2">
                  <a:txBody>
                    <a:bodyPr/>
                    <a:lstStyle/>
                    <a:p>
                      <a:pPr algn="ctr">
                        <a:lnSpc>
                          <a:spcPct val="107000"/>
                        </a:lnSpc>
                        <a:spcAft>
                          <a:spcPts val="800"/>
                        </a:spcAft>
                      </a:pPr>
                      <a:r>
                        <a:rPr lang="it-IT" sz="1100" dirty="0">
                          <a:effectLst/>
                        </a:rPr>
                        <a:t>L'utente ha inviato la richiesta di approvazione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209237992"/>
                  </a:ext>
                </a:extLst>
              </a:tr>
            </a:tbl>
          </a:graphicData>
        </a:graphic>
      </p:graphicFrame>
      <p:sp>
        <p:nvSpPr>
          <p:cNvPr id="24" name="CasellaDiTesto 23">
            <a:extLst>
              <a:ext uri="{FF2B5EF4-FFF2-40B4-BE49-F238E27FC236}">
                <a16:creationId xmlns:a16="http://schemas.microsoft.com/office/drawing/2014/main" id="{E991497F-482C-B6CE-B060-2E1D9CEEE674}"/>
              </a:ext>
            </a:extLst>
          </p:cNvPr>
          <p:cNvSpPr txBox="1"/>
          <p:nvPr/>
        </p:nvSpPr>
        <p:spPr>
          <a:xfrm>
            <a:off x="12761482" y="153094"/>
            <a:ext cx="9252944"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 Cases</a:t>
            </a:r>
          </a:p>
        </p:txBody>
      </p:sp>
      <p:sp>
        <p:nvSpPr>
          <p:cNvPr id="25" name="CasellaDiTesto 24">
            <a:extLst>
              <a:ext uri="{FF2B5EF4-FFF2-40B4-BE49-F238E27FC236}">
                <a16:creationId xmlns:a16="http://schemas.microsoft.com/office/drawing/2014/main" id="{9834C1E9-1432-2A7F-13CA-8474D1AAAB2E}"/>
              </a:ext>
            </a:extLst>
          </p:cNvPr>
          <p:cNvSpPr txBox="1"/>
          <p:nvPr/>
        </p:nvSpPr>
        <p:spPr>
          <a:xfrm>
            <a:off x="2966496" y="-6124508"/>
            <a:ext cx="9252943" cy="830997"/>
          </a:xfrm>
          <a:prstGeom prst="rect">
            <a:avLst/>
          </a:prstGeom>
          <a:noFill/>
          <a:ln w="0">
            <a:noFill/>
          </a:ln>
        </p:spPr>
        <p:txBody>
          <a:bodyPr wrap="square" rtlCol="0">
            <a:spAutoFit/>
          </a:bodyPr>
          <a:lstStyle/>
          <a:p>
            <a:pPr algn="ctr"/>
            <a:r>
              <a:rPr lang="it-IT" sz="4800" dirty="0">
                <a:solidFill>
                  <a:schemeClr val="bg1"/>
                </a:solidFill>
                <a:latin typeface="Pokemon Solid" panose="040B0500000000000000" pitchFamily="82" charset="2"/>
              </a:rPr>
              <a:t>Testing Unità e Integrazione</a:t>
            </a:r>
          </a:p>
        </p:txBody>
      </p:sp>
      <p:sp>
        <p:nvSpPr>
          <p:cNvPr id="26" name="CasellaDiTesto 25">
            <a:extLst>
              <a:ext uri="{FF2B5EF4-FFF2-40B4-BE49-F238E27FC236}">
                <a16:creationId xmlns:a16="http://schemas.microsoft.com/office/drawing/2014/main" id="{DA068E6C-F730-A37B-E340-22A448A45195}"/>
              </a:ext>
            </a:extLst>
          </p:cNvPr>
          <p:cNvSpPr txBox="1"/>
          <p:nvPr/>
        </p:nvSpPr>
        <p:spPr>
          <a:xfrm>
            <a:off x="2966496" y="-4426471"/>
            <a:ext cx="9252945" cy="1673150"/>
          </a:xfrm>
          <a:prstGeom prst="rect">
            <a:avLst/>
          </a:prstGeom>
          <a:noFill/>
        </p:spPr>
        <p:txBody>
          <a:bodyPr wrap="square" rtlCol="0">
            <a:spAutoFit/>
          </a:bodyPr>
          <a:lstStyle/>
          <a:p>
            <a:pPr>
              <a:lnSpc>
                <a:spcPct val="107000"/>
              </a:lnSpc>
              <a:spcAft>
                <a:spcPts val="800"/>
              </a:spcAft>
            </a:pPr>
            <a:r>
              <a:rPr lang="it-IT" sz="3200" dirty="0">
                <a:solidFill>
                  <a:schemeClr val="bg1"/>
                </a:solidFill>
                <a:latin typeface="Pokemon Solid" panose="040B0500000000000000" pitchFamily="82" charset="2"/>
                <a:cs typeface="Times New Roman" panose="02020603050405020304" pitchFamily="18" charset="0"/>
              </a:rPr>
              <a:t>Per i report dell’esecuzione del test di Unità e </a:t>
            </a:r>
            <a:r>
              <a:rPr lang="it-IT" sz="3200" dirty="0" err="1">
                <a:solidFill>
                  <a:schemeClr val="bg1"/>
                </a:solidFill>
                <a:latin typeface="Pokemon Solid" panose="040B0500000000000000" pitchFamily="82" charset="2"/>
                <a:cs typeface="Times New Roman" panose="02020603050405020304" pitchFamily="18" charset="0"/>
              </a:rPr>
              <a:t>Integrazie</a:t>
            </a:r>
            <a:r>
              <a:rPr lang="it-IT" sz="3200" dirty="0">
                <a:solidFill>
                  <a:schemeClr val="bg1"/>
                </a:solidFill>
                <a:latin typeface="Pokemon Solid" panose="040B0500000000000000" pitchFamily="82" charset="2"/>
                <a:cs typeface="Times New Roman" panose="02020603050405020304" pitchFamily="18" charset="0"/>
              </a:rPr>
              <a:t> è stato utilizzato </a:t>
            </a:r>
            <a:r>
              <a:rPr lang="it-IT" sz="3200" dirty="0" err="1">
                <a:solidFill>
                  <a:schemeClr val="bg1"/>
                </a:solidFill>
                <a:latin typeface="Pokemon Solid" panose="040B0500000000000000" pitchFamily="82" charset="2"/>
                <a:cs typeface="Times New Roman" panose="02020603050405020304" pitchFamily="18" charset="0"/>
              </a:rPr>
              <a:t>Maven</a:t>
            </a:r>
            <a:r>
              <a:rPr lang="it-IT" sz="3200" dirty="0">
                <a:solidFill>
                  <a:schemeClr val="bg1"/>
                </a:solidFill>
                <a:latin typeface="Pokemon Solid" panose="040B0500000000000000" pitchFamily="82" charset="2"/>
                <a:cs typeface="Times New Roman" panose="02020603050405020304" pitchFamily="18" charset="0"/>
              </a:rPr>
              <a:t> </a:t>
            </a:r>
            <a:r>
              <a:rPr lang="it-IT" sz="3200" dirty="0" err="1">
                <a:solidFill>
                  <a:schemeClr val="bg1"/>
                </a:solidFill>
                <a:latin typeface="Pokemon Solid" panose="040B0500000000000000" pitchFamily="82" charset="2"/>
                <a:cs typeface="Times New Roman" panose="02020603050405020304" pitchFamily="18" charset="0"/>
              </a:rPr>
              <a:t>Surefire</a:t>
            </a:r>
            <a:r>
              <a:rPr lang="it-IT" sz="3200" dirty="0">
                <a:solidFill>
                  <a:schemeClr val="bg1"/>
                </a:solidFill>
                <a:latin typeface="Pokemon Solid" panose="040B0500000000000000" pitchFamily="82" charset="2"/>
                <a:cs typeface="Times New Roman" panose="02020603050405020304" pitchFamily="18" charset="0"/>
              </a:rPr>
              <a:t>.</a:t>
            </a:r>
          </a:p>
        </p:txBody>
      </p:sp>
      <p:pic>
        <p:nvPicPr>
          <p:cNvPr id="27" name="Picture 4">
            <a:extLst>
              <a:ext uri="{FF2B5EF4-FFF2-40B4-BE49-F238E27FC236}">
                <a16:creationId xmlns:a16="http://schemas.microsoft.com/office/drawing/2014/main" id="{EA2AB8FD-37CE-47AC-591E-D5441CCD3C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2116" y="-2611978"/>
            <a:ext cx="4531532" cy="114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6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7F0D-0E43-6A78-6677-6DFF4644CFE8}"/>
            </a:ext>
          </a:extLst>
        </p:cNvPr>
        <p:cNvGrpSpPr/>
        <p:nvPr/>
      </p:nvGrpSpPr>
      <p:grpSpPr>
        <a:xfrm>
          <a:off x="0" y="0"/>
          <a:ext cx="0" cy="0"/>
          <a:chOff x="0" y="0"/>
          <a:chExt cx="0" cy="0"/>
        </a:xfrm>
      </p:grpSpPr>
      <p:sp>
        <p:nvSpPr>
          <p:cNvPr id="8" name="Rettangolo 7">
            <a:extLst>
              <a:ext uri="{FF2B5EF4-FFF2-40B4-BE49-F238E27FC236}">
                <a16:creationId xmlns:a16="http://schemas.microsoft.com/office/drawing/2014/main" id="{D55137BE-165D-002B-EC2E-77DC85FB7899}"/>
              </a:ext>
            </a:extLst>
          </p:cNvPr>
          <p:cNvSpPr/>
          <p:nvPr/>
        </p:nvSpPr>
        <p:spPr>
          <a:xfrm>
            <a:off x="2939055" y="0"/>
            <a:ext cx="9252945"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aphicFrame>
        <p:nvGraphicFramePr>
          <p:cNvPr id="27" name="Tabella 26">
            <a:extLst>
              <a:ext uri="{FF2B5EF4-FFF2-40B4-BE49-F238E27FC236}">
                <a16:creationId xmlns:a16="http://schemas.microsoft.com/office/drawing/2014/main" id="{03A182AE-A281-EBBF-7168-B9DA2EFE7D87}"/>
              </a:ext>
            </a:extLst>
          </p:cNvPr>
          <p:cNvGraphicFramePr>
            <a:graphicFrameLocks noGrp="1"/>
          </p:cNvGraphicFramePr>
          <p:nvPr>
            <p:extLst>
              <p:ext uri="{D42A27DB-BD31-4B8C-83A1-F6EECF244321}">
                <p14:modId xmlns:p14="http://schemas.microsoft.com/office/powerpoint/2010/main" val="4175374305"/>
              </p:ext>
            </p:extLst>
          </p:nvPr>
        </p:nvGraphicFramePr>
        <p:xfrm>
          <a:off x="3091581" y="1190148"/>
          <a:ext cx="8947893" cy="5347743"/>
        </p:xfrm>
        <a:graphic>
          <a:graphicData uri="http://schemas.openxmlformats.org/drawingml/2006/table">
            <a:tbl>
              <a:tblPr firstRow="1" firstCol="1">
                <a:tableStyleId>{5C22544A-7EE6-4342-B048-85BDC9FD1C3A}</a:tableStyleId>
              </a:tblPr>
              <a:tblGrid>
                <a:gridCol w="5328309">
                  <a:extLst>
                    <a:ext uri="{9D8B030D-6E8A-4147-A177-3AD203B41FA5}">
                      <a16:colId xmlns:a16="http://schemas.microsoft.com/office/drawing/2014/main" val="3783561950"/>
                    </a:ext>
                  </a:extLst>
                </a:gridCol>
                <a:gridCol w="3619584">
                  <a:extLst>
                    <a:ext uri="{9D8B030D-6E8A-4147-A177-3AD203B41FA5}">
                      <a16:colId xmlns:a16="http://schemas.microsoft.com/office/drawing/2014/main" val="2582122455"/>
                    </a:ext>
                  </a:extLst>
                </a:gridCol>
              </a:tblGrid>
              <a:tr h="267624">
                <a:tc gridSpan="2">
                  <a:txBody>
                    <a:bodyPr/>
                    <a:lstStyle/>
                    <a:p>
                      <a:pPr>
                        <a:lnSpc>
                          <a:spcPct val="107000"/>
                        </a:lnSpc>
                        <a:spcAft>
                          <a:spcPts val="800"/>
                        </a:spcAft>
                      </a:pPr>
                      <a:r>
                        <a:rPr lang="it-IT" sz="1100" dirty="0" err="1">
                          <a:effectLst/>
                        </a:rPr>
                        <a:t>Test_CaseID</a:t>
                      </a:r>
                      <a:r>
                        <a:rPr lang="it-IT" sz="1100" dirty="0">
                          <a:effectLst/>
                        </a:rPr>
                        <a:t>:  UC 3: Registrazione organizzatore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177924785"/>
                  </a:ext>
                </a:extLst>
              </a:tr>
              <a:tr h="267624">
                <a:tc gridSpan="2">
                  <a:txBody>
                    <a:bodyPr/>
                    <a:lstStyle/>
                    <a:p>
                      <a:pPr algn="ctr">
                        <a:lnSpc>
                          <a:spcPct val="107000"/>
                        </a:lnSpc>
                        <a:spcAft>
                          <a:spcPts val="800"/>
                        </a:spcAft>
                      </a:pPr>
                      <a:r>
                        <a:rPr lang="it-IT" sz="1100" dirty="0">
                          <a:effectLst/>
                        </a:rPr>
                        <a:t>Precondizioni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819229661"/>
                  </a:ext>
                </a:extLst>
              </a:tr>
              <a:tr h="706231">
                <a:tc gridSpan="2">
                  <a:txBody>
                    <a:bodyPr/>
                    <a:lstStyle/>
                    <a:p>
                      <a:pPr algn="ctr">
                        <a:lnSpc>
                          <a:spcPct val="107000"/>
                        </a:lnSpc>
                        <a:spcAft>
                          <a:spcPts val="800"/>
                        </a:spcAft>
                      </a:pPr>
                      <a:r>
                        <a:rPr lang="it-IT" sz="1100" dirty="0">
                          <a:effectLst/>
                        </a:rPr>
                        <a:t>1. L'utente si trova sulla schermata di registrazione</a:t>
                      </a:r>
                    </a:p>
                    <a:p>
                      <a:pPr algn="ctr">
                        <a:lnSpc>
                          <a:spcPct val="107000"/>
                        </a:lnSpc>
                        <a:spcAft>
                          <a:spcPts val="800"/>
                        </a:spcAft>
                      </a:pPr>
                      <a:r>
                        <a:rPr lang="it-IT" sz="1100" dirty="0">
                          <a:effectLst/>
                        </a:rPr>
                        <a:t>2.L'utente non ancora autenticato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287535122"/>
                  </a:ext>
                </a:extLst>
              </a:tr>
              <a:tr h="267624">
                <a:tc gridSpan="2">
                  <a:txBody>
                    <a:bodyPr/>
                    <a:lstStyle/>
                    <a:p>
                      <a:pPr algn="ctr">
                        <a:lnSpc>
                          <a:spcPct val="107000"/>
                        </a:lnSpc>
                        <a:spcAft>
                          <a:spcPts val="800"/>
                        </a:spcAft>
                      </a:pPr>
                      <a:r>
                        <a:rPr lang="it-IT" sz="1100" dirty="0">
                          <a:effectLst/>
                        </a:rPr>
                        <a:t>Flusso di eventi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404399420"/>
                  </a:ext>
                </a:extLst>
              </a:tr>
              <a:tr h="500775">
                <a:tc gridSpan="2">
                  <a:txBody>
                    <a:bodyPr/>
                    <a:lstStyle/>
                    <a:p>
                      <a:pPr algn="l">
                        <a:lnSpc>
                          <a:spcPct val="107000"/>
                        </a:lnSpc>
                        <a:spcAft>
                          <a:spcPts val="800"/>
                        </a:spcAft>
                      </a:pPr>
                      <a:r>
                        <a:rPr lang="it-IT" sz="1100" dirty="0">
                          <a:effectLst/>
                        </a:rPr>
                        <a:t>1.L’utente inserisce le credenziali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704447956"/>
                  </a:ext>
                </a:extLst>
              </a:tr>
              <a:tr h="292137">
                <a:tc>
                  <a:txBody>
                    <a:bodyPr/>
                    <a:lstStyle/>
                    <a:p>
                      <a:pPr>
                        <a:lnSpc>
                          <a:spcPct val="107000"/>
                        </a:lnSpc>
                        <a:spcAft>
                          <a:spcPts val="800"/>
                        </a:spcAft>
                      </a:pPr>
                      <a:r>
                        <a:rPr lang="it-IT" sz="1100" dirty="0">
                          <a:effectLst/>
                        </a:rPr>
                        <a:t>input</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Valore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80138616"/>
                  </a:ext>
                </a:extLst>
              </a:tr>
              <a:tr h="292137">
                <a:tc>
                  <a:txBody>
                    <a:bodyPr/>
                    <a:lstStyle/>
                    <a:p>
                      <a:pPr>
                        <a:lnSpc>
                          <a:spcPct val="107000"/>
                        </a:lnSpc>
                        <a:spcAft>
                          <a:spcPts val="800"/>
                        </a:spcAft>
                      </a:pPr>
                      <a:r>
                        <a:rPr lang="it-IT" sz="1100" dirty="0">
                          <a:effectLst/>
                        </a:rPr>
                        <a:t>Username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Ugo_Bronte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74985923"/>
                  </a:ext>
                </a:extLst>
              </a:tr>
              <a:tr h="292137">
                <a:tc>
                  <a:txBody>
                    <a:bodyPr/>
                    <a:lstStyle/>
                    <a:p>
                      <a:pPr>
                        <a:lnSpc>
                          <a:spcPct val="107000"/>
                        </a:lnSpc>
                        <a:spcAft>
                          <a:spcPts val="800"/>
                        </a:spcAft>
                      </a:pPr>
                      <a:r>
                        <a:rPr lang="it-IT" sz="1100" dirty="0">
                          <a:effectLst/>
                        </a:rPr>
                        <a:t>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Ugo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07873842"/>
                  </a:ext>
                </a:extLst>
              </a:tr>
              <a:tr h="292137">
                <a:tc>
                  <a:txBody>
                    <a:bodyPr/>
                    <a:lstStyle/>
                    <a:p>
                      <a:pPr>
                        <a:lnSpc>
                          <a:spcPct val="107000"/>
                        </a:lnSpc>
                        <a:spcAft>
                          <a:spcPts val="800"/>
                        </a:spcAft>
                      </a:pPr>
                      <a:r>
                        <a:rPr lang="it-IT" sz="1100" dirty="0">
                          <a:effectLst/>
                        </a:rPr>
                        <a:t>cognome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25631221"/>
                  </a:ext>
                </a:extLst>
              </a:tr>
              <a:tr h="292137">
                <a:tc>
                  <a:txBody>
                    <a:bodyPr/>
                    <a:lstStyle/>
                    <a:p>
                      <a:pPr>
                        <a:lnSpc>
                          <a:spcPct val="107000"/>
                        </a:lnSpc>
                        <a:spcAft>
                          <a:spcPts val="800"/>
                        </a:spcAft>
                      </a:pPr>
                      <a:r>
                        <a:rPr lang="it-IT" sz="1100" dirty="0">
                          <a:effectLst/>
                        </a:rPr>
                        <a:t>Email </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Ugo.bronte69@studenti.unica.it</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92813917"/>
                  </a:ext>
                </a:extLst>
              </a:tr>
              <a:tr h="292137">
                <a:tc>
                  <a:txBody>
                    <a:bodyPr/>
                    <a:lstStyle/>
                    <a:p>
                      <a:pPr>
                        <a:lnSpc>
                          <a:spcPct val="107000"/>
                        </a:lnSpc>
                        <a:spcAft>
                          <a:spcPts val="800"/>
                        </a:spcAft>
                      </a:pPr>
                      <a:r>
                        <a:rPr lang="it-IT" sz="1100" dirty="0">
                          <a:effectLst/>
                        </a:rPr>
                        <a:t>password</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81588789"/>
                  </a:ext>
                </a:extLst>
              </a:tr>
              <a:tr h="292137">
                <a:tc>
                  <a:txBody>
                    <a:bodyPr/>
                    <a:lstStyle/>
                    <a:p>
                      <a:pPr>
                        <a:lnSpc>
                          <a:spcPct val="107000"/>
                        </a:lnSpc>
                        <a:spcAft>
                          <a:spcPts val="800"/>
                        </a:spcAft>
                      </a:pPr>
                      <a:r>
                        <a:rPr lang="it-IT" sz="1100" dirty="0">
                          <a:effectLst/>
                        </a:rPr>
                        <a:t>conferma</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496175843"/>
                  </a:ext>
                </a:extLst>
              </a:tr>
              <a:tr h="267624">
                <a:tc>
                  <a:txBody>
                    <a:bodyPr/>
                    <a:lstStyle/>
                    <a:p>
                      <a:pPr>
                        <a:lnSpc>
                          <a:spcPct val="107000"/>
                        </a:lnSpc>
                        <a:spcAft>
                          <a:spcPts val="800"/>
                        </a:spcAft>
                      </a:pPr>
                      <a:r>
                        <a:rPr lang="it-IT" sz="1100" dirty="0">
                          <a:effectLst/>
                        </a:rPr>
                        <a:t>ruolo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Organizzatore</a:t>
                      </a: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806043510"/>
                  </a:ext>
                </a:extLst>
              </a:tr>
              <a:tr h="490034">
                <a:tc gridSpan="2">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it-IT" sz="1100" dirty="0">
                          <a:effectLst/>
                        </a:rPr>
                        <a:t>2. L'utente invia i dati </a:t>
                      </a:r>
                      <a:endParaRPr lang="it-IT" sz="1100" dirty="0">
                        <a:effectLst/>
                        <a:latin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100" dirty="0">
                        <a:effectLst/>
                        <a:latin typeface="Calibri" panose="020F0502020204030204" pitchFamily="34" charset="0"/>
                        <a:cs typeface="Arial" panose="020B0604020202020204" pitchFamily="34" charset="0"/>
                      </a:endParaRPr>
                    </a:p>
                  </a:txBody>
                  <a:tcPr marL="67376" marR="67376" marT="0" marB="0"/>
                </a:tc>
                <a:extLst>
                  <a:ext uri="{0D108BD9-81ED-4DB2-BD59-A6C34878D82A}">
                    <a16:rowId xmlns:a16="http://schemas.microsoft.com/office/drawing/2014/main" val="3569936157"/>
                  </a:ext>
                </a:extLst>
              </a:tr>
              <a:tr h="267624">
                <a:tc gridSpan="2">
                  <a:txBody>
                    <a:bodyPr/>
                    <a:lstStyle/>
                    <a:p>
                      <a:pPr algn="ctr">
                        <a:lnSpc>
                          <a:spcPct val="107000"/>
                        </a:lnSpc>
                        <a:spcAft>
                          <a:spcPts val="800"/>
                        </a:spcAft>
                      </a:pPr>
                      <a:r>
                        <a:rPr lang="it-IT" sz="1100" dirty="0">
                          <a:effectLst/>
                        </a:rPr>
                        <a:t>Oracolo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666620342"/>
                  </a:ext>
                </a:extLst>
              </a:tr>
              <a:tr h="267624">
                <a:tc gridSpan="2">
                  <a:txBody>
                    <a:bodyPr/>
                    <a:lstStyle/>
                    <a:p>
                      <a:pPr algn="ctr">
                        <a:lnSpc>
                          <a:spcPct val="107000"/>
                        </a:lnSpc>
                        <a:spcAft>
                          <a:spcPts val="800"/>
                        </a:spcAft>
                      </a:pPr>
                      <a:r>
                        <a:rPr lang="it-IT" sz="1100" dirty="0">
                          <a:effectLst/>
                        </a:rPr>
                        <a:t>L'utente ha inviato la richiesta di approvazione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209237992"/>
                  </a:ext>
                </a:extLst>
              </a:tr>
            </a:tbl>
          </a:graphicData>
        </a:graphic>
      </p:graphicFrame>
      <p:sp>
        <p:nvSpPr>
          <p:cNvPr id="28" name="CasellaDiTesto 27">
            <a:extLst>
              <a:ext uri="{FF2B5EF4-FFF2-40B4-BE49-F238E27FC236}">
                <a16:creationId xmlns:a16="http://schemas.microsoft.com/office/drawing/2014/main" id="{E34EFBA2-CAA0-984D-5349-C23BBD0FD24B}"/>
              </a:ext>
            </a:extLst>
          </p:cNvPr>
          <p:cNvSpPr txBox="1"/>
          <p:nvPr/>
        </p:nvSpPr>
        <p:spPr>
          <a:xfrm>
            <a:off x="2939056" y="174485"/>
            <a:ext cx="9252944"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 Cases</a:t>
            </a:r>
          </a:p>
        </p:txBody>
      </p:sp>
      <p:sp>
        <p:nvSpPr>
          <p:cNvPr id="6" name="Rettangolo 5">
            <a:extLst>
              <a:ext uri="{FF2B5EF4-FFF2-40B4-BE49-F238E27FC236}">
                <a16:creationId xmlns:a16="http://schemas.microsoft.com/office/drawing/2014/main" id="{484694FA-6A49-D0D8-3D9A-C652F712D2F2}"/>
              </a:ext>
            </a:extLst>
          </p:cNvPr>
          <p:cNvSpPr/>
          <p:nvPr/>
        </p:nvSpPr>
        <p:spPr>
          <a:xfrm>
            <a:off x="0" y="0"/>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descr="Immagine che contiene cerchio, logo, simbolo, Carattere&#10;&#10;Descrizione generata automaticamente">
            <a:extLst>
              <a:ext uri="{FF2B5EF4-FFF2-40B4-BE49-F238E27FC236}">
                <a16:creationId xmlns:a16="http://schemas.microsoft.com/office/drawing/2014/main" id="{61D97A28-CB6C-0F7C-4B17-58979175A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2" name="Rettangolo 1">
            <a:extLst>
              <a:ext uri="{FF2B5EF4-FFF2-40B4-BE49-F238E27FC236}">
                <a16:creationId xmlns:a16="http://schemas.microsoft.com/office/drawing/2014/main" id="{411E5B59-9A87-652D-0D90-8A5D937D4A36}"/>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001C6B6-0A65-F4F9-502B-F7D436B79F83}"/>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DA6E3F15-FD68-2177-5F65-79E410936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DFBB3A1-1F79-B247-378C-22537FB30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AB871D3C-68A3-62F2-56C6-0A25D7008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B41CDE72-A99A-417E-273E-AF817F5F1F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061020" y="0"/>
            <a:ext cx="1952379" cy="1952379"/>
          </a:xfrm>
          <a:prstGeom prst="rect">
            <a:avLst/>
          </a:prstGeom>
        </p:spPr>
      </p:pic>
      <p:pic>
        <p:nvPicPr>
          <p:cNvPr id="31" name="Picture 1407708496">
            <a:extLst>
              <a:ext uri="{FF2B5EF4-FFF2-40B4-BE49-F238E27FC236}">
                <a16:creationId xmlns:a16="http://schemas.microsoft.com/office/drawing/2014/main" id="{587B7F4E-21B8-1323-5021-0FABF676A0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87624" y="1558290"/>
            <a:ext cx="3183255" cy="1870710"/>
          </a:xfrm>
          <a:prstGeom prst="rect">
            <a:avLst/>
          </a:prstGeom>
        </p:spPr>
      </p:pic>
      <p:pic>
        <p:nvPicPr>
          <p:cNvPr id="32" name="Immagine 31">
            <a:extLst>
              <a:ext uri="{FF2B5EF4-FFF2-40B4-BE49-F238E27FC236}">
                <a16:creationId xmlns:a16="http://schemas.microsoft.com/office/drawing/2014/main" id="{0F531A62-E189-849C-6FD5-D2F2BC7E8B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68599" y="4276815"/>
            <a:ext cx="3002280" cy="1775460"/>
          </a:xfrm>
          <a:prstGeom prst="rect">
            <a:avLst/>
          </a:prstGeom>
        </p:spPr>
      </p:pic>
      <p:pic>
        <p:nvPicPr>
          <p:cNvPr id="33" name="Immagine 32">
            <a:extLst>
              <a:ext uri="{FF2B5EF4-FFF2-40B4-BE49-F238E27FC236}">
                <a16:creationId xmlns:a16="http://schemas.microsoft.com/office/drawing/2014/main" id="{6858F44B-AAF1-0359-7632-43913016FB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12584946" y="7298793"/>
            <a:ext cx="5388610" cy="1817370"/>
          </a:xfrm>
          <a:prstGeom prst="rect">
            <a:avLst/>
          </a:prstGeom>
          <a:noFill/>
          <a:ln>
            <a:noFill/>
          </a:ln>
        </p:spPr>
      </p:pic>
      <p:sp>
        <p:nvSpPr>
          <p:cNvPr id="34" name="CasellaDiTesto 33">
            <a:extLst>
              <a:ext uri="{FF2B5EF4-FFF2-40B4-BE49-F238E27FC236}">
                <a16:creationId xmlns:a16="http://schemas.microsoft.com/office/drawing/2014/main" id="{5AF3E897-DF79-A0C9-9A05-6781B1615261}"/>
              </a:ext>
            </a:extLst>
          </p:cNvPr>
          <p:cNvSpPr txBox="1"/>
          <p:nvPr/>
        </p:nvSpPr>
        <p:spPr>
          <a:xfrm>
            <a:off x="11881814" y="122681"/>
            <a:ext cx="9252944"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Unit Testing Report</a:t>
            </a:r>
          </a:p>
        </p:txBody>
      </p:sp>
    </p:spTree>
    <p:extLst>
      <p:ext uri="{BB962C8B-B14F-4D97-AF65-F5344CB8AC3E}">
        <p14:creationId xmlns:p14="http://schemas.microsoft.com/office/powerpoint/2010/main" val="399866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2332669" y="201677"/>
            <a:ext cx="7245708" cy="1015663"/>
          </a:xfrm>
          <a:prstGeom prst="rect">
            <a:avLst/>
          </a:prstGeom>
          <a:noFill/>
          <a:ln w="0">
            <a:noFill/>
          </a:ln>
        </p:spPr>
        <p:txBody>
          <a:bodyPr wrap="square" lIns="91440" tIns="45720" rIns="91440" bIns="45720" rtlCol="0" anchor="t">
            <a:spAutoFit/>
          </a:bodyPr>
          <a:lstStyle/>
          <a:p>
            <a:r>
              <a:rPr lang="it-IT" sz="6000">
                <a:ln w="38100">
                  <a:solidFill>
                    <a:srgbClr val="386ABB"/>
                  </a:solidFill>
                </a:ln>
                <a:solidFill>
                  <a:srgbClr val="FFCC03"/>
                </a:solidFill>
                <a:latin typeface="Pokemon Solid"/>
                <a:sym typeface="Pokemon Solid"/>
              </a:rPr>
              <a:t>Attori del Sistema</a:t>
            </a:r>
          </a:p>
        </p:txBody>
      </p:sp>
      <p:sp>
        <p:nvSpPr>
          <p:cNvPr id="8" name="CasellaDiTesto 7">
            <a:extLst>
              <a:ext uri="{FF2B5EF4-FFF2-40B4-BE49-F238E27FC236}">
                <a16:creationId xmlns:a16="http://schemas.microsoft.com/office/drawing/2014/main" id="{7FF87349-727F-5E15-7A0D-1499F431D8A7}"/>
              </a:ext>
            </a:extLst>
          </p:cNvPr>
          <p:cNvSpPr txBox="1"/>
          <p:nvPr/>
        </p:nvSpPr>
        <p:spPr>
          <a:xfrm>
            <a:off x="187693" y="-5358603"/>
            <a:ext cx="12004307" cy="1938992"/>
          </a:xfrm>
          <a:prstGeom prst="rect">
            <a:avLst/>
          </a:prstGeom>
          <a:noFill/>
        </p:spPr>
        <p:txBody>
          <a:bodyPr wrap="square" rtlCol="0">
            <a:spAutoFit/>
          </a:bodyPr>
          <a:lstStyle/>
          <a:p>
            <a:r>
              <a:rPr lang="it-IT" sz="2400" dirty="0">
                <a:solidFill>
                  <a:schemeClr val="bg1"/>
                </a:solidFill>
                <a:effectLst/>
                <a:latin typeface="Pokemon Solid" panose="040B0500000000000000" pitchFamily="82" charset="2"/>
                <a:ea typeface="Lucida Sans Unicode" panose="020B0602030504020204" pitchFamily="34" charset="0"/>
              </a:rPr>
              <a:t>Il nostro sistema è progettato per fornire un supporto completo agli appassionati di Pokémon che desiderano organizzare e partecipare a tornei Pokémon. Si tratta di un sito web dedicato esclusivamente alla gestione degli aspetti organizzativi e partecipativi dei tornei, offrendo agli utenti uno strumento centralizzato per gestire giocatori e tornei in modo efficiente.</a:t>
            </a:r>
          </a:p>
        </p:txBody>
      </p:sp>
      <p:pic>
        <p:nvPicPr>
          <p:cNvPr id="13" name="Immagine 12" descr="Immagine che contiene vestiti, calzature, cartone animato, persona&#10;&#10;Descrizione generata automaticamente">
            <a:extLst>
              <a:ext uri="{FF2B5EF4-FFF2-40B4-BE49-F238E27FC236}">
                <a16:creationId xmlns:a16="http://schemas.microsoft.com/office/drawing/2014/main" id="{C1A62E12-A233-E33C-FABC-DCCA2A9A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438" y="3184745"/>
            <a:ext cx="1554941" cy="3703064"/>
          </a:xfrm>
          <a:prstGeom prst="rect">
            <a:avLst/>
          </a:prstGeom>
        </p:spPr>
      </p:pic>
      <p:pic>
        <p:nvPicPr>
          <p:cNvPr id="22" name="Immagine 21" descr="Immagine che contiene cartone animato, vestiti, schizzo, illustrazione&#10;&#10;Descrizione generata automaticamente">
            <a:extLst>
              <a:ext uri="{FF2B5EF4-FFF2-40B4-BE49-F238E27FC236}">
                <a16:creationId xmlns:a16="http://schemas.microsoft.com/office/drawing/2014/main" id="{820DAFB1-B22A-952C-DEF6-CFC2716BB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03" y="3243068"/>
            <a:ext cx="2145972" cy="3586418"/>
          </a:xfrm>
          <a:prstGeom prst="rect">
            <a:avLst/>
          </a:prstGeom>
        </p:spPr>
      </p:pic>
      <p:sp>
        <p:nvSpPr>
          <p:cNvPr id="23" name="CasellaDiTesto 22">
            <a:extLst>
              <a:ext uri="{FF2B5EF4-FFF2-40B4-BE49-F238E27FC236}">
                <a16:creationId xmlns:a16="http://schemas.microsoft.com/office/drawing/2014/main" id="{94EF9BB8-77DC-A898-6BD1-82E3B07E8AF3}"/>
              </a:ext>
            </a:extLst>
          </p:cNvPr>
          <p:cNvSpPr txBox="1"/>
          <p:nvPr/>
        </p:nvSpPr>
        <p:spPr>
          <a:xfrm>
            <a:off x="797035" y="-3248922"/>
            <a:ext cx="4740274" cy="3046988"/>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i Partecipanti: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a:ea typeface="Lucida Sans Unicode" panose="020B0602030504020204" pitchFamily="34" charset="0"/>
                <a:sym typeface="Pokemon Solid"/>
              </a:rPr>
              <a:t>Possono utilizzare il sistema per iscriversi ai tornei, </a:t>
            </a:r>
            <a:r>
              <a:rPr lang="it-IT" sz="2400" dirty="0">
                <a:solidFill>
                  <a:schemeClr val="bg1"/>
                </a:solidFill>
                <a:latin typeface="Pokemon Solid"/>
                <a:ea typeface="Lucida Sans Unicode" panose="020B0602030504020204" pitchFamily="34" charset="0"/>
                <a:sym typeface="Pokemon Solid"/>
              </a:rPr>
              <a:t>creare</a:t>
            </a:r>
            <a:r>
              <a:rPr lang="it-IT" sz="2400" dirty="0">
                <a:solidFill>
                  <a:schemeClr val="bg1"/>
                </a:solidFill>
                <a:effectLst/>
                <a:latin typeface="Pokemon Solid"/>
                <a:ea typeface="Lucida Sans Unicode" panose="020B0602030504020204" pitchFamily="34" charset="0"/>
                <a:sym typeface="Pokemon Solid"/>
              </a:rPr>
              <a:t> il proprio player online e confrontarsi con altri giocatori</a:t>
            </a:r>
          </a:p>
        </p:txBody>
      </p:sp>
      <p:sp>
        <p:nvSpPr>
          <p:cNvPr id="24" name="CasellaDiTesto 23">
            <a:extLst>
              <a:ext uri="{FF2B5EF4-FFF2-40B4-BE49-F238E27FC236}">
                <a16:creationId xmlns:a16="http://schemas.microsoft.com/office/drawing/2014/main" id="{D5A5A2E9-D6E7-CE66-2D2B-4260A686DAA6}"/>
              </a:ext>
            </a:extLst>
          </p:cNvPr>
          <p:cNvSpPr txBox="1"/>
          <p:nvPr/>
        </p:nvSpPr>
        <p:spPr>
          <a:xfrm>
            <a:off x="5836708" y="-3264985"/>
            <a:ext cx="4225081" cy="2585323"/>
          </a:xfrm>
          <a:prstGeom prst="rect">
            <a:avLst/>
          </a:prstGeom>
          <a:noFill/>
        </p:spPr>
        <p:txBody>
          <a:bodyPr wrap="square" rtlCol="0">
            <a:spAutoFit/>
          </a:bodyPr>
          <a:lstStyle/>
          <a:p>
            <a:pPr marL="457200"/>
            <a:r>
              <a:rPr lang="it-IT" sz="2400" dirty="0">
                <a:solidFill>
                  <a:schemeClr val="bg1"/>
                </a:solidFill>
                <a:effectLst/>
                <a:latin typeface="Pokemon Solid" panose="040B0500000000000000" pitchFamily="82" charset="2"/>
                <a:ea typeface="Lucida Sans Unicode" panose="020B0602030504020204" pitchFamily="34" charset="0"/>
              </a:rPr>
              <a:t>Per gli Organizzatori:</a:t>
            </a:r>
          </a:p>
          <a:p>
            <a:pPr marL="457200"/>
            <a:endParaRPr lang="it-IT" sz="2400" dirty="0">
              <a:solidFill>
                <a:schemeClr val="bg1"/>
              </a:solidFill>
              <a:effectLst/>
              <a:latin typeface="Pokemon Solid" panose="040B0500000000000000" pitchFamily="82" charset="2"/>
              <a:ea typeface="Lucida Sans Unicode" panose="020B0602030504020204" pitchFamily="34" charset="0"/>
            </a:endParaRPr>
          </a:p>
          <a:p>
            <a:pPr marL="900430"/>
            <a:r>
              <a:rPr lang="it-IT" sz="2400" dirty="0">
                <a:solidFill>
                  <a:schemeClr val="bg1"/>
                </a:solidFill>
                <a:effectLst/>
                <a:latin typeface="Pokemon Solid" panose="040B0500000000000000" pitchFamily="82" charset="2"/>
                <a:ea typeface="Lucida Sans Unicode" panose="020B0602030504020204" pitchFamily="34" charset="0"/>
              </a:rPr>
              <a:t>Possono utilizzare il sistema per la creazione e la gestione di tornei.</a:t>
            </a:r>
          </a:p>
          <a:p>
            <a:endParaRPr lang="it-IT" dirty="0"/>
          </a:p>
        </p:txBody>
      </p:sp>
      <p:pic>
        <p:nvPicPr>
          <p:cNvPr id="33" name="Immagine 32" descr="Immagine che contiene cartone animato, schizzo, disegno, calzature&#10;&#10;Descrizione generata automaticamente">
            <a:extLst>
              <a:ext uri="{FF2B5EF4-FFF2-40B4-BE49-F238E27FC236}">
                <a16:creationId xmlns:a16="http://schemas.microsoft.com/office/drawing/2014/main" id="{FCE87ADA-41C1-08A5-084C-B23BE023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234" y="2510298"/>
            <a:ext cx="4389830" cy="4347702"/>
          </a:xfrm>
          <a:prstGeom prst="rect">
            <a:avLst/>
          </a:prstGeom>
        </p:spPr>
      </p:pic>
      <p:sp>
        <p:nvSpPr>
          <p:cNvPr id="34" name="CasellaDiTesto 33">
            <a:extLst>
              <a:ext uri="{FF2B5EF4-FFF2-40B4-BE49-F238E27FC236}">
                <a16:creationId xmlns:a16="http://schemas.microsoft.com/office/drawing/2014/main" id="{2115C170-934D-6C8D-1757-13F31DD240AA}"/>
              </a:ext>
            </a:extLst>
          </p:cNvPr>
          <p:cNvSpPr txBox="1"/>
          <p:nvPr/>
        </p:nvSpPr>
        <p:spPr>
          <a:xfrm>
            <a:off x="752607" y="2050930"/>
            <a:ext cx="2054601" cy="1015663"/>
          </a:xfrm>
          <a:prstGeom prst="rect">
            <a:avLst/>
          </a:prstGeom>
          <a:noFill/>
        </p:spPr>
        <p:txBody>
          <a:bodyPr wrap="square" rtlCol="0">
            <a:spAutoFit/>
          </a:bodyPr>
          <a:lstStyle/>
          <a:p>
            <a:pPr algn="ctr"/>
            <a:r>
              <a:rPr lang="it-IT" sz="2800" dirty="0">
                <a:latin typeface="Pokemon Solid" panose="040B0500000000000000" pitchFamily="82" charset="2"/>
              </a:rPr>
              <a:t>Giocatore</a:t>
            </a:r>
          </a:p>
          <a:p>
            <a:pPr algn="ctr"/>
            <a:r>
              <a:rPr lang="it-IT" sz="1600" dirty="0">
                <a:latin typeface="Pokemon Solid" panose="040B0500000000000000" pitchFamily="82" charset="2"/>
              </a:rPr>
              <a:t>Persona che partecipa ai tornei</a:t>
            </a:r>
          </a:p>
        </p:txBody>
      </p:sp>
      <p:sp>
        <p:nvSpPr>
          <p:cNvPr id="35" name="CasellaDiTesto 34">
            <a:extLst>
              <a:ext uri="{FF2B5EF4-FFF2-40B4-BE49-F238E27FC236}">
                <a16:creationId xmlns:a16="http://schemas.microsoft.com/office/drawing/2014/main" id="{DAB3BCB1-2165-C773-E668-BB7934016175}"/>
              </a:ext>
            </a:extLst>
          </p:cNvPr>
          <p:cNvSpPr txBox="1"/>
          <p:nvPr/>
        </p:nvSpPr>
        <p:spPr>
          <a:xfrm>
            <a:off x="4988298" y="1494635"/>
            <a:ext cx="2130953" cy="1015663"/>
          </a:xfrm>
          <a:prstGeom prst="rect">
            <a:avLst/>
          </a:prstGeom>
          <a:noFill/>
        </p:spPr>
        <p:txBody>
          <a:bodyPr wrap="square" rtlCol="0">
            <a:spAutoFit/>
          </a:bodyPr>
          <a:lstStyle/>
          <a:p>
            <a:pPr algn="ctr"/>
            <a:r>
              <a:rPr lang="it-IT" sz="2800" dirty="0">
                <a:latin typeface="Pokemon Solid" panose="040B0500000000000000" pitchFamily="82" charset="2"/>
              </a:rPr>
              <a:t>Moderatore</a:t>
            </a:r>
          </a:p>
          <a:p>
            <a:pPr algn="ctr"/>
            <a:r>
              <a:rPr lang="it-IT" sz="1600" dirty="0">
                <a:latin typeface="Pokemon Solid" panose="040B0500000000000000" pitchFamily="82" charset="2"/>
              </a:rPr>
              <a:t>Persona che gestisce gli utenti</a:t>
            </a:r>
          </a:p>
        </p:txBody>
      </p:sp>
      <p:sp>
        <p:nvSpPr>
          <p:cNvPr id="36" name="CasellaDiTesto 35">
            <a:extLst>
              <a:ext uri="{FF2B5EF4-FFF2-40B4-BE49-F238E27FC236}">
                <a16:creationId xmlns:a16="http://schemas.microsoft.com/office/drawing/2014/main" id="{F17A5A29-36CA-A113-F500-F2F54A9DF526}"/>
              </a:ext>
            </a:extLst>
          </p:cNvPr>
          <p:cNvSpPr txBox="1"/>
          <p:nvPr/>
        </p:nvSpPr>
        <p:spPr>
          <a:xfrm>
            <a:off x="8473052" y="2174040"/>
            <a:ext cx="3177473" cy="769441"/>
          </a:xfrm>
          <a:prstGeom prst="rect">
            <a:avLst/>
          </a:prstGeom>
          <a:noFill/>
        </p:spPr>
        <p:txBody>
          <a:bodyPr wrap="none" rtlCol="0">
            <a:spAutoFit/>
          </a:bodyPr>
          <a:lstStyle/>
          <a:p>
            <a:pPr algn="ctr"/>
            <a:r>
              <a:rPr lang="it-IT" sz="2800" dirty="0">
                <a:latin typeface="Pokemon Solid" panose="040B0500000000000000" pitchFamily="82" charset="2"/>
              </a:rPr>
              <a:t>Organizzatore</a:t>
            </a:r>
          </a:p>
          <a:p>
            <a:r>
              <a:rPr lang="it-IT" sz="1600" dirty="0">
                <a:latin typeface="Pokemon Solid" panose="040B0500000000000000" pitchFamily="82" charset="2"/>
              </a:rPr>
              <a:t>Persona che gestisce i tornei</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9578"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9578"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251"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9472" y="2510298"/>
            <a:ext cx="2637309" cy="3372883"/>
          </a:xfrm>
          <a:prstGeom prst="rect">
            <a:avLst/>
          </a:prstGeom>
        </p:spPr>
      </p:pic>
    </p:spTree>
    <p:extLst>
      <p:ext uri="{BB962C8B-B14F-4D97-AF65-F5344CB8AC3E}">
        <p14:creationId xmlns:p14="http://schemas.microsoft.com/office/powerpoint/2010/main" val="3705746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80A65-68C4-6330-1432-A830A6C60250}"/>
            </a:ext>
          </a:extLst>
        </p:cNvPr>
        <p:cNvGrpSpPr/>
        <p:nvPr/>
      </p:nvGrpSpPr>
      <p:grpSpPr>
        <a:xfrm>
          <a:off x="0" y="0"/>
          <a:ext cx="0" cy="0"/>
          <a:chOff x="0" y="0"/>
          <a:chExt cx="0" cy="0"/>
        </a:xfrm>
      </p:grpSpPr>
      <p:sp>
        <p:nvSpPr>
          <p:cNvPr id="28" name="CasellaDiTesto 27">
            <a:extLst>
              <a:ext uri="{FF2B5EF4-FFF2-40B4-BE49-F238E27FC236}">
                <a16:creationId xmlns:a16="http://schemas.microsoft.com/office/drawing/2014/main" id="{C6E1C100-FAF2-D0CB-51DE-C15E19BB2D49}"/>
              </a:ext>
            </a:extLst>
          </p:cNvPr>
          <p:cNvSpPr txBox="1"/>
          <p:nvPr/>
        </p:nvSpPr>
        <p:spPr>
          <a:xfrm>
            <a:off x="-11706756" y="122681"/>
            <a:ext cx="9252944"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 Cases</a:t>
            </a:r>
          </a:p>
        </p:txBody>
      </p:sp>
      <p:sp>
        <p:nvSpPr>
          <p:cNvPr id="8" name="Rettangolo 7">
            <a:extLst>
              <a:ext uri="{FF2B5EF4-FFF2-40B4-BE49-F238E27FC236}">
                <a16:creationId xmlns:a16="http://schemas.microsoft.com/office/drawing/2014/main" id="{1C4BCCE8-C34F-0C04-D166-37BBB9106001}"/>
              </a:ext>
            </a:extLst>
          </p:cNvPr>
          <p:cNvSpPr/>
          <p:nvPr/>
        </p:nvSpPr>
        <p:spPr>
          <a:xfrm>
            <a:off x="2939057" y="0"/>
            <a:ext cx="9252943" cy="68580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69108A15-ED1D-3077-4FD0-0D48963CDDD7}"/>
              </a:ext>
            </a:extLst>
          </p:cNvPr>
          <p:cNvSpPr/>
          <p:nvPr/>
        </p:nvSpPr>
        <p:spPr>
          <a:xfrm>
            <a:off x="0" y="0"/>
            <a:ext cx="2939057" cy="68580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7" name="Tabella 26">
            <a:extLst>
              <a:ext uri="{FF2B5EF4-FFF2-40B4-BE49-F238E27FC236}">
                <a16:creationId xmlns:a16="http://schemas.microsoft.com/office/drawing/2014/main" id="{0FEBD1C9-F090-3AB5-2593-0068CD491CEC}"/>
              </a:ext>
            </a:extLst>
          </p:cNvPr>
          <p:cNvGraphicFramePr>
            <a:graphicFrameLocks noGrp="1"/>
          </p:cNvGraphicFramePr>
          <p:nvPr>
            <p:extLst>
              <p:ext uri="{D42A27DB-BD31-4B8C-83A1-F6EECF244321}">
                <p14:modId xmlns:p14="http://schemas.microsoft.com/office/powerpoint/2010/main" val="3408906909"/>
              </p:ext>
            </p:extLst>
          </p:nvPr>
        </p:nvGraphicFramePr>
        <p:xfrm>
          <a:off x="-11554231" y="1138344"/>
          <a:ext cx="8947893" cy="5347743"/>
        </p:xfrm>
        <a:graphic>
          <a:graphicData uri="http://schemas.openxmlformats.org/drawingml/2006/table">
            <a:tbl>
              <a:tblPr firstRow="1" firstCol="1">
                <a:tableStyleId>{5C22544A-7EE6-4342-B048-85BDC9FD1C3A}</a:tableStyleId>
              </a:tblPr>
              <a:tblGrid>
                <a:gridCol w="5328309">
                  <a:extLst>
                    <a:ext uri="{9D8B030D-6E8A-4147-A177-3AD203B41FA5}">
                      <a16:colId xmlns:a16="http://schemas.microsoft.com/office/drawing/2014/main" val="3783561950"/>
                    </a:ext>
                  </a:extLst>
                </a:gridCol>
                <a:gridCol w="3619584">
                  <a:extLst>
                    <a:ext uri="{9D8B030D-6E8A-4147-A177-3AD203B41FA5}">
                      <a16:colId xmlns:a16="http://schemas.microsoft.com/office/drawing/2014/main" val="2582122455"/>
                    </a:ext>
                  </a:extLst>
                </a:gridCol>
              </a:tblGrid>
              <a:tr h="267624">
                <a:tc gridSpan="2">
                  <a:txBody>
                    <a:bodyPr/>
                    <a:lstStyle/>
                    <a:p>
                      <a:pPr>
                        <a:lnSpc>
                          <a:spcPct val="107000"/>
                        </a:lnSpc>
                        <a:spcAft>
                          <a:spcPts val="800"/>
                        </a:spcAft>
                      </a:pPr>
                      <a:r>
                        <a:rPr lang="it-IT" sz="1100" dirty="0" err="1">
                          <a:effectLst/>
                        </a:rPr>
                        <a:t>Test_CaseID</a:t>
                      </a:r>
                      <a:r>
                        <a:rPr lang="it-IT" sz="1100" dirty="0">
                          <a:effectLst/>
                        </a:rPr>
                        <a:t>:  UC 3: Registrazione organizzatore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177924785"/>
                  </a:ext>
                </a:extLst>
              </a:tr>
              <a:tr h="267624">
                <a:tc gridSpan="2">
                  <a:txBody>
                    <a:bodyPr/>
                    <a:lstStyle/>
                    <a:p>
                      <a:pPr algn="ctr">
                        <a:lnSpc>
                          <a:spcPct val="107000"/>
                        </a:lnSpc>
                        <a:spcAft>
                          <a:spcPts val="800"/>
                        </a:spcAft>
                      </a:pPr>
                      <a:r>
                        <a:rPr lang="it-IT" sz="1100" dirty="0">
                          <a:effectLst/>
                        </a:rPr>
                        <a:t>Precondizioni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819229661"/>
                  </a:ext>
                </a:extLst>
              </a:tr>
              <a:tr h="706231">
                <a:tc gridSpan="2">
                  <a:txBody>
                    <a:bodyPr/>
                    <a:lstStyle/>
                    <a:p>
                      <a:pPr algn="ctr">
                        <a:lnSpc>
                          <a:spcPct val="107000"/>
                        </a:lnSpc>
                        <a:spcAft>
                          <a:spcPts val="800"/>
                        </a:spcAft>
                      </a:pPr>
                      <a:r>
                        <a:rPr lang="it-IT" sz="1100" dirty="0">
                          <a:effectLst/>
                        </a:rPr>
                        <a:t>1. L'utente si trova sulla schermata di registrazione</a:t>
                      </a:r>
                    </a:p>
                    <a:p>
                      <a:pPr algn="ctr">
                        <a:lnSpc>
                          <a:spcPct val="107000"/>
                        </a:lnSpc>
                        <a:spcAft>
                          <a:spcPts val="800"/>
                        </a:spcAft>
                      </a:pPr>
                      <a:r>
                        <a:rPr lang="it-IT" sz="1100" dirty="0">
                          <a:effectLst/>
                        </a:rPr>
                        <a:t>2.L'utente non ancora autenticato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1287535122"/>
                  </a:ext>
                </a:extLst>
              </a:tr>
              <a:tr h="267624">
                <a:tc gridSpan="2">
                  <a:txBody>
                    <a:bodyPr/>
                    <a:lstStyle/>
                    <a:p>
                      <a:pPr algn="ctr">
                        <a:lnSpc>
                          <a:spcPct val="107000"/>
                        </a:lnSpc>
                        <a:spcAft>
                          <a:spcPts val="800"/>
                        </a:spcAft>
                      </a:pPr>
                      <a:r>
                        <a:rPr lang="it-IT" sz="1100" dirty="0">
                          <a:effectLst/>
                        </a:rPr>
                        <a:t>Flusso di eventi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404399420"/>
                  </a:ext>
                </a:extLst>
              </a:tr>
              <a:tr h="500775">
                <a:tc gridSpan="2">
                  <a:txBody>
                    <a:bodyPr/>
                    <a:lstStyle/>
                    <a:p>
                      <a:pPr algn="l">
                        <a:lnSpc>
                          <a:spcPct val="107000"/>
                        </a:lnSpc>
                        <a:spcAft>
                          <a:spcPts val="800"/>
                        </a:spcAft>
                      </a:pPr>
                      <a:r>
                        <a:rPr lang="it-IT" sz="1100" dirty="0">
                          <a:effectLst/>
                        </a:rPr>
                        <a:t>1.L’utente inserisce le credenziali</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3704447956"/>
                  </a:ext>
                </a:extLst>
              </a:tr>
              <a:tr h="292137">
                <a:tc>
                  <a:txBody>
                    <a:bodyPr/>
                    <a:lstStyle/>
                    <a:p>
                      <a:pPr>
                        <a:lnSpc>
                          <a:spcPct val="107000"/>
                        </a:lnSpc>
                        <a:spcAft>
                          <a:spcPts val="800"/>
                        </a:spcAft>
                      </a:pPr>
                      <a:r>
                        <a:rPr lang="it-IT" sz="1100" dirty="0">
                          <a:effectLst/>
                        </a:rPr>
                        <a:t>input</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Valore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80138616"/>
                  </a:ext>
                </a:extLst>
              </a:tr>
              <a:tr h="292137">
                <a:tc>
                  <a:txBody>
                    <a:bodyPr/>
                    <a:lstStyle/>
                    <a:p>
                      <a:pPr>
                        <a:lnSpc>
                          <a:spcPct val="107000"/>
                        </a:lnSpc>
                        <a:spcAft>
                          <a:spcPts val="800"/>
                        </a:spcAft>
                      </a:pPr>
                      <a:r>
                        <a:rPr lang="it-IT" sz="1100" dirty="0">
                          <a:effectLst/>
                        </a:rPr>
                        <a:t>Username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Ugo_Bronte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574985923"/>
                  </a:ext>
                </a:extLst>
              </a:tr>
              <a:tr h="292137">
                <a:tc>
                  <a:txBody>
                    <a:bodyPr/>
                    <a:lstStyle/>
                    <a:p>
                      <a:pPr>
                        <a:lnSpc>
                          <a:spcPct val="107000"/>
                        </a:lnSpc>
                        <a:spcAft>
                          <a:spcPts val="800"/>
                        </a:spcAft>
                      </a:pPr>
                      <a:r>
                        <a:rPr lang="it-IT" sz="1100" dirty="0">
                          <a:effectLst/>
                        </a:rPr>
                        <a:t>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Ugo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07873842"/>
                  </a:ext>
                </a:extLst>
              </a:tr>
              <a:tr h="292137">
                <a:tc>
                  <a:txBody>
                    <a:bodyPr/>
                    <a:lstStyle/>
                    <a:p>
                      <a:pPr>
                        <a:lnSpc>
                          <a:spcPct val="107000"/>
                        </a:lnSpc>
                        <a:spcAft>
                          <a:spcPts val="800"/>
                        </a:spcAft>
                      </a:pPr>
                      <a:r>
                        <a:rPr lang="it-IT" sz="1100" dirty="0">
                          <a:effectLst/>
                        </a:rPr>
                        <a:t>cognome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Bronte</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25631221"/>
                  </a:ext>
                </a:extLst>
              </a:tr>
              <a:tr h="292137">
                <a:tc>
                  <a:txBody>
                    <a:bodyPr/>
                    <a:lstStyle/>
                    <a:p>
                      <a:pPr>
                        <a:lnSpc>
                          <a:spcPct val="107000"/>
                        </a:lnSpc>
                        <a:spcAft>
                          <a:spcPts val="800"/>
                        </a:spcAft>
                      </a:pPr>
                      <a:r>
                        <a:rPr lang="it-IT" sz="1100" dirty="0">
                          <a:effectLst/>
                        </a:rPr>
                        <a:t>Email </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Ugo.bronte69@studenti.unica.it</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92813917"/>
                  </a:ext>
                </a:extLst>
              </a:tr>
              <a:tr h="292137">
                <a:tc>
                  <a:txBody>
                    <a:bodyPr/>
                    <a:lstStyle/>
                    <a:p>
                      <a:pPr>
                        <a:lnSpc>
                          <a:spcPct val="107000"/>
                        </a:lnSpc>
                        <a:spcAft>
                          <a:spcPts val="800"/>
                        </a:spcAft>
                      </a:pPr>
                      <a:r>
                        <a:rPr lang="it-IT" sz="1100" dirty="0">
                          <a:effectLst/>
                        </a:rPr>
                        <a:t>password</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581588789"/>
                  </a:ext>
                </a:extLst>
              </a:tr>
              <a:tr h="292137">
                <a:tc>
                  <a:txBody>
                    <a:bodyPr/>
                    <a:lstStyle/>
                    <a:p>
                      <a:pPr>
                        <a:lnSpc>
                          <a:spcPct val="107000"/>
                        </a:lnSpc>
                        <a:spcAft>
                          <a:spcPts val="800"/>
                        </a:spcAft>
                      </a:pPr>
                      <a:r>
                        <a:rPr lang="it-IT" sz="1100" dirty="0">
                          <a:effectLst/>
                        </a:rPr>
                        <a:t>conferma</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a:effectLst/>
                        </a:rPr>
                        <a:t>password1243</a:t>
                      </a:r>
                      <a:endParaRPr lang="it-IT" sz="110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496175843"/>
                  </a:ext>
                </a:extLst>
              </a:tr>
              <a:tr h="267624">
                <a:tc>
                  <a:txBody>
                    <a:bodyPr/>
                    <a:lstStyle/>
                    <a:p>
                      <a:pPr>
                        <a:lnSpc>
                          <a:spcPct val="107000"/>
                        </a:lnSpc>
                        <a:spcAft>
                          <a:spcPts val="800"/>
                        </a:spcAft>
                      </a:pPr>
                      <a:r>
                        <a:rPr lang="it-IT" sz="1100" dirty="0">
                          <a:effectLst/>
                        </a:rPr>
                        <a:t>ruolo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a:txBody>
                    <a:bodyPr/>
                    <a:lstStyle/>
                    <a:p>
                      <a:pPr>
                        <a:lnSpc>
                          <a:spcPct val="107000"/>
                        </a:lnSpc>
                        <a:spcAft>
                          <a:spcPts val="800"/>
                        </a:spcAft>
                      </a:pPr>
                      <a:r>
                        <a:rPr lang="it-IT" sz="1100" dirty="0">
                          <a:effectLst/>
                        </a:rPr>
                        <a:t>Organizzatore</a:t>
                      </a: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806043510"/>
                  </a:ext>
                </a:extLst>
              </a:tr>
              <a:tr h="490034">
                <a:tc gridSpan="2">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it-IT" sz="1100" dirty="0">
                          <a:effectLst/>
                        </a:rPr>
                        <a:t>2. L'utente invia i dati </a:t>
                      </a:r>
                      <a:endParaRPr lang="it-IT" sz="1100" dirty="0">
                        <a:effectLst/>
                        <a:latin typeface="Calibri" panose="020F0502020204030204" pitchFamily="34" charset="0"/>
                        <a:cs typeface="Arial" panose="020B0604020202020204" pitchFamily="34" charset="0"/>
                      </a:endParaRPr>
                    </a:p>
                  </a:txBody>
                  <a:tcPr marL="67376" marR="67376"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100" dirty="0">
                        <a:effectLst/>
                        <a:latin typeface="Calibri" panose="020F0502020204030204" pitchFamily="34" charset="0"/>
                        <a:cs typeface="Arial" panose="020B0604020202020204" pitchFamily="34" charset="0"/>
                      </a:endParaRPr>
                    </a:p>
                  </a:txBody>
                  <a:tcPr marL="67376" marR="67376" marT="0" marB="0"/>
                </a:tc>
                <a:extLst>
                  <a:ext uri="{0D108BD9-81ED-4DB2-BD59-A6C34878D82A}">
                    <a16:rowId xmlns:a16="http://schemas.microsoft.com/office/drawing/2014/main" val="3569936157"/>
                  </a:ext>
                </a:extLst>
              </a:tr>
              <a:tr h="267624">
                <a:tc gridSpan="2">
                  <a:txBody>
                    <a:bodyPr/>
                    <a:lstStyle/>
                    <a:p>
                      <a:pPr algn="ctr">
                        <a:lnSpc>
                          <a:spcPct val="107000"/>
                        </a:lnSpc>
                        <a:spcAft>
                          <a:spcPts val="800"/>
                        </a:spcAft>
                      </a:pPr>
                      <a:r>
                        <a:rPr lang="it-IT" sz="1100" dirty="0">
                          <a:effectLst/>
                        </a:rPr>
                        <a:t>Oracolo</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666620342"/>
                  </a:ext>
                </a:extLst>
              </a:tr>
              <a:tr h="267624">
                <a:tc gridSpan="2">
                  <a:txBody>
                    <a:bodyPr/>
                    <a:lstStyle/>
                    <a:p>
                      <a:pPr algn="ctr">
                        <a:lnSpc>
                          <a:spcPct val="107000"/>
                        </a:lnSpc>
                        <a:spcAft>
                          <a:spcPts val="800"/>
                        </a:spcAft>
                      </a:pPr>
                      <a:r>
                        <a:rPr lang="it-IT" sz="1100" dirty="0">
                          <a:effectLst/>
                        </a:rPr>
                        <a:t>L'utente ha inviato la richiesta di approvazione</a:t>
                      </a:r>
                      <a:endParaRPr lang="it-IT" sz="1100" dirty="0">
                        <a:effectLst/>
                        <a:latin typeface="Calibri" panose="020F0502020204030204" pitchFamily="34" charset="0"/>
                        <a:ea typeface="Calibri" panose="020F0502020204030204" pitchFamily="34" charset="0"/>
                        <a:cs typeface="Arial" panose="020B0604020202020204" pitchFamily="34" charset="0"/>
                      </a:endParaRPr>
                    </a:p>
                  </a:txBody>
                  <a:tcPr marL="67376" marR="6737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6138"/>
                    </a:solidFill>
                  </a:tcPr>
                </a:tc>
                <a:tc hMerge="1">
                  <a:txBody>
                    <a:bodyPr/>
                    <a:lstStyle/>
                    <a:p>
                      <a:endParaRPr lang="it-IT" sz="1800" dirty="0"/>
                    </a:p>
                  </a:txBody>
                  <a:tcPr marL="89834" marR="89834" marT="44917" marB="44917"/>
                </a:tc>
                <a:extLst>
                  <a:ext uri="{0D108BD9-81ED-4DB2-BD59-A6C34878D82A}">
                    <a16:rowId xmlns:a16="http://schemas.microsoft.com/office/drawing/2014/main" val="2209237992"/>
                  </a:ext>
                </a:extLst>
              </a:tr>
            </a:tbl>
          </a:graphicData>
        </a:graphic>
      </p:graphicFrame>
      <p:pic>
        <p:nvPicPr>
          <p:cNvPr id="15" name="Immagine 14" descr="Immagine che contiene cerchio, logo, simbolo, Carattere&#10;&#10;Descrizione generata automaticamente">
            <a:extLst>
              <a:ext uri="{FF2B5EF4-FFF2-40B4-BE49-F238E27FC236}">
                <a16:creationId xmlns:a16="http://schemas.microsoft.com/office/drawing/2014/main" id="{53DD3564-4F4C-7984-4D21-11C31DC31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25" y="1742557"/>
            <a:ext cx="2661446" cy="3380754"/>
          </a:xfrm>
          <a:prstGeom prst="rect">
            <a:avLst/>
          </a:prstGeom>
        </p:spPr>
      </p:pic>
      <p:sp>
        <p:nvSpPr>
          <p:cNvPr id="2" name="Rettangolo 1">
            <a:extLst>
              <a:ext uri="{FF2B5EF4-FFF2-40B4-BE49-F238E27FC236}">
                <a16:creationId xmlns:a16="http://schemas.microsoft.com/office/drawing/2014/main" id="{37612FBD-AE2D-0AAF-6047-05C6F5F6D4F4}"/>
              </a:ext>
            </a:extLst>
          </p:cNvPr>
          <p:cNvSpPr/>
          <p:nvPr/>
        </p:nvSpPr>
        <p:spPr>
          <a:xfrm>
            <a:off x="-2542268" y="323573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AFA9B0D3-3002-82A0-965F-B586B58C5EA0}"/>
              </a:ext>
            </a:extLst>
          </p:cNvPr>
          <p:cNvSpPr/>
          <p:nvPr/>
        </p:nvSpPr>
        <p:spPr>
          <a:xfrm>
            <a:off x="-2539841" y="3235730"/>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descr="Immagine che contiene logo, cerchio, Carattere, Elementi grafici&#10;&#10;Descrizione generata automaticamente">
            <a:extLst>
              <a:ext uri="{FF2B5EF4-FFF2-40B4-BE49-F238E27FC236}">
                <a16:creationId xmlns:a16="http://schemas.microsoft.com/office/drawing/2014/main" id="{800DCC58-7C35-8FED-138F-41684F5E8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64" y="262478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52AEAD70-7F92-F82F-5A83-DCA5DEB98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851" y="2624788"/>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0C85EE98-3E91-D6B0-B63C-75C6B3045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24" y="2578902"/>
            <a:ext cx="2655248" cy="3395827"/>
          </a:xfrm>
          <a:prstGeom prst="rect">
            <a:avLst/>
          </a:prstGeom>
        </p:spPr>
      </p:pic>
      <p:pic>
        <p:nvPicPr>
          <p:cNvPr id="13" name="Elemento grafico 12" descr="Elenco di controllo contorno">
            <a:extLst>
              <a:ext uri="{FF2B5EF4-FFF2-40B4-BE49-F238E27FC236}">
                <a16:creationId xmlns:a16="http://schemas.microsoft.com/office/drawing/2014/main" id="{52718CB5-A23D-356C-725E-6B49D623A5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061020" y="0"/>
            <a:ext cx="1952379" cy="1952379"/>
          </a:xfrm>
          <a:prstGeom prst="rect">
            <a:avLst/>
          </a:prstGeom>
        </p:spPr>
      </p:pic>
      <p:pic>
        <p:nvPicPr>
          <p:cNvPr id="31" name="Picture 1407708496">
            <a:extLst>
              <a:ext uri="{FF2B5EF4-FFF2-40B4-BE49-F238E27FC236}">
                <a16:creationId xmlns:a16="http://schemas.microsoft.com/office/drawing/2014/main" id="{80EC7EF0-C387-C353-C248-4C892015A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1195" y="1532797"/>
            <a:ext cx="3866592" cy="2272288"/>
          </a:xfrm>
          <a:prstGeom prst="rect">
            <a:avLst/>
          </a:prstGeom>
        </p:spPr>
      </p:pic>
      <p:pic>
        <p:nvPicPr>
          <p:cNvPr id="32" name="Immagine 31">
            <a:extLst>
              <a:ext uri="{FF2B5EF4-FFF2-40B4-BE49-F238E27FC236}">
                <a16:creationId xmlns:a16="http://schemas.microsoft.com/office/drawing/2014/main" id="{9B106B74-C342-E251-EF03-7DC15E372B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5783" y="1525646"/>
            <a:ext cx="3866592" cy="2286589"/>
          </a:xfrm>
          <a:prstGeom prst="rect">
            <a:avLst/>
          </a:prstGeom>
        </p:spPr>
      </p:pic>
      <p:pic>
        <p:nvPicPr>
          <p:cNvPr id="33" name="Immagine 32">
            <a:extLst>
              <a:ext uri="{FF2B5EF4-FFF2-40B4-BE49-F238E27FC236}">
                <a16:creationId xmlns:a16="http://schemas.microsoft.com/office/drawing/2014/main" id="{9B18246B-57BD-46E8-4902-3393297A9A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a:off x="3696720" y="4109452"/>
            <a:ext cx="7643805" cy="2577960"/>
          </a:xfrm>
          <a:prstGeom prst="rect">
            <a:avLst/>
          </a:prstGeom>
          <a:noFill/>
          <a:ln>
            <a:noFill/>
          </a:ln>
        </p:spPr>
      </p:pic>
      <p:sp>
        <p:nvSpPr>
          <p:cNvPr id="34" name="CasellaDiTesto 33">
            <a:extLst>
              <a:ext uri="{FF2B5EF4-FFF2-40B4-BE49-F238E27FC236}">
                <a16:creationId xmlns:a16="http://schemas.microsoft.com/office/drawing/2014/main" id="{FBBF7CC4-92B7-399A-1527-7567BCEE0608}"/>
              </a:ext>
            </a:extLst>
          </p:cNvPr>
          <p:cNvSpPr txBox="1"/>
          <p:nvPr/>
        </p:nvSpPr>
        <p:spPr>
          <a:xfrm>
            <a:off x="2813971" y="122681"/>
            <a:ext cx="9252944" cy="1015663"/>
          </a:xfrm>
          <a:prstGeom prst="rect">
            <a:avLst/>
          </a:prstGeom>
          <a:noFill/>
          <a:ln w="0">
            <a:noFill/>
          </a:ln>
        </p:spPr>
        <p:txBody>
          <a:bodyPr wrap="square" rtlCol="0">
            <a:spAutoFit/>
          </a:bodyPr>
          <a:lstStyle/>
          <a:p>
            <a:pPr algn="ctr"/>
            <a:r>
              <a:rPr lang="it-IT" sz="6000" dirty="0">
                <a:solidFill>
                  <a:schemeClr val="bg1"/>
                </a:solidFill>
                <a:latin typeface="Pokemon Solid" panose="040B0500000000000000" pitchFamily="82" charset="2"/>
              </a:rPr>
              <a:t>Testing Report</a:t>
            </a:r>
          </a:p>
        </p:txBody>
      </p:sp>
    </p:spTree>
    <p:extLst>
      <p:ext uri="{BB962C8B-B14F-4D97-AF65-F5344CB8AC3E}">
        <p14:creationId xmlns:p14="http://schemas.microsoft.com/office/powerpoint/2010/main" val="3780483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1ED42-46CE-021C-1A4D-021DFCFAA7D6}"/>
            </a:ext>
          </a:extLst>
        </p:cNvPr>
        <p:cNvGrpSpPr/>
        <p:nvPr/>
      </p:nvGrpSpPr>
      <p:grpSpPr>
        <a:xfrm>
          <a:off x="0" y="0"/>
          <a:ext cx="0" cy="0"/>
          <a:chOff x="0" y="0"/>
          <a:chExt cx="0" cy="0"/>
        </a:xfrm>
      </p:grpSpPr>
      <p:pic>
        <p:nvPicPr>
          <p:cNvPr id="8" name="Picture 1407708496">
            <a:extLst>
              <a:ext uri="{FF2B5EF4-FFF2-40B4-BE49-F238E27FC236}">
                <a16:creationId xmlns:a16="http://schemas.microsoft.com/office/drawing/2014/main" id="{88183CFE-2F64-8E68-04FD-915119C10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073" y="3654282"/>
            <a:ext cx="497115" cy="292141"/>
          </a:xfrm>
          <a:prstGeom prst="rect">
            <a:avLst/>
          </a:prstGeom>
        </p:spPr>
      </p:pic>
      <p:pic>
        <p:nvPicPr>
          <p:cNvPr id="9" name="Immagine 8">
            <a:extLst>
              <a:ext uri="{FF2B5EF4-FFF2-40B4-BE49-F238E27FC236}">
                <a16:creationId xmlns:a16="http://schemas.microsoft.com/office/drawing/2014/main" id="{B02DBA84-90D1-FAA8-5CE3-63E54E61B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921" y="3652444"/>
            <a:ext cx="497115" cy="293979"/>
          </a:xfrm>
          <a:prstGeom prst="rect">
            <a:avLst/>
          </a:prstGeom>
        </p:spPr>
      </p:pic>
      <p:pic>
        <p:nvPicPr>
          <p:cNvPr id="10" name="Immagine 9">
            <a:extLst>
              <a:ext uri="{FF2B5EF4-FFF2-40B4-BE49-F238E27FC236}">
                <a16:creationId xmlns:a16="http://schemas.microsoft.com/office/drawing/2014/main" id="{7A8D2793-67F8-3DE4-21D9-93278442B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157260" y="3650709"/>
            <a:ext cx="982739" cy="331440"/>
          </a:xfrm>
          <a:prstGeom prst="rect">
            <a:avLst/>
          </a:prstGeom>
          <a:noFill/>
          <a:ln>
            <a:noFill/>
          </a:ln>
        </p:spPr>
      </p:pic>
      <p:sp>
        <p:nvSpPr>
          <p:cNvPr id="2" name="Rettangolo 1">
            <a:extLst>
              <a:ext uri="{FF2B5EF4-FFF2-40B4-BE49-F238E27FC236}">
                <a16:creationId xmlns:a16="http://schemas.microsoft.com/office/drawing/2014/main" id="{D619780E-1CD3-6258-0930-94C2616C0597}"/>
              </a:ext>
            </a:extLst>
          </p:cNvPr>
          <p:cNvSpPr/>
          <p:nvPr/>
        </p:nvSpPr>
        <p:spPr>
          <a:xfrm>
            <a:off x="7136576" y="3127982"/>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E5178373-BB00-4A91-328F-F67C3F47DE0D}"/>
              </a:ext>
            </a:extLst>
          </p:cNvPr>
          <p:cNvSpPr/>
          <p:nvPr/>
        </p:nvSpPr>
        <p:spPr>
          <a:xfrm>
            <a:off x="7139003" y="3127982"/>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686E6B06-3EEC-C58F-0234-148D8843CDC1}"/>
              </a:ext>
            </a:extLst>
          </p:cNvPr>
          <p:cNvSpPr/>
          <p:nvPr/>
        </p:nvSpPr>
        <p:spPr>
          <a:xfrm>
            <a:off x="10157260" y="3271558"/>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199C8E32-6DB9-C4F8-E000-901ABC3655A4}"/>
              </a:ext>
            </a:extLst>
          </p:cNvPr>
          <p:cNvSpPr/>
          <p:nvPr/>
        </p:nvSpPr>
        <p:spPr>
          <a:xfrm>
            <a:off x="10157260" y="3271558"/>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1637009E-A83A-F673-AC3F-D381FCC67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017" y="8138678"/>
            <a:ext cx="8924925" cy="1228725"/>
          </a:xfrm>
          <a:prstGeom prst="rect">
            <a:avLst/>
          </a:prstGeom>
        </p:spPr>
      </p:pic>
      <p:sp>
        <p:nvSpPr>
          <p:cNvPr id="3" name="CasellaDiTesto 2">
            <a:extLst>
              <a:ext uri="{FF2B5EF4-FFF2-40B4-BE49-F238E27FC236}">
                <a16:creationId xmlns:a16="http://schemas.microsoft.com/office/drawing/2014/main" id="{9D575889-502A-BFD6-9CE3-05BA14000F53}"/>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06752F77-CCC0-E6BB-FEB6-E333C4040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0558" y="2539986"/>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B413D8E6-A8DA-A0D4-3196-AA57AC2936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480" y="2517040"/>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DE3CE75F-E39F-3329-17E3-583D30A648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8397" y="2539984"/>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E5A4C1BE-D4C5-AF43-DADE-31CDABBD84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0" y="2494096"/>
            <a:ext cx="2655248" cy="3395827"/>
          </a:xfrm>
          <a:prstGeom prst="rect">
            <a:avLst/>
          </a:prstGeom>
        </p:spPr>
      </p:pic>
    </p:spTree>
    <p:extLst>
      <p:ext uri="{BB962C8B-B14F-4D97-AF65-F5344CB8AC3E}">
        <p14:creationId xmlns:p14="http://schemas.microsoft.com/office/powerpoint/2010/main" val="8168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D98FF-9D0D-E159-2D2E-B52D9F77354C}"/>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7AB46A08-3BE3-67A8-DFBE-C19CDFA5E453}"/>
              </a:ext>
            </a:extLst>
          </p:cNvPr>
          <p:cNvSpPr/>
          <p:nvPr/>
        </p:nvSpPr>
        <p:spPr>
          <a:xfrm>
            <a:off x="5996265" y="3206370"/>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F4B9AE8E-C072-80CB-7937-33E46C81CA5C}"/>
              </a:ext>
            </a:extLst>
          </p:cNvPr>
          <p:cNvSpPr/>
          <p:nvPr/>
        </p:nvSpPr>
        <p:spPr>
          <a:xfrm>
            <a:off x="5706613" y="3127982"/>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C2EF14E0-16BE-D1AD-A57D-887970559A25}"/>
              </a:ext>
            </a:extLst>
          </p:cNvPr>
          <p:cNvSpPr/>
          <p:nvPr/>
        </p:nvSpPr>
        <p:spPr>
          <a:xfrm>
            <a:off x="5940298" y="3336746"/>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AFC47FA9-5CA0-6BB2-8CAC-3E74750E5C15}"/>
              </a:ext>
            </a:extLst>
          </p:cNvPr>
          <p:cNvSpPr/>
          <p:nvPr/>
        </p:nvSpPr>
        <p:spPr>
          <a:xfrm>
            <a:off x="5582214" y="3271558"/>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7AF08F04-12EF-3171-483F-DE5AE6EEC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017" y="8138678"/>
            <a:ext cx="8924925" cy="1228725"/>
          </a:xfrm>
          <a:prstGeom prst="rect">
            <a:avLst/>
          </a:prstGeom>
        </p:spPr>
      </p:pic>
      <p:sp>
        <p:nvSpPr>
          <p:cNvPr id="3" name="CasellaDiTesto 2">
            <a:extLst>
              <a:ext uri="{FF2B5EF4-FFF2-40B4-BE49-F238E27FC236}">
                <a16:creationId xmlns:a16="http://schemas.microsoft.com/office/drawing/2014/main" id="{3173D631-CC83-DB20-6A99-F4F53109C9EB}"/>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CB5EC125-825F-DA40-7C6A-98F54429A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453" y="2494096"/>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048670C6-A5B1-5350-E076-08BE4B1F1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53" y="2517038"/>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7D919E92-8561-FF7D-D761-1AA6109C7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026" y="2539980"/>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570FEEE-0DCC-8AD6-2CE1-ECAD8D25F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966" y="2456585"/>
            <a:ext cx="2655248" cy="3395827"/>
          </a:xfrm>
          <a:prstGeom prst="rect">
            <a:avLst/>
          </a:prstGeom>
        </p:spPr>
      </p:pic>
      <p:sp>
        <p:nvSpPr>
          <p:cNvPr id="8" name="CasellaDiTesto 7">
            <a:extLst>
              <a:ext uri="{FF2B5EF4-FFF2-40B4-BE49-F238E27FC236}">
                <a16:creationId xmlns:a16="http://schemas.microsoft.com/office/drawing/2014/main" id="{E34AD67F-E77E-E78B-39B3-2E3A6D987E8C}"/>
              </a:ext>
            </a:extLst>
          </p:cNvPr>
          <p:cNvSpPr txBox="1"/>
          <p:nvPr/>
        </p:nvSpPr>
        <p:spPr>
          <a:xfrm>
            <a:off x="0" y="11364724"/>
            <a:ext cx="12191999" cy="1015663"/>
          </a:xfrm>
          <a:prstGeom prst="rect">
            <a:avLst/>
          </a:prstGeom>
          <a:noFill/>
          <a:ln w="0">
            <a:noFill/>
          </a:ln>
        </p:spPr>
        <p:txBody>
          <a:bodyPr wrap="square" rtlCol="0">
            <a:spAutoFit/>
          </a:bodyPr>
          <a:lstStyle/>
          <a:p>
            <a:pPr algn="ctr"/>
            <a:r>
              <a:rPr lang="it-IT" sz="6000" dirty="0">
                <a:ln w="38100">
                  <a:solidFill>
                    <a:srgbClr val="386ABB"/>
                  </a:solidFill>
                </a:ln>
                <a:solidFill>
                  <a:srgbClr val="FFCC03"/>
                </a:solidFill>
                <a:latin typeface="Pokemon Solid" panose="040B0500000000000000" pitchFamily="82" charset="2"/>
              </a:rPr>
              <a:t>Fine</a:t>
            </a:r>
          </a:p>
        </p:txBody>
      </p:sp>
    </p:spTree>
    <p:extLst>
      <p:ext uri="{BB962C8B-B14F-4D97-AF65-F5344CB8AC3E}">
        <p14:creationId xmlns:p14="http://schemas.microsoft.com/office/powerpoint/2010/main" val="2456861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F08F-B898-0D97-6A6A-F638E422FC40}"/>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7DC06F04-040D-B9AF-A96B-276D712352D5}"/>
              </a:ext>
            </a:extLst>
          </p:cNvPr>
          <p:cNvSpPr/>
          <p:nvPr/>
        </p:nvSpPr>
        <p:spPr>
          <a:xfrm>
            <a:off x="5996266" y="-5745017"/>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CF602151-5301-DF27-1B1D-31973FD1E6CF}"/>
              </a:ext>
            </a:extLst>
          </p:cNvPr>
          <p:cNvSpPr/>
          <p:nvPr/>
        </p:nvSpPr>
        <p:spPr>
          <a:xfrm>
            <a:off x="5706614" y="-5823405"/>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604D0E36-93D6-887B-4FAA-B0A5CC432747}"/>
              </a:ext>
            </a:extLst>
          </p:cNvPr>
          <p:cNvSpPr/>
          <p:nvPr/>
        </p:nvSpPr>
        <p:spPr>
          <a:xfrm>
            <a:off x="5940299" y="-5614641"/>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F3102F58-E244-0E84-E8CD-D88DF55ABF9E}"/>
              </a:ext>
            </a:extLst>
          </p:cNvPr>
          <p:cNvSpPr/>
          <p:nvPr/>
        </p:nvSpPr>
        <p:spPr>
          <a:xfrm>
            <a:off x="5582215" y="-5679829"/>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71CE87DF-D261-23D4-9BFC-C2A9A0FA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37" y="682262"/>
            <a:ext cx="8924925" cy="1228725"/>
          </a:xfrm>
          <a:prstGeom prst="rect">
            <a:avLst/>
          </a:prstGeom>
        </p:spPr>
      </p:pic>
      <p:sp>
        <p:nvSpPr>
          <p:cNvPr id="3" name="CasellaDiTesto 2">
            <a:extLst>
              <a:ext uri="{FF2B5EF4-FFF2-40B4-BE49-F238E27FC236}">
                <a16:creationId xmlns:a16="http://schemas.microsoft.com/office/drawing/2014/main" id="{750D7B90-29BD-EC79-D77F-45D05FBEB25D}"/>
              </a:ext>
            </a:extLst>
          </p:cNvPr>
          <p:cNvSpPr txBox="1"/>
          <p:nvPr/>
        </p:nvSpPr>
        <p:spPr>
          <a:xfrm>
            <a:off x="682582" y="-8588038"/>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60D27AAD-F75D-BFCA-4188-1DAC0DF56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454" y="-6457291"/>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5D70F38A-E560-9136-F265-755476620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54" y="-6434349"/>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B3D3078F-268C-0814-C418-7307F3388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027" y="-6411407"/>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A88EAAD7-39EC-65A8-5A9D-14BEC8C7C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967" y="-6494802"/>
            <a:ext cx="2655248" cy="3395827"/>
          </a:xfrm>
          <a:prstGeom prst="rect">
            <a:avLst/>
          </a:prstGeom>
        </p:spPr>
      </p:pic>
      <p:sp>
        <p:nvSpPr>
          <p:cNvPr id="8" name="CasellaDiTesto 7">
            <a:extLst>
              <a:ext uri="{FF2B5EF4-FFF2-40B4-BE49-F238E27FC236}">
                <a16:creationId xmlns:a16="http://schemas.microsoft.com/office/drawing/2014/main" id="{5B13218C-4DAF-7CBC-0D46-9D0893CFEDD5}"/>
              </a:ext>
            </a:extLst>
          </p:cNvPr>
          <p:cNvSpPr txBox="1"/>
          <p:nvPr/>
        </p:nvSpPr>
        <p:spPr>
          <a:xfrm>
            <a:off x="1" y="2921168"/>
            <a:ext cx="12191999" cy="1015663"/>
          </a:xfrm>
          <a:prstGeom prst="rect">
            <a:avLst/>
          </a:prstGeom>
          <a:noFill/>
          <a:ln w="0">
            <a:noFill/>
          </a:ln>
        </p:spPr>
        <p:txBody>
          <a:bodyPr wrap="square" rtlCol="0">
            <a:spAutoFit/>
          </a:bodyPr>
          <a:lstStyle/>
          <a:p>
            <a:pPr algn="ctr"/>
            <a:r>
              <a:rPr lang="it-IT" sz="6000" dirty="0">
                <a:ln w="38100">
                  <a:solidFill>
                    <a:srgbClr val="386ABB"/>
                  </a:solidFill>
                </a:ln>
                <a:solidFill>
                  <a:srgbClr val="FFCC03"/>
                </a:solidFill>
                <a:latin typeface="Pokemon Solid" panose="040B0500000000000000" pitchFamily="82" charset="2"/>
              </a:rPr>
              <a:t>Fine</a:t>
            </a:r>
          </a:p>
        </p:txBody>
      </p:sp>
      <p:pic>
        <p:nvPicPr>
          <p:cNvPr id="12" name="Immagine 11" descr="Immagine che contiene Viso umano, uomo, Fronte, schizzo&#10;&#10;Descrizione generata automaticamente">
            <a:extLst>
              <a:ext uri="{FF2B5EF4-FFF2-40B4-BE49-F238E27FC236}">
                <a16:creationId xmlns:a16="http://schemas.microsoft.com/office/drawing/2014/main" id="{F763FF59-B2F5-1666-21AE-15A8902895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0863" y="6858000"/>
            <a:ext cx="2477455" cy="2473491"/>
          </a:xfrm>
          <a:prstGeom prst="rect">
            <a:avLst/>
          </a:prstGeom>
        </p:spPr>
      </p:pic>
    </p:spTree>
    <p:extLst>
      <p:ext uri="{BB962C8B-B14F-4D97-AF65-F5344CB8AC3E}">
        <p14:creationId xmlns:p14="http://schemas.microsoft.com/office/powerpoint/2010/main" val="362550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1EEB0-A3A8-1821-F0F9-759637C1D696}"/>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979CE685-F3DE-A304-7F61-547047F86484}"/>
              </a:ext>
            </a:extLst>
          </p:cNvPr>
          <p:cNvSpPr/>
          <p:nvPr/>
        </p:nvSpPr>
        <p:spPr>
          <a:xfrm>
            <a:off x="5996266" y="-5745017"/>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2A83CA55-B364-0581-B212-8918C46CD722}"/>
              </a:ext>
            </a:extLst>
          </p:cNvPr>
          <p:cNvSpPr/>
          <p:nvPr/>
        </p:nvSpPr>
        <p:spPr>
          <a:xfrm>
            <a:off x="5706614" y="-5823405"/>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19A473D-DE76-E296-2F19-F489BB92539A}"/>
              </a:ext>
            </a:extLst>
          </p:cNvPr>
          <p:cNvSpPr/>
          <p:nvPr/>
        </p:nvSpPr>
        <p:spPr>
          <a:xfrm>
            <a:off x="5940299" y="-5614641"/>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AF9533E3-645D-05C0-78C9-26CB410763A1}"/>
              </a:ext>
            </a:extLst>
          </p:cNvPr>
          <p:cNvSpPr/>
          <p:nvPr/>
        </p:nvSpPr>
        <p:spPr>
          <a:xfrm>
            <a:off x="5582215" y="-5679829"/>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351371EB-CCAE-1E70-7CEB-B61CEF80D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37" y="682262"/>
            <a:ext cx="8924925" cy="1228725"/>
          </a:xfrm>
          <a:prstGeom prst="rect">
            <a:avLst/>
          </a:prstGeom>
        </p:spPr>
      </p:pic>
      <p:sp>
        <p:nvSpPr>
          <p:cNvPr id="3" name="CasellaDiTesto 2">
            <a:extLst>
              <a:ext uri="{FF2B5EF4-FFF2-40B4-BE49-F238E27FC236}">
                <a16:creationId xmlns:a16="http://schemas.microsoft.com/office/drawing/2014/main" id="{AB0398B2-5CB3-91BA-EFF7-67DF37DA9E34}"/>
              </a:ext>
            </a:extLst>
          </p:cNvPr>
          <p:cNvSpPr txBox="1"/>
          <p:nvPr/>
        </p:nvSpPr>
        <p:spPr>
          <a:xfrm>
            <a:off x="682582" y="-8588038"/>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EDA7BAF-1562-40AF-0525-E73DC9EBE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454" y="-6457291"/>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9BA6A452-1DA5-472E-D9FD-F1656713B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54" y="-6434349"/>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3361EF4C-845D-486B-457D-36CE1493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027" y="-6411407"/>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F81DE98D-6C2E-86AB-6A1A-193AD3BC8C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967" y="-6494802"/>
            <a:ext cx="2655248" cy="3395827"/>
          </a:xfrm>
          <a:prstGeom prst="rect">
            <a:avLst/>
          </a:prstGeom>
        </p:spPr>
      </p:pic>
      <p:sp>
        <p:nvSpPr>
          <p:cNvPr id="8" name="CasellaDiTesto 7">
            <a:extLst>
              <a:ext uri="{FF2B5EF4-FFF2-40B4-BE49-F238E27FC236}">
                <a16:creationId xmlns:a16="http://schemas.microsoft.com/office/drawing/2014/main" id="{CFADABA3-3EE9-D1C6-DB96-26F160427CF6}"/>
              </a:ext>
            </a:extLst>
          </p:cNvPr>
          <p:cNvSpPr txBox="1"/>
          <p:nvPr/>
        </p:nvSpPr>
        <p:spPr>
          <a:xfrm>
            <a:off x="1" y="2921168"/>
            <a:ext cx="12191999" cy="1015663"/>
          </a:xfrm>
          <a:prstGeom prst="rect">
            <a:avLst/>
          </a:prstGeom>
          <a:noFill/>
          <a:ln w="0">
            <a:noFill/>
          </a:ln>
        </p:spPr>
        <p:txBody>
          <a:bodyPr wrap="square" rtlCol="0">
            <a:spAutoFit/>
          </a:bodyPr>
          <a:lstStyle/>
          <a:p>
            <a:pPr algn="ctr"/>
            <a:r>
              <a:rPr lang="it-IT" sz="6000" dirty="0">
                <a:ln w="38100">
                  <a:solidFill>
                    <a:srgbClr val="386ABB"/>
                  </a:solidFill>
                </a:ln>
                <a:solidFill>
                  <a:srgbClr val="FFCC03"/>
                </a:solidFill>
                <a:latin typeface="Pokemon Solid" panose="040B0500000000000000" pitchFamily="82" charset="2"/>
              </a:rPr>
              <a:t>Fine</a:t>
            </a:r>
          </a:p>
        </p:txBody>
      </p:sp>
      <p:pic>
        <p:nvPicPr>
          <p:cNvPr id="12" name="Immagine 11" descr="Immagine che contiene Viso umano, uomo, Fronte, schizzo&#10;&#10;Descrizione generata automaticamente">
            <a:extLst>
              <a:ext uri="{FF2B5EF4-FFF2-40B4-BE49-F238E27FC236}">
                <a16:creationId xmlns:a16="http://schemas.microsoft.com/office/drawing/2014/main" id="{8A8025E6-0EA2-BB04-E026-B551322E22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7272" y="4384509"/>
            <a:ext cx="2477455" cy="2473491"/>
          </a:xfrm>
          <a:prstGeom prst="rect">
            <a:avLst/>
          </a:prstGeom>
        </p:spPr>
      </p:pic>
    </p:spTree>
    <p:extLst>
      <p:ext uri="{BB962C8B-B14F-4D97-AF65-F5344CB8AC3E}">
        <p14:creationId xmlns:p14="http://schemas.microsoft.com/office/powerpoint/2010/main" val="36532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59DC6-7F49-5B7D-5FF7-DE5532EB8830}"/>
            </a:ext>
          </a:extLst>
        </p:cNvPr>
        <p:cNvGrpSpPr/>
        <p:nvPr/>
      </p:nvGrpSpPr>
      <p:grpSpPr>
        <a:xfrm>
          <a:off x="0" y="0"/>
          <a:ext cx="0" cy="0"/>
          <a:chOff x="0" y="0"/>
          <a:chExt cx="0" cy="0"/>
        </a:xfrm>
      </p:grpSpPr>
      <p:sp>
        <p:nvSpPr>
          <p:cNvPr id="2" name="Rettangolo 1">
            <a:extLst>
              <a:ext uri="{FF2B5EF4-FFF2-40B4-BE49-F238E27FC236}">
                <a16:creationId xmlns:a16="http://schemas.microsoft.com/office/drawing/2014/main" id="{04F4B5E7-5BA7-6519-2D5C-34099A230D74}"/>
              </a:ext>
            </a:extLst>
          </p:cNvPr>
          <p:cNvSpPr/>
          <p:nvPr/>
        </p:nvSpPr>
        <p:spPr>
          <a:xfrm>
            <a:off x="5996266" y="-5745017"/>
            <a:ext cx="952500" cy="1333500"/>
          </a:xfrm>
          <a:prstGeom prst="rect">
            <a:avLst/>
          </a:prstGeom>
          <a:solidFill>
            <a:srgbClr val="4819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4">
            <a:extLst>
              <a:ext uri="{FF2B5EF4-FFF2-40B4-BE49-F238E27FC236}">
                <a16:creationId xmlns:a16="http://schemas.microsoft.com/office/drawing/2014/main" id="{4178C0A5-6A1B-A17D-1B07-C77C6486AE86}"/>
              </a:ext>
            </a:extLst>
          </p:cNvPr>
          <p:cNvSpPr/>
          <p:nvPr/>
        </p:nvSpPr>
        <p:spPr>
          <a:xfrm>
            <a:off x="5706614" y="-5823405"/>
            <a:ext cx="952500" cy="1333500"/>
          </a:xfrm>
          <a:prstGeom prst="rect">
            <a:avLst/>
          </a:prstGeom>
          <a:solidFill>
            <a:srgbClr val="8B3E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7EBAE15C-FED1-7522-34BF-79609024E231}"/>
              </a:ext>
            </a:extLst>
          </p:cNvPr>
          <p:cNvSpPr/>
          <p:nvPr/>
        </p:nvSpPr>
        <p:spPr>
          <a:xfrm>
            <a:off x="5940299" y="-5614641"/>
            <a:ext cx="952500" cy="1333500"/>
          </a:xfrm>
          <a:prstGeom prst="rect">
            <a:avLst/>
          </a:prstGeom>
          <a:solidFill>
            <a:srgbClr val="9940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ettangolo 5">
            <a:extLst>
              <a:ext uri="{FF2B5EF4-FFF2-40B4-BE49-F238E27FC236}">
                <a16:creationId xmlns:a16="http://schemas.microsoft.com/office/drawing/2014/main" id="{73DBFFBB-E852-AD9F-AACC-1E09F3CDD9A9}"/>
              </a:ext>
            </a:extLst>
          </p:cNvPr>
          <p:cNvSpPr/>
          <p:nvPr/>
        </p:nvSpPr>
        <p:spPr>
          <a:xfrm>
            <a:off x="5582215" y="-5679829"/>
            <a:ext cx="952500" cy="1333500"/>
          </a:xfrm>
          <a:prstGeom prst="rect">
            <a:avLst/>
          </a:prstGeom>
          <a:solidFill>
            <a:srgbClr val="EE61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DA9A5F7C-95B3-5024-D624-844843F5F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37" y="682262"/>
            <a:ext cx="8924925" cy="1228725"/>
          </a:xfrm>
          <a:prstGeom prst="rect">
            <a:avLst/>
          </a:prstGeom>
        </p:spPr>
      </p:pic>
      <p:sp>
        <p:nvSpPr>
          <p:cNvPr id="3" name="CasellaDiTesto 2">
            <a:extLst>
              <a:ext uri="{FF2B5EF4-FFF2-40B4-BE49-F238E27FC236}">
                <a16:creationId xmlns:a16="http://schemas.microsoft.com/office/drawing/2014/main" id="{9E7CA402-683B-6229-CAB1-1966F802EAAA}"/>
              </a:ext>
            </a:extLst>
          </p:cNvPr>
          <p:cNvSpPr txBox="1"/>
          <p:nvPr/>
        </p:nvSpPr>
        <p:spPr>
          <a:xfrm>
            <a:off x="682582" y="-8588038"/>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5" name="Immagine 14" descr="Immagine che contiene cerchio, logo, simbolo, Carattere&#10;&#10;Descrizione generata automaticamente">
            <a:extLst>
              <a:ext uri="{FF2B5EF4-FFF2-40B4-BE49-F238E27FC236}">
                <a16:creationId xmlns:a16="http://schemas.microsoft.com/office/drawing/2014/main" id="{A7CCDF10-F0F8-F37E-7E8D-D136DF922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454" y="-6457291"/>
            <a:ext cx="2637188" cy="3349940"/>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8807F64E-2C14-4B81-7504-E4133A168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54" y="-6434349"/>
            <a:ext cx="2637188" cy="3349941"/>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2412A2C8-8AE5-C91D-F2AA-2D2499D99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027" y="-6411407"/>
            <a:ext cx="2637188" cy="3349941"/>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BAF5AF50-54CB-EC00-E13B-81AE018009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967" y="-6494802"/>
            <a:ext cx="2655248" cy="3395827"/>
          </a:xfrm>
          <a:prstGeom prst="rect">
            <a:avLst/>
          </a:prstGeom>
        </p:spPr>
      </p:pic>
      <p:sp>
        <p:nvSpPr>
          <p:cNvPr id="8" name="CasellaDiTesto 7">
            <a:extLst>
              <a:ext uri="{FF2B5EF4-FFF2-40B4-BE49-F238E27FC236}">
                <a16:creationId xmlns:a16="http://schemas.microsoft.com/office/drawing/2014/main" id="{1BA32925-CEC1-558C-C8CC-6AEEDBBA6D65}"/>
              </a:ext>
            </a:extLst>
          </p:cNvPr>
          <p:cNvSpPr txBox="1"/>
          <p:nvPr/>
        </p:nvSpPr>
        <p:spPr>
          <a:xfrm>
            <a:off x="1" y="2921168"/>
            <a:ext cx="12191999" cy="1015663"/>
          </a:xfrm>
          <a:prstGeom prst="rect">
            <a:avLst/>
          </a:prstGeom>
          <a:noFill/>
          <a:ln w="0">
            <a:noFill/>
          </a:ln>
        </p:spPr>
        <p:txBody>
          <a:bodyPr wrap="square" rtlCol="0">
            <a:spAutoFit/>
          </a:bodyPr>
          <a:lstStyle/>
          <a:p>
            <a:pPr algn="ctr"/>
            <a:r>
              <a:rPr lang="it-IT" sz="6000" dirty="0">
                <a:ln w="38100">
                  <a:solidFill>
                    <a:srgbClr val="386ABB"/>
                  </a:solidFill>
                </a:ln>
                <a:solidFill>
                  <a:srgbClr val="FFCC03"/>
                </a:solidFill>
                <a:latin typeface="Pokemon Solid" panose="040B0500000000000000" pitchFamily="82" charset="2"/>
              </a:rPr>
              <a:t>Fine</a:t>
            </a:r>
          </a:p>
        </p:txBody>
      </p:sp>
      <p:pic>
        <p:nvPicPr>
          <p:cNvPr id="12" name="Immagine 11" descr="Immagine che contiene Viso umano, uomo, Fronte, schizzo&#10;&#10;Descrizione generata automaticamente">
            <a:extLst>
              <a:ext uri="{FF2B5EF4-FFF2-40B4-BE49-F238E27FC236}">
                <a16:creationId xmlns:a16="http://schemas.microsoft.com/office/drawing/2014/main" id="{07C7D4F9-DB2C-05F0-A663-4CF3E4F07F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7272" y="4384509"/>
            <a:ext cx="2477455" cy="2473491"/>
          </a:xfrm>
          <a:prstGeom prst="rect">
            <a:avLst/>
          </a:prstGeom>
        </p:spPr>
      </p:pic>
    </p:spTree>
    <p:extLst>
      <p:ext uri="{BB962C8B-B14F-4D97-AF65-F5344CB8AC3E}">
        <p14:creationId xmlns:p14="http://schemas.microsoft.com/office/powerpoint/2010/main" val="118637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C6ED6F97-D7E9-46B3-204D-14FE194922E3}"/>
              </a:ext>
            </a:extLst>
          </p:cNvPr>
          <p:cNvSpPr/>
          <p:nvPr/>
        </p:nvSpPr>
        <p:spPr>
          <a:xfrm>
            <a:off x="991754" y="3160849"/>
            <a:ext cx="952500" cy="1333500"/>
          </a:xfrm>
          <a:prstGeom prst="rect">
            <a:avLst/>
          </a:prstGeom>
          <a:solidFill>
            <a:srgbClr val="AB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981F11BF-369C-E430-DAE6-6799D08BC15C}"/>
              </a:ext>
            </a:extLst>
          </p:cNvPr>
          <p:cNvSpPr/>
          <p:nvPr/>
        </p:nvSpPr>
        <p:spPr>
          <a:xfrm>
            <a:off x="991754" y="3160848"/>
            <a:ext cx="952500" cy="1333500"/>
          </a:xfrm>
          <a:prstGeom prst="rect">
            <a:avLst/>
          </a:prstGeom>
          <a:solidFill>
            <a:srgbClr val="FD4B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sp>
        <p:nvSpPr>
          <p:cNvPr id="3" name="CasellaDiTesto 2">
            <a:extLst>
              <a:ext uri="{FF2B5EF4-FFF2-40B4-BE49-F238E27FC236}">
                <a16:creationId xmlns:a16="http://schemas.microsoft.com/office/drawing/2014/main" id="{FE4390CA-EDC7-7703-4DC3-D3BEBEA09EC3}"/>
              </a:ext>
            </a:extLst>
          </p:cNvPr>
          <p:cNvSpPr txBox="1"/>
          <p:nvPr/>
        </p:nvSpPr>
        <p:spPr>
          <a:xfrm>
            <a:off x="682581" y="363349"/>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pic>
        <p:nvPicPr>
          <p:cNvPr id="13" name="Immagine 12" descr="Immagine che contiene vestiti, calzature, cartone animato, persona&#10;&#10;Descrizione generata automaticamente">
            <a:extLst>
              <a:ext uri="{FF2B5EF4-FFF2-40B4-BE49-F238E27FC236}">
                <a16:creationId xmlns:a16="http://schemas.microsoft.com/office/drawing/2014/main" id="{C1A62E12-A233-E33C-FABC-DCCA2A9A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471" y="9439173"/>
            <a:ext cx="1932573" cy="4602388"/>
          </a:xfrm>
          <a:prstGeom prst="rect">
            <a:avLst/>
          </a:prstGeom>
        </p:spPr>
      </p:pic>
      <p:pic>
        <p:nvPicPr>
          <p:cNvPr id="22" name="Immagine 21" descr="Immagine che contiene cartone animato, vestiti, schizzo, illustrazione&#10;&#10;Descrizione generata automaticamente">
            <a:extLst>
              <a:ext uri="{FF2B5EF4-FFF2-40B4-BE49-F238E27FC236}">
                <a16:creationId xmlns:a16="http://schemas.microsoft.com/office/drawing/2014/main" id="{820DAFB1-B22A-952C-DEF6-CFC2716BB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8946" y="9181643"/>
            <a:ext cx="2145972" cy="3586418"/>
          </a:xfrm>
          <a:prstGeom prst="rect">
            <a:avLst/>
          </a:prstGeom>
        </p:spPr>
      </p:pic>
      <p:pic>
        <p:nvPicPr>
          <p:cNvPr id="33" name="Immagine 32" descr="Immagine che contiene cartone animato, schizzo, disegno, calzature&#10;&#10;Descrizione generata automaticamente">
            <a:extLst>
              <a:ext uri="{FF2B5EF4-FFF2-40B4-BE49-F238E27FC236}">
                <a16:creationId xmlns:a16="http://schemas.microsoft.com/office/drawing/2014/main" id="{FCE87ADA-41C1-08A5-084C-B23BE023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073" y="9058531"/>
            <a:ext cx="4389830" cy="4347702"/>
          </a:xfrm>
          <a:prstGeom prst="rect">
            <a:avLst/>
          </a:prstGeom>
        </p:spPr>
      </p:pic>
      <p:sp>
        <p:nvSpPr>
          <p:cNvPr id="34" name="CasellaDiTesto 33">
            <a:extLst>
              <a:ext uri="{FF2B5EF4-FFF2-40B4-BE49-F238E27FC236}">
                <a16:creationId xmlns:a16="http://schemas.microsoft.com/office/drawing/2014/main" id="{2115C170-934D-6C8D-1757-13F31DD240AA}"/>
              </a:ext>
            </a:extLst>
          </p:cNvPr>
          <p:cNvSpPr txBox="1"/>
          <p:nvPr/>
        </p:nvSpPr>
        <p:spPr>
          <a:xfrm>
            <a:off x="884458" y="8165980"/>
            <a:ext cx="2054601" cy="1015663"/>
          </a:xfrm>
          <a:prstGeom prst="rect">
            <a:avLst/>
          </a:prstGeom>
          <a:noFill/>
        </p:spPr>
        <p:txBody>
          <a:bodyPr wrap="square" rtlCol="0">
            <a:spAutoFit/>
          </a:bodyPr>
          <a:lstStyle/>
          <a:p>
            <a:pPr algn="ctr"/>
            <a:r>
              <a:rPr lang="it-IT" sz="2800" dirty="0">
                <a:latin typeface="Pokemon Solid" panose="040B0500000000000000" pitchFamily="82" charset="2"/>
              </a:rPr>
              <a:t>Giocatore</a:t>
            </a:r>
          </a:p>
          <a:p>
            <a:pPr algn="ctr"/>
            <a:r>
              <a:rPr lang="it-IT" sz="1600" dirty="0">
                <a:latin typeface="Pokemon Solid" panose="040B0500000000000000" pitchFamily="82" charset="2"/>
              </a:rPr>
              <a:t>Persona che partecipa ai tornei</a:t>
            </a:r>
          </a:p>
        </p:txBody>
      </p:sp>
      <p:sp>
        <p:nvSpPr>
          <p:cNvPr id="35" name="CasellaDiTesto 34">
            <a:extLst>
              <a:ext uri="{FF2B5EF4-FFF2-40B4-BE49-F238E27FC236}">
                <a16:creationId xmlns:a16="http://schemas.microsoft.com/office/drawing/2014/main" id="{DAB3BCB1-2165-C773-E668-BB7934016175}"/>
              </a:ext>
            </a:extLst>
          </p:cNvPr>
          <p:cNvSpPr txBox="1"/>
          <p:nvPr/>
        </p:nvSpPr>
        <p:spPr>
          <a:xfrm>
            <a:off x="5120149" y="7609685"/>
            <a:ext cx="2130953" cy="1015663"/>
          </a:xfrm>
          <a:prstGeom prst="rect">
            <a:avLst/>
          </a:prstGeom>
          <a:noFill/>
        </p:spPr>
        <p:txBody>
          <a:bodyPr wrap="square" rtlCol="0">
            <a:spAutoFit/>
          </a:bodyPr>
          <a:lstStyle/>
          <a:p>
            <a:pPr algn="ctr"/>
            <a:r>
              <a:rPr lang="it-IT" sz="2800" dirty="0">
                <a:latin typeface="Pokemon Solid" panose="040B0500000000000000" pitchFamily="82" charset="2"/>
              </a:rPr>
              <a:t>Moderatore</a:t>
            </a:r>
          </a:p>
          <a:p>
            <a:pPr algn="ctr"/>
            <a:r>
              <a:rPr lang="it-IT" sz="1600" dirty="0">
                <a:latin typeface="Pokemon Solid" panose="040B0500000000000000" pitchFamily="82" charset="2"/>
              </a:rPr>
              <a:t>Persona che gestisce gli utenti</a:t>
            </a:r>
          </a:p>
        </p:txBody>
      </p:sp>
      <p:sp>
        <p:nvSpPr>
          <p:cNvPr id="36" name="CasellaDiTesto 35">
            <a:extLst>
              <a:ext uri="{FF2B5EF4-FFF2-40B4-BE49-F238E27FC236}">
                <a16:creationId xmlns:a16="http://schemas.microsoft.com/office/drawing/2014/main" id="{F17A5A29-36CA-A113-F500-F2F54A9DF526}"/>
              </a:ext>
            </a:extLst>
          </p:cNvPr>
          <p:cNvSpPr txBox="1"/>
          <p:nvPr/>
        </p:nvSpPr>
        <p:spPr>
          <a:xfrm>
            <a:off x="8604903" y="8289090"/>
            <a:ext cx="3177473" cy="769441"/>
          </a:xfrm>
          <a:prstGeom prst="rect">
            <a:avLst/>
          </a:prstGeom>
          <a:noFill/>
        </p:spPr>
        <p:txBody>
          <a:bodyPr wrap="none" rtlCol="0">
            <a:spAutoFit/>
          </a:bodyPr>
          <a:lstStyle/>
          <a:p>
            <a:pPr algn="ctr"/>
            <a:r>
              <a:rPr lang="it-IT" sz="2800" dirty="0">
                <a:latin typeface="Pokemon Solid" panose="040B0500000000000000" pitchFamily="82" charset="2"/>
              </a:rPr>
              <a:t>Organizzatore</a:t>
            </a:r>
          </a:p>
          <a:p>
            <a:r>
              <a:rPr lang="it-IT" sz="1600" dirty="0">
                <a:latin typeface="Pokemon Solid" panose="040B0500000000000000" pitchFamily="82" charset="2"/>
              </a:rPr>
              <a:t>Persona che gestisce i tornei</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24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415"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0336"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0" y="2494095"/>
            <a:ext cx="2655251" cy="3395829"/>
          </a:xfrm>
          <a:prstGeom prst="rect">
            <a:avLst/>
          </a:prstGeom>
        </p:spPr>
      </p:pic>
    </p:spTree>
    <p:extLst>
      <p:ext uri="{BB962C8B-B14F-4D97-AF65-F5344CB8AC3E}">
        <p14:creationId xmlns:p14="http://schemas.microsoft.com/office/powerpoint/2010/main" val="20090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1B8FF665-70FE-061C-9B35-366E4C8BEA85}"/>
              </a:ext>
            </a:extLst>
          </p:cNvPr>
          <p:cNvSpPr/>
          <p:nvPr/>
        </p:nvSpPr>
        <p:spPr>
          <a:xfrm>
            <a:off x="-1" y="0"/>
            <a:ext cx="2939059" cy="6875393"/>
          </a:xfrm>
          <a:prstGeom prst="rect">
            <a:avLst/>
          </a:prstGeom>
          <a:solidFill>
            <a:srgbClr val="AB1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72505ED0-FFF1-8801-8DCA-F83720A0BF6E}"/>
              </a:ext>
            </a:extLst>
          </p:cNvPr>
          <p:cNvSpPr/>
          <p:nvPr/>
        </p:nvSpPr>
        <p:spPr>
          <a:xfrm>
            <a:off x="-1" y="0"/>
            <a:ext cx="2939059" cy="6857999"/>
          </a:xfrm>
          <a:prstGeom prst="rect">
            <a:avLst/>
          </a:prstGeom>
          <a:solidFill>
            <a:srgbClr val="FD4B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3" name="Immagine 12" descr="Immagine che contiene vestiti, calzature, cartone animato, persona&#10;&#10;Descrizione generata automaticamente">
            <a:extLst>
              <a:ext uri="{FF2B5EF4-FFF2-40B4-BE49-F238E27FC236}">
                <a16:creationId xmlns:a16="http://schemas.microsoft.com/office/drawing/2014/main" id="{C1A62E12-A233-E33C-FABC-DCCA2A9AB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215" y="9058531"/>
            <a:ext cx="1932573" cy="4602388"/>
          </a:xfrm>
          <a:prstGeom prst="rect">
            <a:avLst/>
          </a:prstGeom>
        </p:spPr>
      </p:pic>
      <p:pic>
        <p:nvPicPr>
          <p:cNvPr id="22" name="Immagine 21" descr="Immagine che contiene cartone animato, vestiti, schizzo, illustrazione&#10;&#10;Descrizione generata automaticamente">
            <a:extLst>
              <a:ext uri="{FF2B5EF4-FFF2-40B4-BE49-F238E27FC236}">
                <a16:creationId xmlns:a16="http://schemas.microsoft.com/office/drawing/2014/main" id="{820DAFB1-B22A-952C-DEF6-CFC2716BB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293" y="9375041"/>
            <a:ext cx="2145972" cy="3586418"/>
          </a:xfrm>
          <a:prstGeom prst="rect">
            <a:avLst/>
          </a:prstGeom>
        </p:spPr>
      </p:pic>
      <p:pic>
        <p:nvPicPr>
          <p:cNvPr id="33" name="Immagine 32" descr="Immagine che contiene cartone animato, schizzo, disegno, calzature&#10;&#10;Descrizione generata automaticamente">
            <a:extLst>
              <a:ext uri="{FF2B5EF4-FFF2-40B4-BE49-F238E27FC236}">
                <a16:creationId xmlns:a16="http://schemas.microsoft.com/office/drawing/2014/main" id="{FCE87ADA-41C1-08A5-084C-B23BE023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415" y="9245196"/>
            <a:ext cx="4389830" cy="4347702"/>
          </a:xfrm>
          <a:prstGeom prst="rect">
            <a:avLst/>
          </a:prstGeom>
        </p:spPr>
      </p:pic>
      <p:sp>
        <p:nvSpPr>
          <p:cNvPr id="34" name="CasellaDiTesto 33">
            <a:extLst>
              <a:ext uri="{FF2B5EF4-FFF2-40B4-BE49-F238E27FC236}">
                <a16:creationId xmlns:a16="http://schemas.microsoft.com/office/drawing/2014/main" id="{2115C170-934D-6C8D-1757-13F31DD240AA}"/>
              </a:ext>
            </a:extLst>
          </p:cNvPr>
          <p:cNvSpPr txBox="1"/>
          <p:nvPr/>
        </p:nvSpPr>
        <p:spPr>
          <a:xfrm>
            <a:off x="5259114" y="7658147"/>
            <a:ext cx="2054601" cy="1015663"/>
          </a:xfrm>
          <a:prstGeom prst="rect">
            <a:avLst/>
          </a:prstGeom>
          <a:noFill/>
        </p:spPr>
        <p:txBody>
          <a:bodyPr wrap="square" rtlCol="0">
            <a:spAutoFit/>
          </a:bodyPr>
          <a:lstStyle/>
          <a:p>
            <a:pPr algn="ctr"/>
            <a:r>
              <a:rPr lang="it-IT" sz="2800" dirty="0">
                <a:latin typeface="Pokemon Solid" panose="040B0500000000000000" pitchFamily="82" charset="2"/>
              </a:rPr>
              <a:t>Giocatore</a:t>
            </a:r>
          </a:p>
          <a:p>
            <a:pPr algn="ctr"/>
            <a:r>
              <a:rPr lang="it-IT" sz="1600" dirty="0">
                <a:latin typeface="Pokemon Solid" panose="040B0500000000000000" pitchFamily="82" charset="2"/>
              </a:rPr>
              <a:t>Persona che partecipa ai tornei</a:t>
            </a:r>
          </a:p>
        </p:txBody>
      </p:sp>
      <p:sp>
        <p:nvSpPr>
          <p:cNvPr id="35" name="CasellaDiTesto 34">
            <a:extLst>
              <a:ext uri="{FF2B5EF4-FFF2-40B4-BE49-F238E27FC236}">
                <a16:creationId xmlns:a16="http://schemas.microsoft.com/office/drawing/2014/main" id="{DAB3BCB1-2165-C773-E668-BB7934016175}"/>
              </a:ext>
            </a:extLst>
          </p:cNvPr>
          <p:cNvSpPr txBox="1"/>
          <p:nvPr/>
        </p:nvSpPr>
        <p:spPr>
          <a:xfrm>
            <a:off x="5120149" y="7609685"/>
            <a:ext cx="2130953" cy="1015663"/>
          </a:xfrm>
          <a:prstGeom prst="rect">
            <a:avLst/>
          </a:prstGeom>
          <a:noFill/>
        </p:spPr>
        <p:txBody>
          <a:bodyPr wrap="square" rtlCol="0">
            <a:spAutoFit/>
          </a:bodyPr>
          <a:lstStyle/>
          <a:p>
            <a:pPr algn="ctr"/>
            <a:r>
              <a:rPr lang="it-IT" sz="2800" dirty="0">
                <a:latin typeface="Pokemon Solid" panose="040B0500000000000000" pitchFamily="82" charset="2"/>
              </a:rPr>
              <a:t>Moderatore</a:t>
            </a:r>
          </a:p>
          <a:p>
            <a:pPr algn="ctr"/>
            <a:r>
              <a:rPr lang="it-IT" sz="1600" dirty="0">
                <a:latin typeface="Pokemon Solid" panose="040B0500000000000000" pitchFamily="82" charset="2"/>
              </a:rPr>
              <a:t>Persona che gestisce gli utenti</a:t>
            </a:r>
          </a:p>
        </p:txBody>
      </p:sp>
      <p:sp>
        <p:nvSpPr>
          <p:cNvPr id="36" name="CasellaDiTesto 35">
            <a:extLst>
              <a:ext uri="{FF2B5EF4-FFF2-40B4-BE49-F238E27FC236}">
                <a16:creationId xmlns:a16="http://schemas.microsoft.com/office/drawing/2014/main" id="{F17A5A29-36CA-A113-F500-F2F54A9DF526}"/>
              </a:ext>
            </a:extLst>
          </p:cNvPr>
          <p:cNvSpPr txBox="1"/>
          <p:nvPr/>
        </p:nvSpPr>
        <p:spPr>
          <a:xfrm>
            <a:off x="4824508" y="7805342"/>
            <a:ext cx="3177473" cy="769441"/>
          </a:xfrm>
          <a:prstGeom prst="rect">
            <a:avLst/>
          </a:prstGeom>
          <a:noFill/>
        </p:spPr>
        <p:txBody>
          <a:bodyPr wrap="none" rtlCol="0">
            <a:spAutoFit/>
          </a:bodyPr>
          <a:lstStyle/>
          <a:p>
            <a:pPr algn="ctr"/>
            <a:r>
              <a:rPr lang="it-IT" sz="2800" dirty="0">
                <a:latin typeface="Pokemon Solid" panose="040B0500000000000000" pitchFamily="82" charset="2"/>
              </a:rPr>
              <a:t>Organizzatore</a:t>
            </a:r>
          </a:p>
          <a:p>
            <a:r>
              <a:rPr lang="it-IT" sz="1600" dirty="0">
                <a:latin typeface="Pokemon Solid" panose="040B0500000000000000" pitchFamily="82" charset="2"/>
              </a:rPr>
              <a:t>Persona che gestisce i tornei</a:t>
            </a:r>
          </a:p>
        </p:txBody>
      </p:sp>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24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415"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0336" y="2517040"/>
            <a:ext cx="2655251" cy="337288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0" y="2517042"/>
            <a:ext cx="2637309" cy="3372883"/>
          </a:xfrm>
          <a:prstGeom prst="rect">
            <a:avLst/>
          </a:prstGeom>
        </p:spPr>
      </p:pic>
      <p:sp>
        <p:nvSpPr>
          <p:cNvPr id="7" name="CasellaDiTesto 6">
            <a:extLst>
              <a:ext uri="{FF2B5EF4-FFF2-40B4-BE49-F238E27FC236}">
                <a16:creationId xmlns:a16="http://schemas.microsoft.com/office/drawing/2014/main" id="{FC69DF06-7EC6-0013-3066-C94DF3211C2F}"/>
              </a:ext>
            </a:extLst>
          </p:cNvPr>
          <p:cNvSpPr txBox="1"/>
          <p:nvPr/>
        </p:nvSpPr>
        <p:spPr>
          <a:xfrm>
            <a:off x="607534" y="-1188492"/>
            <a:ext cx="10976932" cy="1015663"/>
          </a:xfrm>
          <a:prstGeom prst="rect">
            <a:avLst/>
          </a:prstGeom>
          <a:noFill/>
          <a:ln w="0">
            <a:noFill/>
          </a:ln>
        </p:spPr>
        <p:txBody>
          <a:bodyPr wrap="square" rtlCol="0">
            <a:spAutoFit/>
          </a:bodyPr>
          <a:lstStyle/>
          <a:p>
            <a:r>
              <a:rPr lang="it-IT" sz="6000" dirty="0">
                <a:ln w="38100">
                  <a:solidFill>
                    <a:srgbClr val="386ABB"/>
                  </a:solidFill>
                </a:ln>
                <a:solidFill>
                  <a:srgbClr val="FFCC03"/>
                </a:solidFill>
                <a:latin typeface="Pokemon Solid" panose="040B0500000000000000" pitchFamily="82" charset="2"/>
              </a:rPr>
              <a:t>Fasi di Sviluppo del Progetto</a:t>
            </a:r>
          </a:p>
        </p:txBody>
      </p:sp>
    </p:spTree>
    <p:extLst>
      <p:ext uri="{BB962C8B-B14F-4D97-AF65-F5344CB8AC3E}">
        <p14:creationId xmlns:p14="http://schemas.microsoft.com/office/powerpoint/2010/main" val="384950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1B8FF665-70FE-061C-9B35-366E4C8BEA8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72505ED0-FFF1-8801-8DCA-F83720A0BF6E}"/>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13" name="Immagine 12" descr="Immagine che contiene vestiti, calzature, cartone animato, persona&#10;&#10;Descrizione generata automaticamente">
            <a:extLst>
              <a:ext uri="{FF2B5EF4-FFF2-40B4-BE49-F238E27FC236}">
                <a16:creationId xmlns:a16="http://schemas.microsoft.com/office/drawing/2014/main" id="{C1A62E12-A233-E33C-FABC-DCCA2A9AB3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7834" y="698553"/>
            <a:ext cx="821666" cy="1956783"/>
          </a:xfrm>
          <a:prstGeom prst="rect">
            <a:avLst/>
          </a:prstGeom>
        </p:spPr>
      </p:pic>
      <p:pic>
        <p:nvPicPr>
          <p:cNvPr id="22" name="Immagine 21" descr="Immagine che contiene cartone animato, vestiti, schizzo, illustrazione&#10;&#10;Descrizione generata automaticamente">
            <a:extLst>
              <a:ext uri="{FF2B5EF4-FFF2-40B4-BE49-F238E27FC236}">
                <a16:creationId xmlns:a16="http://schemas.microsoft.com/office/drawing/2014/main" id="{820DAFB1-B22A-952C-DEF6-CFC2716BBB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7443" y="2798251"/>
            <a:ext cx="1170862" cy="1956783"/>
          </a:xfrm>
          <a:prstGeom prst="rect">
            <a:avLst/>
          </a:prstGeom>
        </p:spPr>
      </p:pic>
      <p:pic>
        <p:nvPicPr>
          <p:cNvPr id="33" name="Immagine 32" descr="Immagine che contiene cartone animato, schizzo, disegno, calzature&#10;&#10;Descrizione generata automaticamente">
            <a:extLst>
              <a:ext uri="{FF2B5EF4-FFF2-40B4-BE49-F238E27FC236}">
                <a16:creationId xmlns:a16="http://schemas.microsoft.com/office/drawing/2014/main" id="{FCE87ADA-41C1-08A5-084C-B23BE023BD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6022" y="4832337"/>
            <a:ext cx="2045291" cy="2025663"/>
          </a:xfrm>
          <a:prstGeom prst="rect">
            <a:avLst/>
          </a:prstGeom>
        </p:spPr>
      </p:pic>
      <p:sp>
        <p:nvSpPr>
          <p:cNvPr id="34" name="CasellaDiTesto 33">
            <a:extLst>
              <a:ext uri="{FF2B5EF4-FFF2-40B4-BE49-F238E27FC236}">
                <a16:creationId xmlns:a16="http://schemas.microsoft.com/office/drawing/2014/main" id="{2115C170-934D-6C8D-1757-13F31DD240AA}"/>
              </a:ext>
            </a:extLst>
          </p:cNvPr>
          <p:cNvSpPr txBox="1"/>
          <p:nvPr/>
        </p:nvSpPr>
        <p:spPr>
          <a:xfrm>
            <a:off x="4503311" y="793463"/>
            <a:ext cx="7564739" cy="2000548"/>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Giocatore</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registrarsi e fare il login.</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visualizzare i dati personali di profilo.</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modificare i dati personali di profilo.</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partecipare ai tornei.</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seguire gli organizzatori.</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visualizzare i tornei.</a:t>
            </a:r>
          </a:p>
        </p:txBody>
      </p:sp>
      <p:sp>
        <p:nvSpPr>
          <p:cNvPr id="35" name="CasellaDiTesto 34">
            <a:extLst>
              <a:ext uri="{FF2B5EF4-FFF2-40B4-BE49-F238E27FC236}">
                <a16:creationId xmlns:a16="http://schemas.microsoft.com/office/drawing/2014/main" id="{DAB3BCB1-2165-C773-E668-BB7934016175}"/>
              </a:ext>
            </a:extLst>
          </p:cNvPr>
          <p:cNvSpPr txBox="1"/>
          <p:nvPr/>
        </p:nvSpPr>
        <p:spPr>
          <a:xfrm>
            <a:off x="4484490" y="4992859"/>
            <a:ext cx="7583560" cy="1508105"/>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Moderatore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le notifiche.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accettare o rifiutare i giocatori.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tutti i giocatori e organizzatori.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bannare o </a:t>
            </a:r>
            <a:r>
              <a:rPr lang="it-IT" sz="1600" dirty="0" err="1">
                <a:solidFill>
                  <a:schemeClr val="bg1"/>
                </a:solidFill>
                <a:latin typeface="Pokemon Solid" panose="040B0500000000000000" pitchFamily="82" charset="2"/>
              </a:rPr>
              <a:t>sbannare</a:t>
            </a:r>
            <a:r>
              <a:rPr lang="it-IT" sz="1600" dirty="0">
                <a:solidFill>
                  <a:schemeClr val="bg1"/>
                </a:solidFill>
                <a:latin typeface="Pokemon Solid" panose="040B0500000000000000" pitchFamily="82" charset="2"/>
              </a:rPr>
              <a:t> un giocatore o un organizzatore.</a:t>
            </a:r>
          </a:p>
        </p:txBody>
      </p:sp>
      <p:sp>
        <p:nvSpPr>
          <p:cNvPr id="36" name="CasellaDiTesto 35">
            <a:extLst>
              <a:ext uri="{FF2B5EF4-FFF2-40B4-BE49-F238E27FC236}">
                <a16:creationId xmlns:a16="http://schemas.microsoft.com/office/drawing/2014/main" id="{F17A5A29-36CA-A113-F500-F2F54A9DF526}"/>
              </a:ext>
            </a:extLst>
          </p:cNvPr>
          <p:cNvSpPr txBox="1"/>
          <p:nvPr/>
        </p:nvSpPr>
        <p:spPr>
          <a:xfrm>
            <a:off x="4484490" y="2893161"/>
            <a:ext cx="7583560" cy="2000548"/>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Organizzatore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registrarsi e attendere l'accettazione dal moderatore.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fare il login al proprio account.</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creare tornei e gestirli.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i profili dei giocatori iscritti al suo torneo.</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rimuovere i giocatori dai suoi tornei.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inserire i risultati delle partite.</a:t>
            </a:r>
          </a:p>
        </p:txBody>
      </p:sp>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3" name="CasellaDiTesto 2">
            <a:extLst>
              <a:ext uri="{FF2B5EF4-FFF2-40B4-BE49-F238E27FC236}">
                <a16:creationId xmlns:a16="http://schemas.microsoft.com/office/drawing/2014/main" id="{FB6673A2-B268-1287-98DA-31A8A636C94F}"/>
              </a:ext>
            </a:extLst>
          </p:cNvPr>
          <p:cNvSpPr txBox="1"/>
          <p:nvPr/>
        </p:nvSpPr>
        <p:spPr>
          <a:xfrm>
            <a:off x="4389018" y="123050"/>
            <a:ext cx="6353021" cy="707886"/>
          </a:xfrm>
          <a:prstGeom prst="rect">
            <a:avLst/>
          </a:prstGeom>
          <a:noFill/>
        </p:spPr>
        <p:txBody>
          <a:bodyPr wrap="none" rtlCol="0">
            <a:spAutoFit/>
          </a:bodyPr>
          <a:lstStyle/>
          <a:p>
            <a:r>
              <a:rPr lang="it-IT" sz="4000" dirty="0">
                <a:solidFill>
                  <a:schemeClr val="bg1"/>
                </a:solidFill>
                <a:latin typeface="Pokemon Solid" panose="040B0500000000000000" pitchFamily="82" charset="2"/>
              </a:rPr>
              <a:t>Funzionalità degli Attori</a:t>
            </a:r>
          </a:p>
        </p:txBody>
      </p:sp>
      <p:sp>
        <p:nvSpPr>
          <p:cNvPr id="9" name="Rettangolo con angoli arrotondati 8">
            <a:extLst>
              <a:ext uri="{FF2B5EF4-FFF2-40B4-BE49-F238E27FC236}">
                <a16:creationId xmlns:a16="http://schemas.microsoft.com/office/drawing/2014/main" id="{EA9DB7A0-49C8-5C67-9372-5F348F193B86}"/>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5" name="Gruppo 74">
            <a:extLst>
              <a:ext uri="{FF2B5EF4-FFF2-40B4-BE49-F238E27FC236}">
                <a16:creationId xmlns:a16="http://schemas.microsoft.com/office/drawing/2014/main" id="{04F675AE-0ACC-830B-E03D-73D61E061FF7}"/>
              </a:ext>
            </a:extLst>
          </p:cNvPr>
          <p:cNvGrpSpPr/>
          <p:nvPr/>
        </p:nvGrpSpPr>
        <p:grpSpPr>
          <a:xfrm>
            <a:off x="3437834" y="7352685"/>
            <a:ext cx="8003327" cy="7918512"/>
            <a:chOff x="3437834" y="7352685"/>
            <a:chExt cx="8003327" cy="7918512"/>
          </a:xfrm>
        </p:grpSpPr>
        <p:cxnSp>
          <p:nvCxnSpPr>
            <p:cNvPr id="12" name="Connettore diritto 11">
              <a:extLst>
                <a:ext uri="{FF2B5EF4-FFF2-40B4-BE49-F238E27FC236}">
                  <a16:creationId xmlns:a16="http://schemas.microsoft.com/office/drawing/2014/main" id="{ADE715A1-6A97-3B54-C12D-62FBF0DDD429}"/>
                </a:ext>
              </a:extLst>
            </p:cNvPr>
            <p:cNvCxnSpPr>
              <a:stCxn id="8" idx="2"/>
            </p:cNvCxnSpPr>
            <p:nvPr/>
          </p:nvCxnSpPr>
          <p:spPr>
            <a:xfrm flipH="1">
              <a:off x="7431027" y="7985026"/>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uppo 73">
              <a:extLst>
                <a:ext uri="{FF2B5EF4-FFF2-40B4-BE49-F238E27FC236}">
                  <a16:creationId xmlns:a16="http://schemas.microsoft.com/office/drawing/2014/main" id="{A68D5A1D-27EC-FB8F-AE8F-F667E46F249D}"/>
                </a:ext>
              </a:extLst>
            </p:cNvPr>
            <p:cNvGrpSpPr/>
            <p:nvPr/>
          </p:nvGrpSpPr>
          <p:grpSpPr>
            <a:xfrm>
              <a:off x="3437834" y="7352685"/>
              <a:ext cx="8003327" cy="3711815"/>
              <a:chOff x="3437834" y="7352685"/>
              <a:chExt cx="8003327" cy="3711815"/>
            </a:xfrm>
          </p:grpSpPr>
          <p:sp>
            <p:nvSpPr>
              <p:cNvPr id="8" name="Rettangolo con angoli arrotondati 7">
                <a:extLst>
                  <a:ext uri="{FF2B5EF4-FFF2-40B4-BE49-F238E27FC236}">
                    <a16:creationId xmlns:a16="http://schemas.microsoft.com/office/drawing/2014/main" id="{6CB91501-3631-A191-EC7A-70233856EECF}"/>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Guest</a:t>
                </a:r>
              </a:p>
            </p:txBody>
          </p:sp>
          <p:cxnSp>
            <p:nvCxnSpPr>
              <p:cNvPr id="16" name="Connettore diritto 15">
                <a:extLst>
                  <a:ext uri="{FF2B5EF4-FFF2-40B4-BE49-F238E27FC236}">
                    <a16:creationId xmlns:a16="http://schemas.microsoft.com/office/drawing/2014/main" id="{E61AF0D7-1F6E-7DE5-8F1D-E9BA05B4850F}"/>
                  </a:ext>
                </a:extLst>
              </p:cNvPr>
              <p:cNvCxnSpPr>
                <a:cxnSpLocks/>
              </p:cNvCxnSpPr>
              <p:nvPr/>
            </p:nvCxnSpPr>
            <p:spPr>
              <a:xfrm flipH="1">
                <a:off x="4087979" y="8404126"/>
                <a:ext cx="335998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FB4A0B77-438F-DB21-E10E-426F75CEBCF3}"/>
                  </a:ext>
                </a:extLst>
              </p:cNvPr>
              <p:cNvCxnSpPr>
                <a:cxnSpLocks/>
              </p:cNvCxnSpPr>
              <p:nvPr/>
            </p:nvCxnSpPr>
            <p:spPr>
              <a:xfrm flipH="1">
                <a:off x="7442080" y="8773458"/>
                <a:ext cx="3927761" cy="5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17BC3E11-6A4A-C65A-D53B-CD10663A91D8}"/>
                  </a:ext>
                </a:extLst>
              </p:cNvPr>
              <p:cNvCxnSpPr>
                <a:cxnSpLocks/>
              </p:cNvCxnSpPr>
              <p:nvPr/>
            </p:nvCxnSpPr>
            <p:spPr>
              <a:xfrm flipH="1">
                <a:off x="4740441" y="9172189"/>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114465D-33C9-1234-979E-D390F40CA3F7}"/>
                  </a:ext>
                </a:extLst>
              </p:cNvPr>
              <p:cNvCxnSpPr>
                <a:cxnSpLocks/>
              </p:cNvCxnSpPr>
              <p:nvPr/>
            </p:nvCxnSpPr>
            <p:spPr>
              <a:xfrm>
                <a:off x="7447968" y="9540489"/>
                <a:ext cx="35075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4A253745-133C-E035-925C-2C5CE4C83F86}"/>
                  </a:ext>
                </a:extLst>
              </p:cNvPr>
              <p:cNvCxnSpPr>
                <a:cxnSpLocks/>
              </p:cNvCxnSpPr>
              <p:nvPr/>
            </p:nvCxnSpPr>
            <p:spPr>
              <a:xfrm flipH="1">
                <a:off x="3502191" y="9921489"/>
                <a:ext cx="39457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B2F4739-6EA7-20F4-F4F6-4F21281AE23D}"/>
                  </a:ext>
                </a:extLst>
              </p:cNvPr>
              <p:cNvCxnSpPr>
                <a:cxnSpLocks/>
              </p:cNvCxnSpPr>
              <p:nvPr/>
            </p:nvCxnSpPr>
            <p:spPr>
              <a:xfrm>
                <a:off x="7447968" y="10302489"/>
                <a:ext cx="39931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7A2660CB-8DA5-C625-4783-327F8C5C2AB3}"/>
                  </a:ext>
                </a:extLst>
              </p:cNvPr>
              <p:cNvCxnSpPr>
                <a:cxnSpLocks/>
              </p:cNvCxnSpPr>
              <p:nvPr/>
            </p:nvCxnSpPr>
            <p:spPr>
              <a:xfrm flipH="1">
                <a:off x="4644461" y="10696200"/>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AF6573F-43E1-4A27-F457-867FA891D904}"/>
                  </a:ext>
                </a:extLst>
              </p:cNvPr>
              <p:cNvCxnSpPr>
                <a:cxnSpLocks/>
              </p:cNvCxnSpPr>
              <p:nvPr/>
            </p:nvCxnSpPr>
            <p:spPr>
              <a:xfrm flipV="1">
                <a:off x="7442080" y="11060440"/>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4DAA79A7-1CB6-9CC1-DC5C-DF920D8FA16E}"/>
                  </a:ext>
                </a:extLst>
              </p:cNvPr>
              <p:cNvSpPr txBox="1"/>
              <p:nvPr/>
            </p:nvSpPr>
            <p:spPr>
              <a:xfrm>
                <a:off x="7413168" y="8416316"/>
                <a:ext cx="40279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RF2.1_Password non corrispondono </a:t>
                </a:r>
              </a:p>
            </p:txBody>
          </p:sp>
          <p:sp>
            <p:nvSpPr>
              <p:cNvPr id="52" name="CasellaDiTesto 51">
                <a:extLst>
                  <a:ext uri="{FF2B5EF4-FFF2-40B4-BE49-F238E27FC236}">
                    <a16:creationId xmlns:a16="http://schemas.microsoft.com/office/drawing/2014/main" id="{1AEA58E0-DB5D-0C70-971F-42735350B592}"/>
                  </a:ext>
                </a:extLst>
              </p:cNvPr>
              <p:cNvSpPr txBox="1"/>
              <p:nvPr/>
            </p:nvSpPr>
            <p:spPr>
              <a:xfrm>
                <a:off x="3842728" y="8824845"/>
                <a:ext cx="3596769"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RF2.2_Email non valida</a:t>
                </a:r>
              </a:p>
            </p:txBody>
          </p:sp>
          <p:sp>
            <p:nvSpPr>
              <p:cNvPr id="54" name="CasellaDiTesto 53">
                <a:extLst>
                  <a:ext uri="{FF2B5EF4-FFF2-40B4-BE49-F238E27FC236}">
                    <a16:creationId xmlns:a16="http://schemas.microsoft.com/office/drawing/2014/main" id="{98E449E1-23EA-C0F9-209F-A31832C83F3A}"/>
                  </a:ext>
                </a:extLst>
              </p:cNvPr>
              <p:cNvSpPr txBox="1"/>
              <p:nvPr/>
            </p:nvSpPr>
            <p:spPr>
              <a:xfrm>
                <a:off x="4087979" y="8032765"/>
                <a:ext cx="337784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RF2_Registrazione giocatore</a:t>
                </a:r>
              </a:p>
            </p:txBody>
          </p:sp>
          <p:sp>
            <p:nvSpPr>
              <p:cNvPr id="58" name="CasellaDiTesto 57">
                <a:extLst>
                  <a:ext uri="{FF2B5EF4-FFF2-40B4-BE49-F238E27FC236}">
                    <a16:creationId xmlns:a16="http://schemas.microsoft.com/office/drawing/2014/main" id="{38381147-AD17-0A98-C62D-75B89540B5F7}"/>
                  </a:ext>
                </a:extLst>
              </p:cNvPr>
              <p:cNvSpPr txBox="1"/>
              <p:nvPr/>
            </p:nvSpPr>
            <p:spPr>
              <a:xfrm>
                <a:off x="7413168" y="9226164"/>
                <a:ext cx="373479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RF2.3_Username già esistente</a:t>
                </a:r>
              </a:p>
            </p:txBody>
          </p:sp>
          <p:sp>
            <p:nvSpPr>
              <p:cNvPr id="61" name="CasellaDiTesto 60">
                <a:extLst>
                  <a:ext uri="{FF2B5EF4-FFF2-40B4-BE49-F238E27FC236}">
                    <a16:creationId xmlns:a16="http://schemas.microsoft.com/office/drawing/2014/main" id="{15ADB533-32A7-C24F-ACDC-D8127B21A136}"/>
                  </a:ext>
                </a:extLst>
              </p:cNvPr>
              <p:cNvSpPr txBox="1"/>
              <p:nvPr/>
            </p:nvSpPr>
            <p:spPr>
              <a:xfrm>
                <a:off x="3437834" y="9552157"/>
                <a:ext cx="39931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RF3_Registrazione organizzatore</a:t>
                </a:r>
              </a:p>
            </p:txBody>
          </p:sp>
          <p:sp>
            <p:nvSpPr>
              <p:cNvPr id="65" name="CasellaDiTesto 64">
                <a:extLst>
                  <a:ext uri="{FF2B5EF4-FFF2-40B4-BE49-F238E27FC236}">
                    <a16:creationId xmlns:a16="http://schemas.microsoft.com/office/drawing/2014/main" id="{CE464A0C-2710-0262-754A-50744D3B1571}"/>
                  </a:ext>
                </a:extLst>
              </p:cNvPr>
              <p:cNvSpPr txBox="1"/>
              <p:nvPr/>
            </p:nvSpPr>
            <p:spPr>
              <a:xfrm>
                <a:off x="7399204" y="9953477"/>
                <a:ext cx="404195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RF3.1_Password non corrispondono</a:t>
                </a:r>
              </a:p>
            </p:txBody>
          </p:sp>
          <p:sp>
            <p:nvSpPr>
              <p:cNvPr id="68" name="CasellaDiTesto 67">
                <a:extLst>
                  <a:ext uri="{FF2B5EF4-FFF2-40B4-BE49-F238E27FC236}">
                    <a16:creationId xmlns:a16="http://schemas.microsoft.com/office/drawing/2014/main" id="{EF83E5D7-4A9A-B0BC-8EC3-3381284B0553}"/>
                  </a:ext>
                </a:extLst>
              </p:cNvPr>
              <p:cNvSpPr txBox="1"/>
              <p:nvPr/>
            </p:nvSpPr>
            <p:spPr>
              <a:xfrm>
                <a:off x="4644461" y="10352161"/>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72" name="CasellaDiTesto 71">
                <a:extLst>
                  <a:ext uri="{FF2B5EF4-FFF2-40B4-BE49-F238E27FC236}">
                    <a16:creationId xmlns:a16="http://schemas.microsoft.com/office/drawing/2014/main" id="{05D2F762-6B43-5F69-931C-8826FB756247}"/>
                  </a:ext>
                </a:extLst>
              </p:cNvPr>
              <p:cNvSpPr txBox="1"/>
              <p:nvPr/>
            </p:nvSpPr>
            <p:spPr>
              <a:xfrm>
                <a:off x="7431027" y="10691108"/>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grpSp>
    </p:spTree>
    <p:extLst>
      <p:ext uri="{BB962C8B-B14F-4D97-AF65-F5344CB8AC3E}">
        <p14:creationId xmlns:p14="http://schemas.microsoft.com/office/powerpoint/2010/main" val="381206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descr="Immagine che contiene cerchio, logo, simbolo, Carattere&#10;&#10;Descrizione generata automaticamente">
            <a:extLst>
              <a:ext uri="{FF2B5EF4-FFF2-40B4-BE49-F238E27FC236}">
                <a16:creationId xmlns:a16="http://schemas.microsoft.com/office/drawing/2014/main" id="{787E19FA-2DAB-FFB9-DFB7-BB14A2D71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4794" y="2517040"/>
            <a:ext cx="2655251" cy="3372885"/>
          </a:xfrm>
          <a:prstGeom prst="rect">
            <a:avLst/>
          </a:prstGeom>
        </p:spPr>
      </p:pic>
      <p:pic>
        <p:nvPicPr>
          <p:cNvPr id="17" name="Immagine 16" descr="Immagine che contiene logo, cerchio, Carattere, Elementi grafici&#10;&#10;Descrizione generata automaticamente">
            <a:extLst>
              <a:ext uri="{FF2B5EF4-FFF2-40B4-BE49-F238E27FC236}">
                <a16:creationId xmlns:a16="http://schemas.microsoft.com/office/drawing/2014/main" id="{481B8042-57D3-199E-FCA4-88F18AEE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pic>
        <p:nvPicPr>
          <p:cNvPr id="19" name="Immagine 18" descr="Immagine che contiene cerchio, verde, Elementi grafici, logo&#10;&#10;Descrizione generata automaticamente">
            <a:extLst>
              <a:ext uri="{FF2B5EF4-FFF2-40B4-BE49-F238E27FC236}">
                <a16:creationId xmlns:a16="http://schemas.microsoft.com/office/drawing/2014/main" id="{1783FB66-1FCC-D1E4-13AC-B2F44C59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184" y="2517040"/>
            <a:ext cx="2655251" cy="3372885"/>
          </a:xfrm>
          <a:prstGeom prst="rect">
            <a:avLst/>
          </a:prstGeom>
        </p:spPr>
      </p:pic>
      <p:sp>
        <p:nvSpPr>
          <p:cNvPr id="6" name="Rettangolo 5">
            <a:extLst>
              <a:ext uri="{FF2B5EF4-FFF2-40B4-BE49-F238E27FC236}">
                <a16:creationId xmlns:a16="http://schemas.microsoft.com/office/drawing/2014/main" id="{1B8FF665-70FE-061C-9B35-366E4C8BEA85}"/>
              </a:ext>
            </a:extLst>
          </p:cNvPr>
          <p:cNvSpPr/>
          <p:nvPr/>
        </p:nvSpPr>
        <p:spPr>
          <a:xfrm>
            <a:off x="2937534" y="0"/>
            <a:ext cx="9254466" cy="6875393"/>
          </a:xfrm>
          <a:prstGeom prst="rect">
            <a:avLst/>
          </a:prstGeom>
          <a:solidFill>
            <a:srgbClr val="AB1F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Pokemon Solid" panose="040B0500000000000000" pitchFamily="82" charset="2"/>
            </a:endParaRPr>
          </a:p>
        </p:txBody>
      </p:sp>
      <p:sp>
        <p:nvSpPr>
          <p:cNvPr id="2" name="Rettangolo 1">
            <a:extLst>
              <a:ext uri="{FF2B5EF4-FFF2-40B4-BE49-F238E27FC236}">
                <a16:creationId xmlns:a16="http://schemas.microsoft.com/office/drawing/2014/main" id="{72505ED0-FFF1-8801-8DCA-F83720A0BF6E}"/>
              </a:ext>
            </a:extLst>
          </p:cNvPr>
          <p:cNvSpPr/>
          <p:nvPr/>
        </p:nvSpPr>
        <p:spPr>
          <a:xfrm>
            <a:off x="-52325" y="0"/>
            <a:ext cx="2991383" cy="6858000"/>
          </a:xfrm>
          <a:prstGeom prst="rect">
            <a:avLst/>
          </a:prstGeom>
          <a:solidFill>
            <a:srgbClr val="FD4B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Carattere, Elementi grafici, grafica, tipografia&#10;&#10;Descrizione generata automaticamente">
            <a:extLst>
              <a:ext uri="{FF2B5EF4-FFF2-40B4-BE49-F238E27FC236}">
                <a16:creationId xmlns:a16="http://schemas.microsoft.com/office/drawing/2014/main" id="{EA2EC9F2-5495-160C-7AC9-3F90E9E2C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585" y="-4091422"/>
            <a:ext cx="8924925" cy="1228725"/>
          </a:xfrm>
          <a:prstGeom prst="rect">
            <a:avLst/>
          </a:prstGeom>
        </p:spPr>
      </p:pic>
      <p:pic>
        <p:nvPicPr>
          <p:cNvPr id="21" name="Immagine 20" descr="Immagine che contiene cerchio, logo, simbolo, Carattere&#10;&#10;Descrizione generata automaticamente">
            <a:extLst>
              <a:ext uri="{FF2B5EF4-FFF2-40B4-BE49-F238E27FC236}">
                <a16:creationId xmlns:a16="http://schemas.microsoft.com/office/drawing/2014/main" id="{923451DD-18F1-E3F1-D326-50C8887626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50" y="1742558"/>
            <a:ext cx="2637309" cy="3372883"/>
          </a:xfrm>
          <a:prstGeom prst="rect">
            <a:avLst/>
          </a:prstGeom>
        </p:spPr>
      </p:pic>
      <p:sp>
        <p:nvSpPr>
          <p:cNvPr id="9" name="Rettangolo con angoli arrotondati 8">
            <a:extLst>
              <a:ext uri="{FF2B5EF4-FFF2-40B4-BE49-F238E27FC236}">
                <a16:creationId xmlns:a16="http://schemas.microsoft.com/office/drawing/2014/main" id="{EA9DB7A0-49C8-5C67-9372-5F348F193B86}"/>
              </a:ext>
            </a:extLst>
          </p:cNvPr>
          <p:cNvSpPr/>
          <p:nvPr/>
        </p:nvSpPr>
        <p:spPr>
          <a:xfrm flipV="1">
            <a:off x="35966400" y="4755034"/>
            <a:ext cx="1320800" cy="4571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0" name="Gruppo 69">
            <a:extLst>
              <a:ext uri="{FF2B5EF4-FFF2-40B4-BE49-F238E27FC236}">
                <a16:creationId xmlns:a16="http://schemas.microsoft.com/office/drawing/2014/main" id="{11CCBFFD-D144-6E39-63A7-0605AE3D79F5}"/>
              </a:ext>
            </a:extLst>
          </p:cNvPr>
          <p:cNvGrpSpPr/>
          <p:nvPr/>
        </p:nvGrpSpPr>
        <p:grpSpPr>
          <a:xfrm>
            <a:off x="3556327" y="1121026"/>
            <a:ext cx="8003327" cy="7918512"/>
            <a:chOff x="3556327" y="368102"/>
            <a:chExt cx="8003327" cy="7918512"/>
          </a:xfrm>
        </p:grpSpPr>
        <p:cxnSp>
          <p:nvCxnSpPr>
            <p:cNvPr id="12" name="Connettore diritto 11">
              <a:extLst>
                <a:ext uri="{FF2B5EF4-FFF2-40B4-BE49-F238E27FC236}">
                  <a16:creationId xmlns:a16="http://schemas.microsoft.com/office/drawing/2014/main" id="{ADE715A1-6A97-3B54-C12D-62FBF0DDD429}"/>
                </a:ext>
              </a:extLst>
            </p:cNvPr>
            <p:cNvCxnSpPr>
              <a:stCxn id="8" idx="2"/>
            </p:cNvCxnSpPr>
            <p:nvPr/>
          </p:nvCxnSpPr>
          <p:spPr>
            <a:xfrm flipH="1">
              <a:off x="7549520" y="1000443"/>
              <a:ext cx="16941" cy="7286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uppo 73">
              <a:extLst>
                <a:ext uri="{FF2B5EF4-FFF2-40B4-BE49-F238E27FC236}">
                  <a16:creationId xmlns:a16="http://schemas.microsoft.com/office/drawing/2014/main" id="{A68D5A1D-27EC-FB8F-AE8F-F667E46F249D}"/>
                </a:ext>
              </a:extLst>
            </p:cNvPr>
            <p:cNvGrpSpPr/>
            <p:nvPr/>
          </p:nvGrpSpPr>
          <p:grpSpPr>
            <a:xfrm>
              <a:off x="3556327" y="368102"/>
              <a:ext cx="8003327" cy="3711815"/>
              <a:chOff x="3437834" y="7352685"/>
              <a:chExt cx="8003327" cy="3711815"/>
            </a:xfrm>
          </p:grpSpPr>
          <p:sp>
            <p:nvSpPr>
              <p:cNvPr id="8" name="Rettangolo con angoli arrotondati 7">
                <a:extLst>
                  <a:ext uri="{FF2B5EF4-FFF2-40B4-BE49-F238E27FC236}">
                    <a16:creationId xmlns:a16="http://schemas.microsoft.com/office/drawing/2014/main" id="{6CB91501-3631-A191-EC7A-70233856EECF}"/>
                  </a:ext>
                </a:extLst>
              </p:cNvPr>
              <p:cNvSpPr>
                <a:spLocks/>
              </p:cNvSpPr>
              <p:nvPr/>
            </p:nvSpPr>
            <p:spPr>
              <a:xfrm>
                <a:off x="5607081" y="7352685"/>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Guest</a:t>
                </a:r>
              </a:p>
            </p:txBody>
          </p:sp>
          <p:cxnSp>
            <p:nvCxnSpPr>
              <p:cNvPr id="16" name="Connettore diritto 15">
                <a:extLst>
                  <a:ext uri="{FF2B5EF4-FFF2-40B4-BE49-F238E27FC236}">
                    <a16:creationId xmlns:a16="http://schemas.microsoft.com/office/drawing/2014/main" id="{E61AF0D7-1F6E-7DE5-8F1D-E9BA05B4850F}"/>
                  </a:ext>
                </a:extLst>
              </p:cNvPr>
              <p:cNvCxnSpPr>
                <a:cxnSpLocks/>
              </p:cNvCxnSpPr>
              <p:nvPr/>
            </p:nvCxnSpPr>
            <p:spPr>
              <a:xfrm flipH="1">
                <a:off x="4087979" y="8404126"/>
                <a:ext cx="335998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FB4A0B77-438F-DB21-E10E-426F75CEBCF3}"/>
                  </a:ext>
                </a:extLst>
              </p:cNvPr>
              <p:cNvCxnSpPr>
                <a:cxnSpLocks/>
              </p:cNvCxnSpPr>
              <p:nvPr/>
            </p:nvCxnSpPr>
            <p:spPr>
              <a:xfrm flipH="1">
                <a:off x="7442080" y="8773458"/>
                <a:ext cx="3927761" cy="50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17BC3E11-6A4A-C65A-D53B-CD10663A91D8}"/>
                  </a:ext>
                </a:extLst>
              </p:cNvPr>
              <p:cNvCxnSpPr>
                <a:cxnSpLocks/>
              </p:cNvCxnSpPr>
              <p:nvPr/>
            </p:nvCxnSpPr>
            <p:spPr>
              <a:xfrm flipH="1">
                <a:off x="4740441" y="9172189"/>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114465D-33C9-1234-979E-D390F40CA3F7}"/>
                  </a:ext>
                </a:extLst>
              </p:cNvPr>
              <p:cNvCxnSpPr>
                <a:cxnSpLocks/>
              </p:cNvCxnSpPr>
              <p:nvPr/>
            </p:nvCxnSpPr>
            <p:spPr>
              <a:xfrm>
                <a:off x="7447968" y="9540489"/>
                <a:ext cx="35075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4A253745-133C-E035-925C-2C5CE4C83F86}"/>
                  </a:ext>
                </a:extLst>
              </p:cNvPr>
              <p:cNvCxnSpPr>
                <a:cxnSpLocks/>
              </p:cNvCxnSpPr>
              <p:nvPr/>
            </p:nvCxnSpPr>
            <p:spPr>
              <a:xfrm flipH="1">
                <a:off x="3502191" y="9921489"/>
                <a:ext cx="39457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B2F4739-6EA7-20F4-F4F6-4F21281AE23D}"/>
                  </a:ext>
                </a:extLst>
              </p:cNvPr>
              <p:cNvCxnSpPr>
                <a:cxnSpLocks/>
              </p:cNvCxnSpPr>
              <p:nvPr/>
            </p:nvCxnSpPr>
            <p:spPr>
              <a:xfrm>
                <a:off x="7447968" y="10302489"/>
                <a:ext cx="39931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7A2660CB-8DA5-C625-4783-327F8C5C2AB3}"/>
                  </a:ext>
                </a:extLst>
              </p:cNvPr>
              <p:cNvCxnSpPr>
                <a:cxnSpLocks/>
              </p:cNvCxnSpPr>
              <p:nvPr/>
            </p:nvCxnSpPr>
            <p:spPr>
              <a:xfrm flipH="1">
                <a:off x="4644461" y="10696200"/>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DAF6573F-43E1-4A27-F457-867FA891D904}"/>
                  </a:ext>
                </a:extLst>
              </p:cNvPr>
              <p:cNvCxnSpPr>
                <a:cxnSpLocks/>
              </p:cNvCxnSpPr>
              <p:nvPr/>
            </p:nvCxnSpPr>
            <p:spPr>
              <a:xfrm flipV="1">
                <a:off x="7442080" y="11060440"/>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asellaDiTesto 49">
                <a:extLst>
                  <a:ext uri="{FF2B5EF4-FFF2-40B4-BE49-F238E27FC236}">
                    <a16:creationId xmlns:a16="http://schemas.microsoft.com/office/drawing/2014/main" id="{4DAA79A7-1CB6-9CC1-DC5C-DF920D8FA16E}"/>
                  </a:ext>
                </a:extLst>
              </p:cNvPr>
              <p:cNvSpPr txBox="1"/>
              <p:nvPr/>
            </p:nvSpPr>
            <p:spPr>
              <a:xfrm>
                <a:off x="7413168" y="8416316"/>
                <a:ext cx="40279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RF2.1_Password non corrispondono </a:t>
                </a:r>
              </a:p>
            </p:txBody>
          </p:sp>
          <p:sp>
            <p:nvSpPr>
              <p:cNvPr id="52" name="CasellaDiTesto 51">
                <a:extLst>
                  <a:ext uri="{FF2B5EF4-FFF2-40B4-BE49-F238E27FC236}">
                    <a16:creationId xmlns:a16="http://schemas.microsoft.com/office/drawing/2014/main" id="{1AEA58E0-DB5D-0C70-971F-42735350B592}"/>
                  </a:ext>
                </a:extLst>
              </p:cNvPr>
              <p:cNvSpPr txBox="1"/>
              <p:nvPr/>
            </p:nvSpPr>
            <p:spPr>
              <a:xfrm>
                <a:off x="3842728" y="8824845"/>
                <a:ext cx="3596769"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RF2.2_Email non valida</a:t>
                </a:r>
              </a:p>
            </p:txBody>
          </p:sp>
          <p:sp>
            <p:nvSpPr>
              <p:cNvPr id="54" name="CasellaDiTesto 53">
                <a:extLst>
                  <a:ext uri="{FF2B5EF4-FFF2-40B4-BE49-F238E27FC236}">
                    <a16:creationId xmlns:a16="http://schemas.microsoft.com/office/drawing/2014/main" id="{98E449E1-23EA-C0F9-209F-A31832C83F3A}"/>
                  </a:ext>
                </a:extLst>
              </p:cNvPr>
              <p:cNvSpPr txBox="1"/>
              <p:nvPr/>
            </p:nvSpPr>
            <p:spPr>
              <a:xfrm>
                <a:off x="4087979" y="8032765"/>
                <a:ext cx="3377848"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RF2_Registrazione giocatore</a:t>
                </a:r>
              </a:p>
            </p:txBody>
          </p:sp>
          <p:sp>
            <p:nvSpPr>
              <p:cNvPr id="58" name="CasellaDiTesto 57">
                <a:extLst>
                  <a:ext uri="{FF2B5EF4-FFF2-40B4-BE49-F238E27FC236}">
                    <a16:creationId xmlns:a16="http://schemas.microsoft.com/office/drawing/2014/main" id="{38381147-AD17-0A98-C62D-75B89540B5F7}"/>
                  </a:ext>
                </a:extLst>
              </p:cNvPr>
              <p:cNvSpPr txBox="1"/>
              <p:nvPr/>
            </p:nvSpPr>
            <p:spPr>
              <a:xfrm>
                <a:off x="7413168" y="9226164"/>
                <a:ext cx="3734792"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RF2.3_Username già esistente</a:t>
                </a:r>
              </a:p>
            </p:txBody>
          </p:sp>
          <p:sp>
            <p:nvSpPr>
              <p:cNvPr id="61" name="CasellaDiTesto 60">
                <a:extLst>
                  <a:ext uri="{FF2B5EF4-FFF2-40B4-BE49-F238E27FC236}">
                    <a16:creationId xmlns:a16="http://schemas.microsoft.com/office/drawing/2014/main" id="{15ADB533-32A7-C24F-ACDC-D8127B21A136}"/>
                  </a:ext>
                </a:extLst>
              </p:cNvPr>
              <p:cNvSpPr txBox="1"/>
              <p:nvPr/>
            </p:nvSpPr>
            <p:spPr>
              <a:xfrm>
                <a:off x="3437834" y="9552157"/>
                <a:ext cx="3993193"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RF3_Registrazione organizzatore</a:t>
                </a:r>
              </a:p>
            </p:txBody>
          </p:sp>
          <p:sp>
            <p:nvSpPr>
              <p:cNvPr id="65" name="CasellaDiTesto 64">
                <a:extLst>
                  <a:ext uri="{FF2B5EF4-FFF2-40B4-BE49-F238E27FC236}">
                    <a16:creationId xmlns:a16="http://schemas.microsoft.com/office/drawing/2014/main" id="{CE464A0C-2710-0262-754A-50744D3B1571}"/>
                  </a:ext>
                </a:extLst>
              </p:cNvPr>
              <p:cNvSpPr txBox="1"/>
              <p:nvPr/>
            </p:nvSpPr>
            <p:spPr>
              <a:xfrm>
                <a:off x="7399204" y="9953477"/>
                <a:ext cx="4041957"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RF3.1_Password non corrispondono</a:t>
                </a:r>
              </a:p>
            </p:txBody>
          </p:sp>
          <p:sp>
            <p:nvSpPr>
              <p:cNvPr id="68" name="CasellaDiTesto 67">
                <a:extLst>
                  <a:ext uri="{FF2B5EF4-FFF2-40B4-BE49-F238E27FC236}">
                    <a16:creationId xmlns:a16="http://schemas.microsoft.com/office/drawing/2014/main" id="{EF83E5D7-4A9A-B0BC-8EC3-3381284B0553}"/>
                  </a:ext>
                </a:extLst>
              </p:cNvPr>
              <p:cNvSpPr txBox="1"/>
              <p:nvPr/>
            </p:nvSpPr>
            <p:spPr>
              <a:xfrm>
                <a:off x="4644461" y="10352161"/>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72" name="CasellaDiTesto 71">
                <a:extLst>
                  <a:ext uri="{FF2B5EF4-FFF2-40B4-BE49-F238E27FC236}">
                    <a16:creationId xmlns:a16="http://schemas.microsoft.com/office/drawing/2014/main" id="{05D2F762-6B43-5F69-931C-8826FB756247}"/>
                  </a:ext>
                </a:extLst>
              </p:cNvPr>
              <p:cNvSpPr txBox="1"/>
              <p:nvPr/>
            </p:nvSpPr>
            <p:spPr>
              <a:xfrm>
                <a:off x="7431027" y="10691108"/>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grpSp>
      <p:grpSp>
        <p:nvGrpSpPr>
          <p:cNvPr id="73" name="Gruppo 72">
            <a:extLst>
              <a:ext uri="{FF2B5EF4-FFF2-40B4-BE49-F238E27FC236}">
                <a16:creationId xmlns:a16="http://schemas.microsoft.com/office/drawing/2014/main" id="{A4B9F222-30A4-F884-FC56-297B206A0927}"/>
              </a:ext>
            </a:extLst>
          </p:cNvPr>
          <p:cNvGrpSpPr/>
          <p:nvPr/>
        </p:nvGrpSpPr>
        <p:grpSpPr>
          <a:xfrm>
            <a:off x="3944280" y="7239632"/>
            <a:ext cx="8383661" cy="9811365"/>
            <a:chOff x="3944280" y="7239632"/>
            <a:chExt cx="8383661" cy="9811365"/>
          </a:xfrm>
        </p:grpSpPr>
        <p:sp>
          <p:nvSpPr>
            <p:cNvPr id="44" name="Rettangolo con angoli arrotondati 43">
              <a:extLst>
                <a:ext uri="{FF2B5EF4-FFF2-40B4-BE49-F238E27FC236}">
                  <a16:creationId xmlns:a16="http://schemas.microsoft.com/office/drawing/2014/main" id="{D54846A0-2FB8-4053-12E6-B90B95FCB261}"/>
                </a:ext>
              </a:extLst>
            </p:cNvPr>
            <p:cNvSpPr/>
            <p:nvPr/>
          </p:nvSpPr>
          <p:spPr>
            <a:xfrm>
              <a:off x="5708633" y="7239632"/>
              <a:ext cx="3681774" cy="632341"/>
            </a:xfrm>
            <a:prstGeom prst="roundRect">
              <a:avLst>
                <a:gd name="adj" fmla="val 50000"/>
              </a:avLst>
            </a:prstGeom>
            <a:solidFill>
              <a:srgbClr val="FD4B5A"/>
            </a:solidFill>
            <a:ln w="57150">
              <a:solidFill>
                <a:srgbClr val="AB1F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Pokemon Solid" panose="040B0500000000000000" pitchFamily="82" charset="2"/>
                </a:rPr>
                <a:t>Gestione Utente</a:t>
              </a:r>
            </a:p>
          </p:txBody>
        </p:sp>
        <p:cxnSp>
          <p:nvCxnSpPr>
            <p:cNvPr id="45" name="Connettore diritto 44">
              <a:extLst>
                <a:ext uri="{FF2B5EF4-FFF2-40B4-BE49-F238E27FC236}">
                  <a16:creationId xmlns:a16="http://schemas.microsoft.com/office/drawing/2014/main" id="{5C092BB6-DEFE-F6C3-0FCE-4D00EB347ED1}"/>
                </a:ext>
              </a:extLst>
            </p:cNvPr>
            <p:cNvCxnSpPr>
              <a:cxnSpLocks/>
              <a:stCxn id="44" idx="2"/>
            </p:cNvCxnSpPr>
            <p:nvPr/>
          </p:nvCxnSpPr>
          <p:spPr>
            <a:xfrm>
              <a:off x="7549520" y="7871973"/>
              <a:ext cx="0" cy="91790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8DD844F6-B5F2-4F77-5128-4D0046690AC5}"/>
                </a:ext>
              </a:extLst>
            </p:cNvPr>
            <p:cNvCxnSpPr>
              <a:cxnSpLocks/>
            </p:cNvCxnSpPr>
            <p:nvPr/>
          </p:nvCxnSpPr>
          <p:spPr>
            <a:xfrm flipH="1" flipV="1">
              <a:off x="5194531" y="8286614"/>
              <a:ext cx="2354989" cy="44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C0BEEB8C-A28D-8555-DF45-2A44E7959C20}"/>
                </a:ext>
              </a:extLst>
            </p:cNvPr>
            <p:cNvCxnSpPr>
              <a:cxnSpLocks/>
            </p:cNvCxnSpPr>
            <p:nvPr/>
          </p:nvCxnSpPr>
          <p:spPr>
            <a:xfrm flipH="1">
              <a:off x="7536012" y="8665436"/>
              <a:ext cx="478430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2236D42B-D08A-8EFC-D626-42ACDFADDDDA}"/>
                </a:ext>
              </a:extLst>
            </p:cNvPr>
            <p:cNvCxnSpPr>
              <a:cxnSpLocks/>
            </p:cNvCxnSpPr>
            <p:nvPr/>
          </p:nvCxnSpPr>
          <p:spPr>
            <a:xfrm flipH="1">
              <a:off x="4841993" y="9059136"/>
              <a:ext cx="270752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EAF662BF-3F1E-B3A1-6023-B4EA40188233}"/>
                </a:ext>
              </a:extLst>
            </p:cNvPr>
            <p:cNvCxnSpPr>
              <a:cxnSpLocks/>
            </p:cNvCxnSpPr>
            <p:nvPr/>
          </p:nvCxnSpPr>
          <p:spPr>
            <a:xfrm>
              <a:off x="7549520" y="9427436"/>
              <a:ext cx="417644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154F224D-2BBA-484C-F37D-DB32DECE7199}"/>
                </a:ext>
              </a:extLst>
            </p:cNvPr>
            <p:cNvCxnSpPr>
              <a:cxnSpLocks/>
            </p:cNvCxnSpPr>
            <p:nvPr/>
          </p:nvCxnSpPr>
          <p:spPr>
            <a:xfrm flipH="1" flipV="1">
              <a:off x="6056684" y="9800057"/>
              <a:ext cx="1492836" cy="83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937D633D-AC94-E56B-7B81-D8245A29393C}"/>
                </a:ext>
              </a:extLst>
            </p:cNvPr>
            <p:cNvCxnSpPr>
              <a:cxnSpLocks/>
            </p:cNvCxnSpPr>
            <p:nvPr/>
          </p:nvCxnSpPr>
          <p:spPr>
            <a:xfrm>
              <a:off x="7549520" y="10189436"/>
              <a:ext cx="25457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454EE06E-D7B1-E845-C8B8-E1E12B1B7D4C}"/>
                </a:ext>
              </a:extLst>
            </p:cNvPr>
            <p:cNvCxnSpPr>
              <a:cxnSpLocks/>
            </p:cNvCxnSpPr>
            <p:nvPr/>
          </p:nvCxnSpPr>
          <p:spPr>
            <a:xfrm flipH="1">
              <a:off x="4746013" y="10583147"/>
              <a:ext cx="27976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8DE24D6-7D86-11BA-5DBF-177F27141871}"/>
                </a:ext>
              </a:extLst>
            </p:cNvPr>
            <p:cNvCxnSpPr>
              <a:cxnSpLocks/>
            </p:cNvCxnSpPr>
            <p:nvPr/>
          </p:nvCxnSpPr>
          <p:spPr>
            <a:xfrm flipV="1">
              <a:off x="7543632" y="10947387"/>
              <a:ext cx="3513424" cy="406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CasellaDiTesto 56">
              <a:extLst>
                <a:ext uri="{FF2B5EF4-FFF2-40B4-BE49-F238E27FC236}">
                  <a16:creationId xmlns:a16="http://schemas.microsoft.com/office/drawing/2014/main" id="{E3A07467-9BDB-D5BD-318C-E93D557D499B}"/>
                </a:ext>
              </a:extLst>
            </p:cNvPr>
            <p:cNvSpPr txBox="1"/>
            <p:nvPr/>
          </p:nvSpPr>
          <p:spPr>
            <a:xfrm>
              <a:off x="7514720" y="8303263"/>
              <a:ext cx="4813221"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RF1.1_Credenziali sbagliate o non presenti</a:t>
              </a:r>
            </a:p>
          </p:txBody>
        </p:sp>
        <p:sp>
          <p:nvSpPr>
            <p:cNvPr id="59" name="CasellaDiTesto 58">
              <a:extLst>
                <a:ext uri="{FF2B5EF4-FFF2-40B4-BE49-F238E27FC236}">
                  <a16:creationId xmlns:a16="http://schemas.microsoft.com/office/drawing/2014/main" id="{5A65E594-452A-1A95-8658-189C28FF6EEB}"/>
                </a:ext>
              </a:extLst>
            </p:cNvPr>
            <p:cNvSpPr txBox="1"/>
            <p:nvPr/>
          </p:nvSpPr>
          <p:spPr>
            <a:xfrm>
              <a:off x="3944280" y="8711792"/>
              <a:ext cx="3796420" cy="369332"/>
            </a:xfrm>
            <a:prstGeom prst="rect">
              <a:avLst/>
            </a:prstGeom>
            <a:noFill/>
          </p:spPr>
          <p:txBody>
            <a:bodyPr wrap="square" rtlCol="0">
              <a:spAutoFit/>
            </a:bodyPr>
            <a:lstStyle/>
            <a:p>
              <a:pPr marL="457200" indent="457200"/>
              <a:r>
                <a:rPr lang="it-IT" dirty="0">
                  <a:solidFill>
                    <a:schemeClr val="bg1"/>
                  </a:solidFill>
                  <a:latin typeface="Pokemon Solid" panose="040B0500000000000000" pitchFamily="82" charset="2"/>
                </a:rPr>
                <a:t>RF1.2_Account bannato</a:t>
              </a:r>
            </a:p>
          </p:txBody>
        </p:sp>
        <p:sp>
          <p:nvSpPr>
            <p:cNvPr id="60" name="CasellaDiTesto 59">
              <a:extLst>
                <a:ext uri="{FF2B5EF4-FFF2-40B4-BE49-F238E27FC236}">
                  <a16:creationId xmlns:a16="http://schemas.microsoft.com/office/drawing/2014/main" id="{62D8A95A-7387-2CF5-8783-C4C12CA18F7A}"/>
                </a:ext>
              </a:extLst>
            </p:cNvPr>
            <p:cNvSpPr txBox="1"/>
            <p:nvPr/>
          </p:nvSpPr>
          <p:spPr>
            <a:xfrm>
              <a:off x="5194531" y="7943576"/>
              <a:ext cx="2382383" cy="369332"/>
            </a:xfrm>
            <a:prstGeom prst="rect">
              <a:avLst/>
            </a:prstGeom>
            <a:noFill/>
          </p:spPr>
          <p:txBody>
            <a:bodyPr wrap="none" rtlCol="0">
              <a:spAutoFit/>
            </a:bodyPr>
            <a:lstStyle/>
            <a:p>
              <a:r>
                <a:rPr lang="it-IT" dirty="0">
                  <a:solidFill>
                    <a:schemeClr val="bg1"/>
                  </a:solidFill>
                  <a:latin typeface="Pokemon Solid" panose="040B0500000000000000" pitchFamily="82" charset="2"/>
                </a:rPr>
                <a:t>RF1_Autenticazione</a:t>
              </a:r>
            </a:p>
          </p:txBody>
        </p:sp>
        <p:sp>
          <p:nvSpPr>
            <p:cNvPr id="62" name="CasellaDiTesto 61">
              <a:extLst>
                <a:ext uri="{FF2B5EF4-FFF2-40B4-BE49-F238E27FC236}">
                  <a16:creationId xmlns:a16="http://schemas.microsoft.com/office/drawing/2014/main" id="{7962997A-A170-D985-79E8-2E55728EC12D}"/>
                </a:ext>
              </a:extLst>
            </p:cNvPr>
            <p:cNvSpPr txBox="1"/>
            <p:nvPr/>
          </p:nvSpPr>
          <p:spPr>
            <a:xfrm>
              <a:off x="7514719" y="9113111"/>
              <a:ext cx="4485559"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RF1.3_Account ancora non accettato</a:t>
              </a:r>
            </a:p>
          </p:txBody>
        </p:sp>
        <p:sp>
          <p:nvSpPr>
            <p:cNvPr id="63" name="CasellaDiTesto 62">
              <a:extLst>
                <a:ext uri="{FF2B5EF4-FFF2-40B4-BE49-F238E27FC236}">
                  <a16:creationId xmlns:a16="http://schemas.microsoft.com/office/drawing/2014/main" id="{EB95C2A4-077A-C90A-E618-CCEB2B833DC3}"/>
                </a:ext>
              </a:extLst>
            </p:cNvPr>
            <p:cNvSpPr txBox="1"/>
            <p:nvPr/>
          </p:nvSpPr>
          <p:spPr>
            <a:xfrm>
              <a:off x="6056684" y="9439104"/>
              <a:ext cx="147589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RF6_Logout</a:t>
              </a:r>
            </a:p>
          </p:txBody>
        </p:sp>
        <p:sp>
          <p:nvSpPr>
            <p:cNvPr id="64" name="CasellaDiTesto 63">
              <a:extLst>
                <a:ext uri="{FF2B5EF4-FFF2-40B4-BE49-F238E27FC236}">
                  <a16:creationId xmlns:a16="http://schemas.microsoft.com/office/drawing/2014/main" id="{A9C28151-A46D-5312-5BC0-190B4E1F1DD2}"/>
                </a:ext>
              </a:extLst>
            </p:cNvPr>
            <p:cNvSpPr txBox="1"/>
            <p:nvPr/>
          </p:nvSpPr>
          <p:spPr>
            <a:xfrm>
              <a:off x="7500756" y="9840424"/>
              <a:ext cx="2663105" cy="369332"/>
            </a:xfrm>
            <a:prstGeom prst="rect">
              <a:avLst/>
            </a:prstGeom>
            <a:noFill/>
          </p:spPr>
          <p:txBody>
            <a:bodyPr wrap="square" rtlCol="0">
              <a:spAutoFit/>
            </a:bodyPr>
            <a:lstStyle/>
            <a:p>
              <a:r>
                <a:rPr lang="it-IT" dirty="0">
                  <a:solidFill>
                    <a:schemeClr val="bg1"/>
                  </a:solidFill>
                  <a:latin typeface="Pokemon Solid" panose="040B0500000000000000" pitchFamily="82" charset="2"/>
                </a:rPr>
                <a:t>RF11_Modificare profilo</a:t>
              </a:r>
            </a:p>
          </p:txBody>
        </p:sp>
        <p:sp>
          <p:nvSpPr>
            <p:cNvPr id="66" name="CasellaDiTesto 65">
              <a:extLst>
                <a:ext uri="{FF2B5EF4-FFF2-40B4-BE49-F238E27FC236}">
                  <a16:creationId xmlns:a16="http://schemas.microsoft.com/office/drawing/2014/main" id="{4530DA07-EB06-CDA4-3CF1-209F378694DB}"/>
                </a:ext>
              </a:extLst>
            </p:cNvPr>
            <p:cNvSpPr txBox="1"/>
            <p:nvPr/>
          </p:nvSpPr>
          <p:spPr>
            <a:xfrm>
              <a:off x="4746013" y="10239108"/>
              <a:ext cx="2768707" cy="369332"/>
            </a:xfrm>
            <a:prstGeom prst="rect">
              <a:avLst/>
            </a:prstGeom>
            <a:noFill/>
          </p:spPr>
          <p:txBody>
            <a:bodyPr wrap="non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RF3.2_Email non valida</a:t>
              </a:r>
            </a:p>
          </p:txBody>
        </p:sp>
        <p:sp>
          <p:nvSpPr>
            <p:cNvPr id="67" name="CasellaDiTesto 66">
              <a:extLst>
                <a:ext uri="{FF2B5EF4-FFF2-40B4-BE49-F238E27FC236}">
                  <a16:creationId xmlns:a16="http://schemas.microsoft.com/office/drawing/2014/main" id="{A9FBED04-D3EE-5FB9-6635-E8D8F02FE2D1}"/>
                </a:ext>
              </a:extLst>
            </p:cNvPr>
            <p:cNvSpPr txBox="1"/>
            <p:nvPr/>
          </p:nvSpPr>
          <p:spPr>
            <a:xfrm>
              <a:off x="7532579" y="10578055"/>
              <a:ext cx="3846586" cy="369332"/>
            </a:xfrm>
            <a:prstGeom prst="rect">
              <a:avLst/>
            </a:prstGeom>
            <a:noFill/>
          </p:spPr>
          <p:txBody>
            <a:bodyPr wrap="square" rtlCol="0">
              <a:spAutoFit/>
            </a:bodyPr>
            <a:lstStyle/>
            <a:p>
              <a:r>
                <a:rPr lang="it-IT" sz="1800" dirty="0">
                  <a:solidFill>
                    <a:schemeClr val="bg1"/>
                  </a:solidFill>
                  <a:effectLst/>
                  <a:latin typeface="Pokemon Solid" panose="040B0500000000000000" pitchFamily="82" charset="2"/>
                  <a:ea typeface="Lucida Sans Unicode" panose="020B0602030504020204" pitchFamily="34" charset="0"/>
                </a:rPr>
                <a:t>RF3.3_Username già esistente</a:t>
              </a:r>
            </a:p>
          </p:txBody>
        </p:sp>
      </p:grpSp>
      <p:sp>
        <p:nvSpPr>
          <p:cNvPr id="75" name="CasellaDiTesto 74">
            <a:extLst>
              <a:ext uri="{FF2B5EF4-FFF2-40B4-BE49-F238E27FC236}">
                <a16:creationId xmlns:a16="http://schemas.microsoft.com/office/drawing/2014/main" id="{41D92336-3C81-8D6B-B71C-247F129AFAE8}"/>
              </a:ext>
            </a:extLst>
          </p:cNvPr>
          <p:cNvSpPr txBox="1"/>
          <p:nvPr/>
        </p:nvSpPr>
        <p:spPr>
          <a:xfrm>
            <a:off x="3782430" y="182335"/>
            <a:ext cx="7436652" cy="1015663"/>
          </a:xfrm>
          <a:prstGeom prst="rect">
            <a:avLst/>
          </a:prstGeom>
          <a:noFill/>
        </p:spPr>
        <p:txBody>
          <a:bodyPr wrap="none" rtlCol="0">
            <a:spAutoFit/>
          </a:bodyPr>
          <a:lstStyle/>
          <a:p>
            <a:pPr algn="ctr"/>
            <a:r>
              <a:rPr lang="it-IT" sz="6000" dirty="0">
                <a:solidFill>
                  <a:schemeClr val="bg1"/>
                </a:solidFill>
                <a:latin typeface="Pokemon Solid" panose="040B0500000000000000" pitchFamily="82" charset="2"/>
              </a:rPr>
              <a:t>Requisiti funzionali</a:t>
            </a:r>
          </a:p>
        </p:txBody>
      </p:sp>
      <p:pic>
        <p:nvPicPr>
          <p:cNvPr id="5" name="Immagine 4" descr="Immagine che contiene vestiti, calzature, cartone animato, persona&#10;&#10;Descrizione generata automaticamente">
            <a:extLst>
              <a:ext uri="{FF2B5EF4-FFF2-40B4-BE49-F238E27FC236}">
                <a16:creationId xmlns:a16="http://schemas.microsoft.com/office/drawing/2014/main" id="{5E241F99-E59C-C554-5476-E08275512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6793" y="-6575517"/>
            <a:ext cx="821666" cy="1956783"/>
          </a:xfrm>
          <a:prstGeom prst="rect">
            <a:avLst/>
          </a:prstGeom>
        </p:spPr>
      </p:pic>
      <p:pic>
        <p:nvPicPr>
          <p:cNvPr id="7" name="Immagine 6" descr="Immagine che contiene cartone animato, vestiti, schizzo, illustrazione&#10;&#10;Descrizione generata automaticamente">
            <a:extLst>
              <a:ext uri="{FF2B5EF4-FFF2-40B4-BE49-F238E27FC236}">
                <a16:creationId xmlns:a16="http://schemas.microsoft.com/office/drawing/2014/main" id="{E990D918-CDCB-7DFA-0DF9-96AD98052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6402" y="-4475819"/>
            <a:ext cx="1170862" cy="1956783"/>
          </a:xfrm>
          <a:prstGeom prst="rect">
            <a:avLst/>
          </a:prstGeom>
        </p:spPr>
      </p:pic>
      <p:pic>
        <p:nvPicPr>
          <p:cNvPr id="10" name="Immagine 9" descr="Immagine che contiene cartone animato, schizzo, disegno, calzature&#10;&#10;Descrizione generata automaticamente">
            <a:extLst>
              <a:ext uri="{FF2B5EF4-FFF2-40B4-BE49-F238E27FC236}">
                <a16:creationId xmlns:a16="http://schemas.microsoft.com/office/drawing/2014/main" id="{0511EA83-9268-18C7-CE58-CA2664A5E2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4981" y="-2441733"/>
            <a:ext cx="2045291" cy="2025663"/>
          </a:xfrm>
          <a:prstGeom prst="rect">
            <a:avLst/>
          </a:prstGeom>
        </p:spPr>
      </p:pic>
      <p:sp>
        <p:nvSpPr>
          <p:cNvPr id="11" name="CasellaDiTesto 10">
            <a:extLst>
              <a:ext uri="{FF2B5EF4-FFF2-40B4-BE49-F238E27FC236}">
                <a16:creationId xmlns:a16="http://schemas.microsoft.com/office/drawing/2014/main" id="{292CE090-AE9D-D7CD-B989-D76079980ECF}"/>
              </a:ext>
            </a:extLst>
          </p:cNvPr>
          <p:cNvSpPr txBox="1"/>
          <p:nvPr/>
        </p:nvSpPr>
        <p:spPr>
          <a:xfrm>
            <a:off x="4372270" y="-6480607"/>
            <a:ext cx="7564739" cy="2000548"/>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Giocatore</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registrarsi e fare il login.</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visualizzare i dati personali di profilo.</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modificare i dati personali di profilo.</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partecipare ai tornei.</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seguire gli organizzatori.</a:t>
            </a:r>
          </a:p>
          <a:p>
            <a:pPr marL="342900" lvl="0" indent="-342900">
              <a:buFont typeface="Symbol" panose="05050102010706020507" pitchFamily="18" charset="2"/>
              <a:buChar char=""/>
            </a:pPr>
            <a:r>
              <a:rPr lang="it-IT" sz="1600" dirty="0">
                <a:solidFill>
                  <a:schemeClr val="bg1"/>
                </a:solidFill>
                <a:effectLst/>
                <a:latin typeface="Pokemon Solid" panose="040B0500000000000000" pitchFamily="82" charset="2"/>
                <a:ea typeface="Lucida Sans Unicode" panose="020B0602030504020204" pitchFamily="34" charset="0"/>
              </a:rPr>
              <a:t>Può visualizzare i tornei.</a:t>
            </a:r>
          </a:p>
        </p:txBody>
      </p:sp>
      <p:sp>
        <p:nvSpPr>
          <p:cNvPr id="14" name="CasellaDiTesto 13">
            <a:extLst>
              <a:ext uri="{FF2B5EF4-FFF2-40B4-BE49-F238E27FC236}">
                <a16:creationId xmlns:a16="http://schemas.microsoft.com/office/drawing/2014/main" id="{C5CE5A00-207B-35B6-63F3-2A6A74365CE3}"/>
              </a:ext>
            </a:extLst>
          </p:cNvPr>
          <p:cNvSpPr txBox="1"/>
          <p:nvPr/>
        </p:nvSpPr>
        <p:spPr>
          <a:xfrm>
            <a:off x="4353449" y="-2281211"/>
            <a:ext cx="7583560" cy="1508105"/>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Moderatore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le notifiche.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accettare o rifiutare i giocatori.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tutti i giocatori e organizzatori.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bannare o </a:t>
            </a:r>
            <a:r>
              <a:rPr lang="it-IT" sz="1600" dirty="0" err="1">
                <a:solidFill>
                  <a:schemeClr val="bg1"/>
                </a:solidFill>
                <a:latin typeface="Pokemon Solid" panose="040B0500000000000000" pitchFamily="82" charset="2"/>
              </a:rPr>
              <a:t>sbannare</a:t>
            </a:r>
            <a:r>
              <a:rPr lang="it-IT" sz="1600" dirty="0">
                <a:solidFill>
                  <a:schemeClr val="bg1"/>
                </a:solidFill>
                <a:latin typeface="Pokemon Solid" panose="040B0500000000000000" pitchFamily="82" charset="2"/>
              </a:rPr>
              <a:t> un giocatore o un organizzatore.</a:t>
            </a:r>
          </a:p>
        </p:txBody>
      </p:sp>
      <p:sp>
        <p:nvSpPr>
          <p:cNvPr id="20" name="CasellaDiTesto 19">
            <a:extLst>
              <a:ext uri="{FF2B5EF4-FFF2-40B4-BE49-F238E27FC236}">
                <a16:creationId xmlns:a16="http://schemas.microsoft.com/office/drawing/2014/main" id="{FB1826C0-3D0B-51FE-4B58-CE3417F96E76}"/>
              </a:ext>
            </a:extLst>
          </p:cNvPr>
          <p:cNvSpPr txBox="1"/>
          <p:nvPr/>
        </p:nvSpPr>
        <p:spPr>
          <a:xfrm>
            <a:off x="4353449" y="-4380909"/>
            <a:ext cx="7583560" cy="2000548"/>
          </a:xfrm>
          <a:prstGeom prst="rect">
            <a:avLst/>
          </a:prstGeom>
          <a:noFill/>
        </p:spPr>
        <p:txBody>
          <a:bodyPr wrap="square" rtlCol="0">
            <a:spAutoFit/>
          </a:bodyPr>
          <a:lstStyle/>
          <a:p>
            <a:pPr algn="ctr"/>
            <a:r>
              <a:rPr lang="it-IT" sz="2800" dirty="0">
                <a:solidFill>
                  <a:schemeClr val="bg1"/>
                </a:solidFill>
                <a:latin typeface="Pokemon Solid" panose="040B0500000000000000" pitchFamily="82" charset="2"/>
              </a:rPr>
              <a:t>Organizzatore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registrarsi e attendere l'accettazione dal moderatore.</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fare il login al proprio account.</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creare tornei e gestirli.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visualizzare i profili dei giocatori iscritti al suo torneo.</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rimuovere i giocatori dai suoi tornei.</a:t>
            </a:r>
          </a:p>
          <a:p>
            <a:pPr marL="342900" lvl="0" indent="-342900">
              <a:buFont typeface="Symbol" panose="05050102010706020507" pitchFamily="18" charset="2"/>
              <a:buChar char=""/>
            </a:pPr>
            <a:r>
              <a:rPr lang="it-IT" sz="1600" dirty="0">
                <a:solidFill>
                  <a:schemeClr val="bg1"/>
                </a:solidFill>
                <a:latin typeface="Pokemon Solid" panose="040B0500000000000000" pitchFamily="82" charset="2"/>
              </a:rPr>
              <a:t>Può inserire i risultati delle partite.</a:t>
            </a:r>
          </a:p>
        </p:txBody>
      </p:sp>
      <p:sp>
        <p:nvSpPr>
          <p:cNvPr id="23" name="CasellaDiTesto 22">
            <a:extLst>
              <a:ext uri="{FF2B5EF4-FFF2-40B4-BE49-F238E27FC236}">
                <a16:creationId xmlns:a16="http://schemas.microsoft.com/office/drawing/2014/main" id="{9BFEB799-45BA-9CB2-DED8-1421E65A416B}"/>
              </a:ext>
            </a:extLst>
          </p:cNvPr>
          <p:cNvSpPr txBox="1"/>
          <p:nvPr/>
        </p:nvSpPr>
        <p:spPr>
          <a:xfrm>
            <a:off x="4257977" y="-7151020"/>
            <a:ext cx="6353021" cy="707886"/>
          </a:xfrm>
          <a:prstGeom prst="rect">
            <a:avLst/>
          </a:prstGeom>
          <a:noFill/>
        </p:spPr>
        <p:txBody>
          <a:bodyPr wrap="none" rtlCol="0">
            <a:spAutoFit/>
          </a:bodyPr>
          <a:lstStyle/>
          <a:p>
            <a:r>
              <a:rPr lang="it-IT" sz="4000" dirty="0">
                <a:solidFill>
                  <a:schemeClr val="bg1"/>
                </a:solidFill>
                <a:latin typeface="Pokemon Solid" panose="040B0500000000000000" pitchFamily="82" charset="2"/>
              </a:rPr>
              <a:t>Funzionalità degli Attori</a:t>
            </a:r>
          </a:p>
        </p:txBody>
      </p:sp>
    </p:spTree>
    <p:extLst>
      <p:ext uri="{BB962C8B-B14F-4D97-AF65-F5344CB8AC3E}">
        <p14:creationId xmlns:p14="http://schemas.microsoft.com/office/powerpoint/2010/main" val="226482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6892882E8908E4A901FE9C31570D6B9" ma:contentTypeVersion="8" ma:contentTypeDescription="Creare un nuovo documento." ma:contentTypeScope="" ma:versionID="49d92bcebcea5089eb8e8d73bb6e295f">
  <xsd:schema xmlns:xsd="http://www.w3.org/2001/XMLSchema" xmlns:xs="http://www.w3.org/2001/XMLSchema" xmlns:p="http://schemas.microsoft.com/office/2006/metadata/properties" xmlns:ns3="5c58566a-13fc-43ed-a6e6-c82e40767f2f" xmlns:ns4="e0abb81f-f5b2-495e-a349-883cf64f59f8" targetNamespace="http://schemas.microsoft.com/office/2006/metadata/properties" ma:root="true" ma:fieldsID="5331c13a8cddbf28657afb39e1062ee4" ns3:_="" ns4:_="">
    <xsd:import namespace="5c58566a-13fc-43ed-a6e6-c82e40767f2f"/>
    <xsd:import namespace="e0abb81f-f5b2-495e-a349-883cf64f59f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58566a-13fc-43ed-a6e6-c82e40767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abb81f-f5b2-495e-a349-883cf64f59f8"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c58566a-13fc-43ed-a6e6-c82e40767f2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65EE7F-C282-49B9-9851-8B156354E7CF}">
  <ds:schemaRefs>
    <ds:schemaRef ds:uri="5c58566a-13fc-43ed-a6e6-c82e40767f2f"/>
    <ds:schemaRef ds:uri="e0abb81f-f5b2-495e-a349-883cf64f59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6745AE-0024-4ADE-B269-D02FB6A8EF87}">
  <ds:schemaRefs>
    <ds:schemaRef ds:uri="http://purl.org/dc/elements/1.1/"/>
    <ds:schemaRef ds:uri="http://schemas.microsoft.com/office/2006/metadata/properties"/>
    <ds:schemaRef ds:uri="5c58566a-13fc-43ed-a6e6-c82e40767f2f"/>
    <ds:schemaRef ds:uri="http://schemas.openxmlformats.org/package/2006/metadata/core-properties"/>
    <ds:schemaRef ds:uri="http://purl.org/dc/dcmitype/"/>
    <ds:schemaRef ds:uri="e0abb81f-f5b2-495e-a349-883cf64f59f8"/>
    <ds:schemaRef ds:uri="http://schemas.microsoft.com/office/2006/documentManagement/typ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E07860DB-BC20-49A4-97EB-4869E5A76D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1506</TotalTime>
  <Words>6029</Words>
  <Application>Microsoft Office PowerPoint</Application>
  <PresentationFormat>Widescreen</PresentationFormat>
  <Paragraphs>1041</Paragraphs>
  <Slides>55</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55</vt:i4>
      </vt:variant>
    </vt:vector>
  </HeadingPairs>
  <TitlesOfParts>
    <vt:vector size="63" baseType="lpstr">
      <vt:lpstr>Arial</vt:lpstr>
      <vt:lpstr>Arial MT</vt:lpstr>
      <vt:lpstr>Calibri</vt:lpstr>
      <vt:lpstr>Calibri Light</vt:lpstr>
      <vt:lpstr>Lucida Sans Unicode</vt:lpstr>
      <vt:lpstr>Pokemon Solid</vt:lpstr>
      <vt:lpstr>Symbol</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LUIGI ROCCHINO</dc:creator>
  <cp:lastModifiedBy>LUIGI ROCCHINO</cp:lastModifiedBy>
  <cp:revision>9</cp:revision>
  <dcterms:created xsi:type="dcterms:W3CDTF">2024-01-30T19:45:39Z</dcterms:created>
  <dcterms:modified xsi:type="dcterms:W3CDTF">2024-02-12T20:55:56Z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0x010100B6892882E8908E4A901FE9C31570D6B9</vt:lpwstr>
  </property>
</Properties>
</file>